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9"/>
  </p:notesMasterIdLst>
  <p:handoutMasterIdLst>
    <p:handoutMasterId r:id="rId40"/>
  </p:handoutMasterIdLst>
  <p:sldIdLst>
    <p:sldId id="256" r:id="rId2"/>
    <p:sldId id="434" r:id="rId3"/>
    <p:sldId id="357" r:id="rId4"/>
    <p:sldId id="418" r:id="rId5"/>
    <p:sldId id="554" r:id="rId6"/>
    <p:sldId id="558" r:id="rId7"/>
    <p:sldId id="419" r:id="rId8"/>
    <p:sldId id="362" r:id="rId9"/>
    <p:sldId id="557" r:id="rId10"/>
    <p:sldId id="559" r:id="rId11"/>
    <p:sldId id="560" r:id="rId12"/>
    <p:sldId id="556" r:id="rId13"/>
    <p:sldId id="574" r:id="rId14"/>
    <p:sldId id="417" r:id="rId15"/>
    <p:sldId id="366" r:id="rId16"/>
    <p:sldId id="571" r:id="rId17"/>
    <p:sldId id="363" r:id="rId18"/>
    <p:sldId id="364" r:id="rId19"/>
    <p:sldId id="367" r:id="rId20"/>
    <p:sldId id="411" r:id="rId21"/>
    <p:sldId id="572" r:id="rId22"/>
    <p:sldId id="371" r:id="rId23"/>
    <p:sldId id="428" r:id="rId24"/>
    <p:sldId id="429" r:id="rId25"/>
    <p:sldId id="562" r:id="rId26"/>
    <p:sldId id="563" r:id="rId27"/>
    <p:sldId id="564" r:id="rId28"/>
    <p:sldId id="565" r:id="rId29"/>
    <p:sldId id="566" r:id="rId30"/>
    <p:sldId id="567" r:id="rId31"/>
    <p:sldId id="568" r:id="rId32"/>
    <p:sldId id="432" r:id="rId33"/>
    <p:sldId id="575" r:id="rId34"/>
    <p:sldId id="569" r:id="rId35"/>
    <p:sldId id="573" r:id="rId36"/>
    <p:sldId id="570" r:id="rId37"/>
    <p:sldId id="412" r:id="rId38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  <p:cmAuthor id="3" name="Microsoft Office User" initials="Office [3]" lastIdx="1" clrIdx="2"/>
  <p:cmAuthor id="4" name="Microsoft Office User" initials="Office [4]" lastIdx="1" clrIdx="3"/>
  <p:cmAuthor id="5" name="Microsoft Office User" initials="Office [5]" lastIdx="1" clrIdx="4"/>
  <p:cmAuthor id="6" name="Microsoft Office User" initials="Office [6]" lastIdx="1" clrIdx="5"/>
  <p:cmAuthor id="7" name="Microsoft Office User" initials="Office [7]" lastIdx="1" clrIdx="6"/>
  <p:cmAuthor id="8" name="Microsoft Office User" initials="Office [8]" lastIdx="1" clrIdx="7"/>
  <p:cmAuthor id="9" name="Microsoft Office User" initials="Office [9]" lastIdx="1" clrIdx="8"/>
  <p:cmAuthor id="10" name="Microsoft Office User" initials="Office [10]" lastIdx="1" clrIdx="9"/>
  <p:cmAuthor id="11" name="Microsoft Office User" initials="Office [11]" lastIdx="1" clrIdx="10"/>
  <p:cmAuthor id="12" name="Microsoft Office User" initials="Office [12]" lastIdx="1" clrIdx="11"/>
  <p:cmAuthor id="13" name="Microsoft Office User" initials="Office [13]" lastIdx="1" clrIdx="12"/>
  <p:cmAuthor id="14" name="Microsoft Office User" initials="Office [14]" lastIdx="1" clrIdx="13"/>
  <p:cmAuthor id="15" name="Microsoft Office User" initials="Office [15]" lastIdx="1" clrIdx="14"/>
  <p:cmAuthor id="16" name="Microsoft Office User" initials="Office [16]" lastIdx="1" clrIdx="15"/>
  <p:cmAuthor id="17" name="Microsoft Office User" initials="Office [17]" lastIdx="1" clrIdx="16"/>
  <p:cmAuthor id="18" name="Microsoft Office User" initials="Office [18]" lastIdx="1" clrIdx="17"/>
  <p:cmAuthor id="19" name="Microsoft Office User" initials="Office [19]" lastIdx="1" clrIdx="18"/>
  <p:cmAuthor id="20" name="Microsoft Office User" initials="Office [20]" lastIdx="1" clrIdx="19"/>
  <p:cmAuthor id="21" name="Microsoft Office User" initials="Office [21]" lastIdx="1" clrIdx="20"/>
  <p:cmAuthor id="22" name="Microsoft Office User" initials="Office [22]" lastIdx="1" clrIdx="21"/>
  <p:cmAuthor id="23" name="Microsoft Office User" initials="Office [23]" lastIdx="1" clrIdx="22"/>
  <p:cmAuthor id="24" name="Microsoft Office User" initials="Office [24]" lastIdx="1" clrIdx="23"/>
  <p:cmAuthor id="25" name="Microsoft Office User" initials="Office [25]" lastIdx="1" clrIdx="24"/>
  <p:cmAuthor id="26" name="Microsoft Office User" initials="Office [26]" lastIdx="1" clrIdx="25"/>
  <p:cmAuthor id="27" name="Microsoft Office User" initials="Office [27]" lastIdx="1" clrIdx="26"/>
  <p:cmAuthor id="28" name="Microsoft Office User" initials="Office [28]" lastIdx="1" clrIdx="27"/>
  <p:cmAuthor id="29" name="Microsoft Office User" initials="Office [29]" lastIdx="1" clrIdx="28"/>
  <p:cmAuthor id="30" name="Microsoft Office User" initials="Office [30]" lastIdx="1" clrIdx="29"/>
  <p:cmAuthor id="31" name="Microsoft Office User" initials="Office [31]" lastIdx="1" clrIdx="30"/>
  <p:cmAuthor id="32" name="Microsoft Office User" initials="Office [32]" lastIdx="1" clrIdx="31"/>
  <p:cmAuthor id="33" name="Microsoft Office User" initials="Office [33]" lastIdx="1" clrIdx="32"/>
  <p:cmAuthor id="34" name="Microsoft Office User" initials="Office [34]" lastIdx="1" clrIdx="33"/>
  <p:cmAuthor id="35" name="Microsoft Office User" initials="Office [35]" lastIdx="1" clrIdx="34"/>
  <p:cmAuthor id="36" name="Microsoft Office User" initials="Office [36]" lastIdx="1" clrIdx="35"/>
  <p:cmAuthor id="37" name="Microsoft Office User" initials="Office [37]" lastIdx="1" clrIdx="36"/>
  <p:cmAuthor id="38" name="Microsoft Office User" initials="Office [38]" lastIdx="1" clrIdx="37"/>
  <p:cmAuthor id="39" name="Microsoft Office User" initials="Office [39]" lastIdx="1" clrIdx="38"/>
  <p:cmAuthor id="40" name="Microsoft Office User" initials="Office [40]" lastIdx="1" clrIdx="39"/>
  <p:cmAuthor id="41" name="Microsoft Office User" initials="Office [41]" lastIdx="1" clrIdx="40"/>
  <p:cmAuthor id="42" name="Microsoft Office User" initials="Office [42]" lastIdx="1" clrIdx="41"/>
  <p:cmAuthor id="43" name="Microsoft Office User" initials="Office [43]" lastIdx="1" clrIdx="42"/>
  <p:cmAuthor id="44" name="Microsoft Office User" initials="Office [44]" lastIdx="1" clrIdx="43"/>
  <p:cmAuthor id="45" name="Microsoft Office User" initials="Office [45]" lastIdx="1" clrIdx="44"/>
  <p:cmAuthor id="46" name="Microsoft Office User" initials="Office [43] [2]" lastIdx="1" clrIdx="45"/>
  <p:cmAuthor id="47" name="Microsoft Office User" initials="Office [44] [2]" lastIdx="1" clrIdx="46"/>
  <p:cmAuthor id="48" name="Microsoft Office User" initials="Office [46]" lastIdx="1" clrIdx="47"/>
  <p:cmAuthor id="49" name="Microsoft Office User" initials="Office [47]" lastIdx="1" clrIdx="48"/>
  <p:cmAuthor id="50" name="Microsoft Office User" initials="Office [48]" lastIdx="1" clrIdx="49"/>
  <p:cmAuthor id="51" name="Microsoft Office User" initials="Office [49]" lastIdx="1" clrIdx="50"/>
  <p:cmAuthor id="52" name="Microsoft Office User" initials="Office [50]" lastIdx="1" clrIdx="51"/>
  <p:cmAuthor id="53" name="Microsoft Office User" initials="Office [51]" lastIdx="1" clrIdx="52"/>
  <p:cmAuthor id="54" name="Microsoft Office User" initials="Office [52]" lastIdx="1" clrIdx="53"/>
  <p:cmAuthor id="55" name="Microsoft Office User" initials="Office [53]" lastIdx="1" clrIdx="54"/>
  <p:cmAuthor id="56" name="Microsoft Office User" initials="Office [54]" lastIdx="1" clrIdx="55"/>
  <p:cmAuthor id="57" name="Microsoft Office User" initials="Office [55]" lastIdx="1" clrIdx="56"/>
  <p:cmAuthor id="58" name="Microsoft Office User" initials="Office [56]" lastIdx="1" clrIdx="57"/>
  <p:cmAuthor id="59" name="Microsoft Office User" initials="Office [57]" lastIdx="1" clrIdx="58"/>
  <p:cmAuthor id="60" name="Microsoft Office User" initials="Office [58]" lastIdx="1" clrIdx="59"/>
  <p:cmAuthor id="61" name="Microsoft Office User" initials="Office [59]" lastIdx="1" clrIdx="60"/>
  <p:cmAuthor id="62" name="Microsoft Office User" initials="Office [60]" lastIdx="1" clrIdx="61"/>
  <p:cmAuthor id="63" name="Microsoft Office User" initials="Office [61]" lastIdx="1" clrIdx="62"/>
  <p:cmAuthor id="64" name="Microsoft Office User" initials="Office [62]" lastIdx="1" clrIdx="63"/>
  <p:cmAuthor id="65" name="Microsoft Office User" initials="Office [63]" lastIdx="1" clrIdx="64"/>
  <p:cmAuthor id="66" name="Microsoft Office User" initials="Office [64]" lastIdx="1" clrIdx="65"/>
  <p:cmAuthor id="67" name="Avishay Tal" initials="AT" lastIdx="1" clrIdx="6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78"/>
    <a:srgbClr val="0432FF"/>
    <a:srgbClr val="942092"/>
    <a:srgbClr val="000000"/>
    <a:srgbClr val="FF2F92"/>
    <a:srgbClr val="32BF72"/>
    <a:srgbClr val="7E5E96"/>
    <a:srgbClr val="9BBB59"/>
    <a:srgbClr val="00FA7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7120"/>
  </p:normalViewPr>
  <p:slideViewPr>
    <p:cSldViewPr snapToGrid="0">
      <p:cViewPr varScale="1">
        <p:scale>
          <a:sx n="93" d="100"/>
          <a:sy n="93" d="100"/>
        </p:scale>
        <p:origin x="128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88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93" d="100"/>
        <a:sy n="93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35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285D-3BD6-485A-B625-B7118A4766F1}" type="datetimeFigureOut">
              <a:rPr lang="en-US" smtClean="0"/>
              <a:t>3/27/21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A4F7A-E01E-483D-B6A9-B602B3A88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35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CFC42-F617-435A-A852-22DBA181DD43}" type="datetimeFigureOut">
              <a:rPr lang="en-US" smtClean="0"/>
              <a:t>3/27/21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7CB90-7EBA-4A2D-A9DB-FF9DEC783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7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85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82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95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4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81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31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20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90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21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92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Space s </a:t>
            </a:r>
            <a:r>
              <a:rPr lang="en-US" dirty="0">
                <a:sym typeface="Wingdings" pitchFamily="2" charset="2"/>
              </a:rPr>
              <a:t> width &lt;= 2^s.</a:t>
            </a:r>
          </a:p>
          <a:p>
            <a:r>
              <a:rPr lang="en-US" dirty="0">
                <a:sym typeface="Wingdings" pitchFamily="2" charset="2"/>
              </a:rPr>
              <a:t>The only </a:t>
            </a:r>
            <a:r>
              <a:rPr lang="en-US" b="1" dirty="0">
                <a:sym typeface="Wingdings" pitchFamily="2" charset="2"/>
              </a:rPr>
              <a:t>input</a:t>
            </a:r>
            <a:r>
              <a:rPr lang="en-US" dirty="0">
                <a:sym typeface="Wingdings" pitchFamily="2" charset="2"/>
              </a:rPr>
              <a:t> to the branching program is the “random” or ”pseudorandom” string. Starting from a Turing machine with an input tape and a random tape, we fix the content of the input tape and consider the behavior of the machine </a:t>
            </a:r>
            <a:r>
              <a:rPr lang="en-US" dirty="0" err="1">
                <a:sym typeface="Wingdings" pitchFamily="2" charset="2"/>
              </a:rPr>
              <a:t>wrt</a:t>
            </a:r>
            <a:r>
              <a:rPr lang="en-US" dirty="0">
                <a:sym typeface="Wingdings" pitchFamily="2" charset="2"/>
              </a:rPr>
              <a:t> to the random tape, which is read-once. We thus need to fool each Turing machine with bounded space, and each fixing of the input tape.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8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79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of these results hold for somewhat large error – say error 0.01 or 1/polylog(n). It remains open to obtain nearly logarithmic seed-length for these special cases in the low-error regime of eps=1/poly(n).</a:t>
            </a:r>
          </a:p>
          <a:p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Recently,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Pyne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Vadhan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gave pseudorandom pseudo-distribution generators with seed-length O~( (log n)^{3/2}) that fools ordered permutation branching programs with error 1/poly(n).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96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for the power of model vs previous model: Identifying Palindromes.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Tzur</a:t>
            </a:r>
            <a:r>
              <a:rPr lang="en-US" b="1" dirty="0"/>
              <a:t>: </a:t>
            </a:r>
            <a:r>
              <a:rPr lang="en-US" dirty="0"/>
              <a:t>Constant-width unordered distinguishes Nisan’s PRG output from uniform string.</a:t>
            </a:r>
          </a:p>
          <a:p>
            <a:r>
              <a:rPr lang="en-US" b="1" dirty="0"/>
              <a:t>BV: </a:t>
            </a:r>
            <a:r>
              <a:rPr lang="en-US" dirty="0"/>
              <a:t>INW with less than log^2(n) seed bits is not pseudorandom against width-3.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34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for the power of model vs previous model: Identifying Palindromes.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65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4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3/27/21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4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3/27/21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4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3/27/21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7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6016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2"/>
            <a:ext cx="8229600" cy="5496084"/>
          </a:xfrm>
        </p:spPr>
        <p:txBody>
          <a:bodyPr/>
          <a:lstStyle>
            <a:lvl1pPr algn="l" rtl="0">
              <a:buClr>
                <a:schemeClr val="tx1"/>
              </a:buClr>
              <a:defRPr/>
            </a:lvl1pPr>
            <a:lvl2pPr algn="l" rtl="0">
              <a:buClr>
                <a:schemeClr val="tx1"/>
              </a:buClr>
              <a:defRPr/>
            </a:lvl2pPr>
            <a:lvl3pPr algn="l" rtl="0">
              <a:buClr>
                <a:schemeClr val="tx1"/>
              </a:buClr>
              <a:defRPr/>
            </a:lvl3pPr>
            <a:lvl4pPr algn="l" rtl="0">
              <a:buClr>
                <a:schemeClr val="tx1"/>
              </a:buClr>
              <a:defRPr/>
            </a:lvl4pPr>
            <a:lvl5pPr algn="l" rtl="0"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0970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64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0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12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28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3/27/21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8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3/27/21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4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1" indent="0">
              <a:buNone/>
              <a:defRPr sz="2000" b="1"/>
            </a:lvl2pPr>
            <a:lvl3pPr marL="914322" indent="0">
              <a:buNone/>
              <a:defRPr sz="1801" b="1"/>
            </a:lvl3pPr>
            <a:lvl4pPr marL="1371481" indent="0">
              <a:buNone/>
              <a:defRPr sz="1600" b="1"/>
            </a:lvl4pPr>
            <a:lvl5pPr marL="1828643" indent="0">
              <a:buNone/>
              <a:defRPr sz="1600" b="1"/>
            </a:lvl5pPr>
            <a:lvl6pPr marL="2285804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4" indent="0">
              <a:buNone/>
              <a:defRPr sz="1600" b="1"/>
            </a:lvl8pPr>
            <a:lvl9pPr marL="36572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21748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1" indent="0">
              <a:buNone/>
              <a:defRPr sz="2000" b="1"/>
            </a:lvl2pPr>
            <a:lvl3pPr marL="914322" indent="0">
              <a:buNone/>
              <a:defRPr sz="1801" b="1"/>
            </a:lvl3pPr>
            <a:lvl4pPr marL="1371481" indent="0">
              <a:buNone/>
              <a:defRPr sz="1600" b="1"/>
            </a:lvl4pPr>
            <a:lvl5pPr marL="1828643" indent="0">
              <a:buNone/>
              <a:defRPr sz="1600" b="1"/>
            </a:lvl5pPr>
            <a:lvl6pPr marL="2285804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4" indent="0">
              <a:buNone/>
              <a:defRPr sz="1600" b="1"/>
            </a:lvl8pPr>
            <a:lvl9pPr marL="36572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4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3/27/21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1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3/27/21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1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3/27/21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1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6"/>
            <a:ext cx="3008313" cy="11620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7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61" indent="0">
              <a:buNone/>
              <a:defRPr sz="1200"/>
            </a:lvl2pPr>
            <a:lvl3pPr marL="914322" indent="0">
              <a:buNone/>
              <a:defRPr sz="1001"/>
            </a:lvl3pPr>
            <a:lvl4pPr marL="1371481" indent="0">
              <a:buNone/>
              <a:defRPr sz="900"/>
            </a:lvl4pPr>
            <a:lvl5pPr marL="1828643" indent="0">
              <a:buNone/>
              <a:defRPr sz="900"/>
            </a:lvl5pPr>
            <a:lvl6pPr marL="2285804" indent="0">
              <a:buNone/>
              <a:defRPr sz="900"/>
            </a:lvl6pPr>
            <a:lvl7pPr marL="2742963" indent="0">
              <a:buNone/>
              <a:defRPr sz="900"/>
            </a:lvl7pPr>
            <a:lvl8pPr marL="3200124" indent="0">
              <a:buNone/>
              <a:defRPr sz="900"/>
            </a:lvl8pPr>
            <a:lvl9pPr marL="36572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3/27/21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5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61" indent="0">
              <a:buNone/>
              <a:defRPr sz="2800"/>
            </a:lvl2pPr>
            <a:lvl3pPr marL="914322" indent="0">
              <a:buNone/>
              <a:defRPr sz="2400"/>
            </a:lvl3pPr>
            <a:lvl4pPr marL="1371481" indent="0">
              <a:buNone/>
              <a:defRPr sz="2000"/>
            </a:lvl4pPr>
            <a:lvl5pPr marL="1828643" indent="0">
              <a:buNone/>
              <a:defRPr sz="2000"/>
            </a:lvl5pPr>
            <a:lvl6pPr marL="2285804" indent="0">
              <a:buNone/>
              <a:defRPr sz="2000"/>
            </a:lvl6pPr>
            <a:lvl7pPr marL="2742963" indent="0">
              <a:buNone/>
              <a:defRPr sz="2000"/>
            </a:lvl7pPr>
            <a:lvl8pPr marL="3200124" indent="0">
              <a:buNone/>
              <a:defRPr sz="2000"/>
            </a:lvl8pPr>
            <a:lvl9pPr marL="3657283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1"/>
            </a:lvl1pPr>
            <a:lvl2pPr marL="457161" indent="0">
              <a:buNone/>
              <a:defRPr sz="1200"/>
            </a:lvl2pPr>
            <a:lvl3pPr marL="914322" indent="0">
              <a:buNone/>
              <a:defRPr sz="1001"/>
            </a:lvl3pPr>
            <a:lvl4pPr marL="1371481" indent="0">
              <a:buNone/>
              <a:defRPr sz="900"/>
            </a:lvl4pPr>
            <a:lvl5pPr marL="1828643" indent="0">
              <a:buNone/>
              <a:defRPr sz="900"/>
            </a:lvl5pPr>
            <a:lvl6pPr marL="2285804" indent="0">
              <a:buNone/>
              <a:defRPr sz="900"/>
            </a:lvl6pPr>
            <a:lvl7pPr marL="2742963" indent="0">
              <a:buNone/>
              <a:defRPr sz="900"/>
            </a:lvl7pPr>
            <a:lvl8pPr marL="3200124" indent="0">
              <a:buNone/>
              <a:defRPr sz="900"/>
            </a:lvl8pPr>
            <a:lvl9pPr marL="36572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3/27/21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0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6E3C2-35F6-4722-88B1-E09D1D9E7344}" type="datetimeFigureOut">
              <a:rPr lang="en-US" smtClean="0"/>
              <a:t>3/27/21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7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322" rtl="1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r" defTabSz="914322" rtl="1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726" algn="r" defTabSz="914322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2" indent="-228582" algn="r" defTabSz="914322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2" algn="r" defTabSz="914322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4" indent="-228582" algn="r" defTabSz="914322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4" indent="-228582" algn="r" defTabSz="914322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5" indent="-228582" algn="r" defTabSz="914322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2" algn="r" defTabSz="914322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6" indent="-228582" algn="r" defTabSz="914322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22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3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4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4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3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12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3.png"/><Relationship Id="rId11" Type="http://schemas.openxmlformats.org/officeDocument/2006/relationships/image" Target="../media/image60.png"/><Relationship Id="rId5" Type="http://schemas.openxmlformats.org/officeDocument/2006/relationships/image" Target="../media/image32.png"/><Relationship Id="rId10" Type="http://schemas.openxmlformats.org/officeDocument/2006/relationships/image" Target="../media/image68.png"/><Relationship Id="rId4" Type="http://schemas.openxmlformats.org/officeDocument/2006/relationships/image" Target="../media/image31.png"/><Relationship Id="rId9" Type="http://schemas.openxmlformats.org/officeDocument/2006/relationships/image" Target="../media/image5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20.png"/><Relationship Id="rId11" Type="http://schemas.openxmlformats.org/officeDocument/2006/relationships/image" Target="../media/image5.jpg"/><Relationship Id="rId5" Type="http://schemas.openxmlformats.org/officeDocument/2006/relationships/image" Target="../media/image121.png"/><Relationship Id="rId10" Type="http://schemas.openxmlformats.org/officeDocument/2006/relationships/image" Target="../media/image38.png"/><Relationship Id="rId4" Type="http://schemas.openxmlformats.org/officeDocument/2006/relationships/image" Target="../media/image110.png"/><Relationship Id="rId9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20.png"/><Relationship Id="rId5" Type="http://schemas.openxmlformats.org/officeDocument/2006/relationships/image" Target="../media/image121.png"/><Relationship Id="rId4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39.png"/><Relationship Id="rId9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7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69.png"/><Relationship Id="rId5" Type="http://schemas.openxmlformats.org/officeDocument/2006/relationships/image" Target="../media/image54.png"/><Relationship Id="rId10" Type="http://schemas.openxmlformats.org/officeDocument/2006/relationships/image" Target="../media/image67.png"/><Relationship Id="rId4" Type="http://schemas.openxmlformats.org/officeDocument/2006/relationships/image" Target="../media/image53.png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3.png"/><Relationship Id="rId3" Type="http://schemas.openxmlformats.org/officeDocument/2006/relationships/image" Target="../media/image53.png"/><Relationship Id="rId7" Type="http://schemas.openxmlformats.org/officeDocument/2006/relationships/image" Target="../media/image62.png"/><Relationship Id="rId12" Type="http://schemas.openxmlformats.org/officeDocument/2006/relationships/image" Target="../media/image72.png"/><Relationship Id="rId2" Type="http://schemas.openxmlformats.org/officeDocument/2006/relationships/image" Target="../media/image52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55.png"/><Relationship Id="rId5" Type="http://schemas.openxmlformats.org/officeDocument/2006/relationships/image" Target="../media/image56.png"/><Relationship Id="rId10" Type="http://schemas.openxmlformats.org/officeDocument/2006/relationships/image" Target="../media/image70.png"/><Relationship Id="rId4" Type="http://schemas.openxmlformats.org/officeDocument/2006/relationships/image" Target="../media/image5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png"/><Relationship Id="rId7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0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3" Type="http://schemas.openxmlformats.org/officeDocument/2006/relationships/image" Target="../media/image79.png"/><Relationship Id="rId7" Type="http://schemas.openxmlformats.org/officeDocument/2006/relationships/image" Target="../media/image8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0.png"/><Relationship Id="rId5" Type="http://schemas.openxmlformats.org/officeDocument/2006/relationships/image" Target="../media/image860.png"/><Relationship Id="rId10" Type="http://schemas.openxmlformats.org/officeDocument/2006/relationships/image" Target="../media/image850.png"/><Relationship Id="rId4" Type="http://schemas.openxmlformats.org/officeDocument/2006/relationships/image" Target="../media/image89.png"/><Relationship Id="rId9" Type="http://schemas.openxmlformats.org/officeDocument/2006/relationships/image" Target="../media/image8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1.png"/><Relationship Id="rId7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11" Type="http://schemas.openxmlformats.org/officeDocument/2006/relationships/image" Target="../media/image104.png"/><Relationship Id="rId5" Type="http://schemas.openxmlformats.org/officeDocument/2006/relationships/image" Target="../media/image93.png"/><Relationship Id="rId10" Type="http://schemas.openxmlformats.org/officeDocument/2006/relationships/image" Target="../media/image102.png"/><Relationship Id="rId4" Type="http://schemas.openxmlformats.org/officeDocument/2006/relationships/image" Target="../media/image92.png"/><Relationship Id="rId9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5.png"/><Relationship Id="rId17" Type="http://schemas.openxmlformats.org/officeDocument/2006/relationships/image" Target="../media/image122.png"/><Relationship Id="rId2" Type="http://schemas.openxmlformats.org/officeDocument/2006/relationships/image" Target="../media/image1040.png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4.png"/><Relationship Id="rId5" Type="http://schemas.openxmlformats.org/officeDocument/2006/relationships/image" Target="../media/image107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image" Target="../media/image106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3.png"/><Relationship Id="rId7" Type="http://schemas.openxmlformats.org/officeDocument/2006/relationships/image" Target="../media/image126.png"/><Relationship Id="rId12" Type="http://schemas.openxmlformats.org/officeDocument/2006/relationships/image" Target="../media/image13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0.png"/><Relationship Id="rId9" Type="http://schemas.openxmlformats.org/officeDocument/2006/relationships/image" Target="../media/image1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320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7.png"/><Relationship Id="rId5" Type="http://schemas.openxmlformats.org/officeDocument/2006/relationships/image" Target="../media/image13.png"/><Relationship Id="rId10" Type="http://schemas.openxmlformats.org/officeDocument/2006/relationships/image" Target="../media/image136.png"/><Relationship Id="rId4" Type="http://schemas.openxmlformats.org/officeDocument/2006/relationships/image" Target="../media/image12.png"/><Relationship Id="rId9" Type="http://schemas.openxmlformats.org/officeDocument/2006/relationships/image" Target="../media/image1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1.png"/><Relationship Id="rId3" Type="http://schemas.openxmlformats.org/officeDocument/2006/relationships/image" Target="../media/image510.png"/><Relationship Id="rId7" Type="http://schemas.openxmlformats.org/officeDocument/2006/relationships/image" Target="../media/image411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3.png"/><Relationship Id="rId5" Type="http://schemas.openxmlformats.org/officeDocument/2006/relationships/image" Target="../media/image59.png"/><Relationship Id="rId10" Type="http://schemas.openxmlformats.org/officeDocument/2006/relationships/image" Target="../media/image103.png"/><Relationship Id="rId4" Type="http://schemas.openxmlformats.org/officeDocument/2006/relationships/image" Target="../media/image58.png"/><Relationship Id="rId9" Type="http://schemas.openxmlformats.org/officeDocument/2006/relationships/image" Target="../media/image90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5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4.png"/><Relationship Id="rId11" Type="http://schemas.openxmlformats.org/officeDocument/2006/relationships/image" Target="../media/image60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530.png"/><Relationship Id="rId9" Type="http://schemas.openxmlformats.org/officeDocument/2006/relationships/image" Target="../media/image5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0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065" y="646645"/>
            <a:ext cx="8127438" cy="154502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0"/>
            <a:r>
              <a:rPr lang="en-US" sz="3600" b="1" dirty="0"/>
              <a:t>Pseudorandom Generators for Monotone Read-Once Branching Programs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2458923"/>
            <a:ext cx="9144001" cy="1545021"/>
          </a:xfrm>
        </p:spPr>
        <p:txBody>
          <a:bodyPr>
            <a:noAutofit/>
          </a:bodyPr>
          <a:lstStyle/>
          <a:p>
            <a:pPr rtl="0"/>
            <a:r>
              <a:rPr lang="en-US" sz="2400" b="1" dirty="0">
                <a:solidFill>
                  <a:schemeClr val="tx1"/>
                </a:solidFill>
              </a:rPr>
              <a:t>Avishay Tal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b="1" dirty="0">
                <a:solidFill>
                  <a:srgbClr val="00B050"/>
                </a:solidFill>
              </a:rPr>
              <a:t>UC Berkeley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rtl="0"/>
            <a:endParaRPr lang="en-US" sz="2800" dirty="0">
              <a:solidFill>
                <a:schemeClr val="tx1"/>
              </a:solidFill>
            </a:endParaRPr>
          </a:p>
          <a:p>
            <a:pPr rtl="0"/>
            <a:r>
              <a:rPr lang="en-US" sz="2400" b="1" dirty="0">
                <a:solidFill>
                  <a:schemeClr val="tx1"/>
                </a:solidFill>
              </a:rPr>
              <a:t>Dean Doron	  Raghu </a:t>
            </a:r>
            <a:r>
              <a:rPr lang="en-US" sz="2400" b="1" dirty="0" err="1">
                <a:solidFill>
                  <a:schemeClr val="tx1"/>
                </a:solidFill>
              </a:rPr>
              <a:t>Meka</a:t>
            </a:r>
            <a:r>
              <a:rPr lang="en-US" sz="2400" b="1" dirty="0">
                <a:solidFill>
                  <a:schemeClr val="tx1"/>
                </a:solidFill>
              </a:rPr>
              <a:t>	      Omer </a:t>
            </a:r>
            <a:r>
              <a:rPr lang="en-US" sz="2400" b="1" dirty="0" err="1">
                <a:solidFill>
                  <a:schemeClr val="tx1"/>
                </a:solidFill>
              </a:rPr>
              <a:t>Reingold</a:t>
            </a:r>
            <a:r>
              <a:rPr lang="en-US" sz="2400" b="1" dirty="0">
                <a:solidFill>
                  <a:schemeClr val="tx1"/>
                </a:solidFill>
              </a:rPr>
              <a:t>	Salil </a:t>
            </a:r>
            <a:r>
              <a:rPr lang="en-US" sz="2400" b="1" dirty="0" err="1">
                <a:solidFill>
                  <a:schemeClr val="tx1"/>
                </a:solidFill>
              </a:rPr>
              <a:t>Vadhan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rtl="0"/>
            <a:r>
              <a:rPr lang="en-US" sz="2400" b="1" dirty="0">
                <a:solidFill>
                  <a:schemeClr val="tx1"/>
                </a:solidFill>
              </a:rPr>
              <a:t>	</a:t>
            </a:r>
          </a:p>
          <a:p>
            <a:pPr rtl="0"/>
            <a:endParaRPr lang="en-US" sz="1800" b="1" dirty="0">
              <a:solidFill>
                <a:schemeClr val="tx1"/>
              </a:solidFill>
            </a:endParaRPr>
          </a:p>
          <a:p>
            <a:pPr rtl="0"/>
            <a:endParaRPr lang="en-US" sz="1800" b="1" dirty="0">
              <a:solidFill>
                <a:schemeClr val="tx1"/>
              </a:solidFill>
            </a:endParaRPr>
          </a:p>
          <a:p>
            <a:pPr rtl="0"/>
            <a:endParaRPr lang="en-US" sz="1800" b="1" dirty="0">
              <a:solidFill>
                <a:schemeClr val="tx1"/>
              </a:solidFill>
            </a:endParaRPr>
          </a:p>
          <a:p>
            <a:pPr rtl="0"/>
            <a:endParaRPr lang="en-US" sz="1800" b="1" dirty="0">
              <a:solidFill>
                <a:schemeClr val="tx1"/>
              </a:solidFill>
            </a:endParaRPr>
          </a:p>
          <a:p>
            <a:pPr rtl="0"/>
            <a:endParaRPr lang="en-US" sz="1800" b="1" dirty="0">
              <a:solidFill>
                <a:schemeClr val="tx1"/>
              </a:solidFill>
            </a:endParaRPr>
          </a:p>
          <a:p>
            <a:pPr rtl="0"/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375CFA-7E4E-D04F-94FD-0F93BF4CFE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" b="7737"/>
          <a:stretch/>
        </p:blipFill>
        <p:spPr>
          <a:xfrm>
            <a:off x="4754712" y="4382363"/>
            <a:ext cx="1524000" cy="1981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3AD923-EB76-3149-A39C-3606A07598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" r="10905"/>
          <a:stretch/>
        </p:blipFill>
        <p:spPr>
          <a:xfrm>
            <a:off x="2503020" y="4382364"/>
            <a:ext cx="1666866" cy="1981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AE3D0C-D736-E343-BA41-08DE38132680}"/>
              </a:ext>
            </a:extLst>
          </p:cNvPr>
          <p:cNvSpPr/>
          <p:nvPr/>
        </p:nvSpPr>
        <p:spPr>
          <a:xfrm>
            <a:off x="849434" y="3878878"/>
            <a:ext cx="1097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Stanford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E471E3-234F-D848-9ED6-F916DF42CE0B}"/>
              </a:ext>
            </a:extLst>
          </p:cNvPr>
          <p:cNvSpPr/>
          <p:nvPr/>
        </p:nvSpPr>
        <p:spPr>
          <a:xfrm>
            <a:off x="4974112" y="3892985"/>
            <a:ext cx="1097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Stanford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144A50-9CFC-B64A-9077-083700B5D7C9}"/>
              </a:ext>
            </a:extLst>
          </p:cNvPr>
          <p:cNvSpPr/>
          <p:nvPr/>
        </p:nvSpPr>
        <p:spPr>
          <a:xfrm>
            <a:off x="7210748" y="3892985"/>
            <a:ext cx="1037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Harvard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2A3FA0-348B-A844-A6DC-1E75895ADC66}"/>
              </a:ext>
            </a:extLst>
          </p:cNvPr>
          <p:cNvSpPr/>
          <p:nvPr/>
        </p:nvSpPr>
        <p:spPr>
          <a:xfrm>
            <a:off x="2961094" y="3878878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UCLA</a:t>
            </a:r>
            <a:endParaRPr lang="en-US" sz="1800" dirty="0">
              <a:solidFill>
                <a:srgbClr val="00B050"/>
              </a:solidFill>
            </a:endParaRPr>
          </a:p>
        </p:txBody>
      </p:sp>
      <p:pic>
        <p:nvPicPr>
          <p:cNvPr id="13" name="Picture 12" descr="A person looking at the camera&#10;&#10;Description automatically generated with low confidence">
            <a:extLst>
              <a:ext uri="{FF2B5EF4-FFF2-40B4-BE49-F238E27FC236}">
                <a16:creationId xmlns:a16="http://schemas.microsoft.com/office/drawing/2014/main" id="{AE7929C0-664F-9E4B-9D94-9EF9A7139B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74"/>
          <a:stretch/>
        </p:blipFill>
        <p:spPr>
          <a:xfrm>
            <a:off x="561985" y="4393111"/>
            <a:ext cx="1666865" cy="1984248"/>
          </a:xfrm>
          <a:prstGeom prst="rect">
            <a:avLst/>
          </a:prstGeom>
        </p:spPr>
      </p:pic>
      <p:pic>
        <p:nvPicPr>
          <p:cNvPr id="15" name="Picture 14" descr="A person smiling for the picture&#10;&#10;Description automatically generated with medium confidence">
            <a:extLst>
              <a:ext uri="{FF2B5EF4-FFF2-40B4-BE49-F238E27FC236}">
                <a16:creationId xmlns:a16="http://schemas.microsoft.com/office/drawing/2014/main" id="{F9A3ABED-01B0-3C4B-A1B2-9CF6C6DD57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2" r="11035"/>
          <a:stretch/>
        </p:blipFill>
        <p:spPr>
          <a:xfrm>
            <a:off x="6893082" y="4379316"/>
            <a:ext cx="1666865" cy="19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2"/>
    </mc:Choice>
    <mc:Fallback xmlns="">
      <p:transition spd="slow" advTm="645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77520-13C8-DD41-AC51-7FD12ACC5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Read-Once AC</a:t>
            </a:r>
            <a:r>
              <a:rPr lang="en-US" sz="3200" baseline="30000" dirty="0"/>
              <a:t>0</a:t>
            </a:r>
            <a:r>
              <a:rPr lang="en-US" sz="3200" dirty="0"/>
              <a:t> and Constant-Width ROBPs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CDF1D6-A851-D540-BD58-749C8E537CB4}"/>
                  </a:ext>
                </a:extLst>
              </p:cNvPr>
              <p:cNvSpPr/>
              <p:nvPr/>
            </p:nvSpPr>
            <p:spPr>
              <a:xfrm>
                <a:off x="425535" y="1028702"/>
                <a:ext cx="82612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432FF"/>
                    </a:solidFill>
                  </a:rPr>
                  <a:t>Claim:</a:t>
                </a:r>
                <a:r>
                  <a:rPr lang="en-US" sz="2400" b="1" dirty="0"/>
                  <a:t> </a:t>
                </a:r>
                <a:r>
                  <a:rPr lang="en-US" sz="2400" dirty="0"/>
                  <a:t>Depth-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read-once </a:t>
                </a:r>
                <a:r>
                  <a:rPr lang="en-US" sz="2400" b="1" dirty="0"/>
                  <a:t>AC</a:t>
                </a:r>
                <a:r>
                  <a:rPr lang="en-US" sz="2400" b="1" baseline="30000" dirty="0"/>
                  <a:t>0</a:t>
                </a:r>
                <a:r>
                  <a:rPr lang="en-US" sz="2400" dirty="0"/>
                  <a:t> formulas can be computed by read-once branching programs of width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.</a:t>
                </a:r>
                <a:endParaRPr lang="en-US" sz="2400" b="1" baseline="30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CDF1D6-A851-D540-BD58-749C8E537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35" y="1028702"/>
                <a:ext cx="8261265" cy="830997"/>
              </a:xfrm>
              <a:prstGeom prst="rect">
                <a:avLst/>
              </a:prstGeom>
              <a:blipFill>
                <a:blip r:embed="rId2"/>
                <a:stretch>
                  <a:fillRect l="-122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63389059-6D99-6847-999F-0BA9F8B2B810}"/>
              </a:ext>
            </a:extLst>
          </p:cNvPr>
          <p:cNvSpPr>
            <a:spLocks noChangeAspect="1"/>
          </p:cNvSpPr>
          <p:nvPr/>
        </p:nvSpPr>
        <p:spPr>
          <a:xfrm flipH="1">
            <a:off x="2553680" y="5181757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ADFEC40-FAC0-3744-95BC-FFB8BB6357C1}"/>
              </a:ext>
            </a:extLst>
          </p:cNvPr>
          <p:cNvSpPr>
            <a:spLocks noChangeAspect="1"/>
          </p:cNvSpPr>
          <p:nvPr/>
        </p:nvSpPr>
        <p:spPr>
          <a:xfrm flipH="1">
            <a:off x="2553680" y="5694579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C83D1D4-C8C0-C74F-97EE-E8E95E60FABA}"/>
              </a:ext>
            </a:extLst>
          </p:cNvPr>
          <p:cNvSpPr>
            <a:spLocks noChangeAspect="1"/>
          </p:cNvSpPr>
          <p:nvPr/>
        </p:nvSpPr>
        <p:spPr>
          <a:xfrm flipH="1">
            <a:off x="5270931" y="5181377"/>
            <a:ext cx="184173" cy="1652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C38011D-D103-7541-AB29-52914585C453}"/>
              </a:ext>
            </a:extLst>
          </p:cNvPr>
          <p:cNvSpPr>
            <a:spLocks noChangeAspect="1"/>
          </p:cNvSpPr>
          <p:nvPr/>
        </p:nvSpPr>
        <p:spPr>
          <a:xfrm flipH="1">
            <a:off x="5286977" y="5694200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2F9C41C-DA55-1B4F-8872-EA0DCD7E2C8B}"/>
              </a:ext>
            </a:extLst>
          </p:cNvPr>
          <p:cNvSpPr>
            <a:spLocks noChangeAspect="1"/>
          </p:cNvSpPr>
          <p:nvPr/>
        </p:nvSpPr>
        <p:spPr>
          <a:xfrm flipH="1">
            <a:off x="3904282" y="5181377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115AFD9-755E-054B-B927-44F3F06BEFA9}"/>
              </a:ext>
            </a:extLst>
          </p:cNvPr>
          <p:cNvSpPr>
            <a:spLocks noChangeAspect="1"/>
          </p:cNvSpPr>
          <p:nvPr/>
        </p:nvSpPr>
        <p:spPr>
          <a:xfrm flipH="1">
            <a:off x="3904282" y="5694200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61DE74D-CEFB-1043-95FD-923C524EC8AA}"/>
              </a:ext>
            </a:extLst>
          </p:cNvPr>
          <p:cNvSpPr>
            <a:spLocks noChangeAspect="1"/>
          </p:cNvSpPr>
          <p:nvPr/>
        </p:nvSpPr>
        <p:spPr>
          <a:xfrm flipH="1">
            <a:off x="1203078" y="5700149"/>
            <a:ext cx="184173" cy="1652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DAE9917-C037-7346-B654-84540E9ABFE6}"/>
              </a:ext>
            </a:extLst>
          </p:cNvPr>
          <p:cNvCxnSpPr>
            <a:cxnSpLocks/>
          </p:cNvCxnSpPr>
          <p:nvPr/>
        </p:nvCxnSpPr>
        <p:spPr>
          <a:xfrm flipV="1">
            <a:off x="2737854" y="5263991"/>
            <a:ext cx="1166429" cy="3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692B295-D92E-774C-B0B0-EF1580E525B2}"/>
              </a:ext>
            </a:extLst>
          </p:cNvPr>
          <p:cNvCxnSpPr>
            <a:cxnSpLocks/>
          </p:cNvCxnSpPr>
          <p:nvPr/>
        </p:nvCxnSpPr>
        <p:spPr>
          <a:xfrm flipV="1">
            <a:off x="1387251" y="5264370"/>
            <a:ext cx="1166429" cy="51839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0C28A6B-9054-2B41-A755-00A4A00383C5}"/>
              </a:ext>
            </a:extLst>
          </p:cNvPr>
          <p:cNvCxnSpPr>
            <a:cxnSpLocks/>
          </p:cNvCxnSpPr>
          <p:nvPr/>
        </p:nvCxnSpPr>
        <p:spPr>
          <a:xfrm flipV="1">
            <a:off x="1387251" y="5777193"/>
            <a:ext cx="1166429" cy="5570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5868658-70CB-3043-95CC-F9A271517C50}"/>
              </a:ext>
            </a:extLst>
          </p:cNvPr>
          <p:cNvCxnSpPr>
            <a:cxnSpLocks/>
            <a:endCxn id="50" idx="6"/>
          </p:cNvCxnSpPr>
          <p:nvPr/>
        </p:nvCxnSpPr>
        <p:spPr>
          <a:xfrm flipV="1">
            <a:off x="2737853" y="5776813"/>
            <a:ext cx="1166430" cy="380"/>
          </a:xfrm>
          <a:prstGeom prst="straightConnector1">
            <a:avLst/>
          </a:prstGeom>
          <a:ln w="57150">
            <a:solidFill>
              <a:srgbClr val="0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A77CCE4-2068-AC4C-BF94-BBDA764BE505}"/>
              </a:ext>
            </a:extLst>
          </p:cNvPr>
          <p:cNvCxnSpPr>
            <a:cxnSpLocks/>
          </p:cNvCxnSpPr>
          <p:nvPr/>
        </p:nvCxnSpPr>
        <p:spPr>
          <a:xfrm>
            <a:off x="4088455" y="5776813"/>
            <a:ext cx="1198522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FD8AFB3-BF8F-2449-A1CB-F38C297D29D9}"/>
              </a:ext>
            </a:extLst>
          </p:cNvPr>
          <p:cNvCxnSpPr>
            <a:cxnSpLocks/>
          </p:cNvCxnSpPr>
          <p:nvPr/>
        </p:nvCxnSpPr>
        <p:spPr>
          <a:xfrm>
            <a:off x="4088455" y="5263991"/>
            <a:ext cx="1182475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E0613BC-637B-A246-B336-5E8DB106C28C}"/>
              </a:ext>
            </a:extLst>
          </p:cNvPr>
          <p:cNvCxnSpPr>
            <a:cxnSpLocks/>
            <a:endCxn id="50" idx="7"/>
          </p:cNvCxnSpPr>
          <p:nvPr/>
        </p:nvCxnSpPr>
        <p:spPr>
          <a:xfrm>
            <a:off x="2737853" y="5264370"/>
            <a:ext cx="1193401" cy="45402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3B66AD6-6EA2-9846-8DA0-BC6CB7E933CC}"/>
              </a:ext>
            </a:extLst>
          </p:cNvPr>
          <p:cNvCxnSpPr>
            <a:cxnSpLocks/>
          </p:cNvCxnSpPr>
          <p:nvPr/>
        </p:nvCxnSpPr>
        <p:spPr>
          <a:xfrm>
            <a:off x="4061484" y="5322407"/>
            <a:ext cx="1252464" cy="3959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1DEB0F8-4EF1-F24C-8C43-78FDC3660C47}"/>
                  </a:ext>
                </a:extLst>
              </p:cNvPr>
              <p:cNvSpPr txBox="1"/>
              <p:nvPr/>
            </p:nvSpPr>
            <p:spPr>
              <a:xfrm>
                <a:off x="1478036" y="4758517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1DEB0F8-4EF1-F24C-8C43-78FDC3660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036" y="4758517"/>
                <a:ext cx="549574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07BE575-27FF-4047-9C7E-F6BA9348E094}"/>
                  </a:ext>
                </a:extLst>
              </p:cNvPr>
              <p:cNvSpPr txBox="1"/>
              <p:nvPr/>
            </p:nvSpPr>
            <p:spPr>
              <a:xfrm>
                <a:off x="2891916" y="4445249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07BE575-27FF-4047-9C7E-F6BA9348E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916" y="4445249"/>
                <a:ext cx="556691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C8CD94E-5796-B84F-BC05-3D420C59EB53}"/>
                  </a:ext>
                </a:extLst>
              </p:cNvPr>
              <p:cNvSpPr txBox="1"/>
              <p:nvPr/>
            </p:nvSpPr>
            <p:spPr>
              <a:xfrm>
                <a:off x="4285933" y="4445249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C8CD94E-5796-B84F-BC05-3D420C59E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33" y="4445249"/>
                <a:ext cx="556691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9E593C4-3729-BF4A-99EC-DCBEBC1D4DE3}"/>
                  </a:ext>
                </a:extLst>
              </p:cNvPr>
              <p:cNvSpPr txBox="1"/>
              <p:nvPr/>
            </p:nvSpPr>
            <p:spPr>
              <a:xfrm>
                <a:off x="5679950" y="4445249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9E593C4-3729-BF4A-99EC-DCBEBC1D4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950" y="4445249"/>
                <a:ext cx="556691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9EA3694-2C89-1449-A181-4398D4AA9B89}"/>
                  </a:ext>
                </a:extLst>
              </p:cNvPr>
              <p:cNvSpPr txBox="1"/>
              <p:nvPr/>
            </p:nvSpPr>
            <p:spPr>
              <a:xfrm>
                <a:off x="7073966" y="4445249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9EA3694-2C89-1449-A181-4398D4AA9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966" y="4445249"/>
                <a:ext cx="556691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>
            <a:extLst>
              <a:ext uri="{FF2B5EF4-FFF2-40B4-BE49-F238E27FC236}">
                <a16:creationId xmlns:a16="http://schemas.microsoft.com/office/drawing/2014/main" id="{8A091775-2E67-0941-821A-9AE586220269}"/>
              </a:ext>
            </a:extLst>
          </p:cNvPr>
          <p:cNvSpPr/>
          <p:nvPr/>
        </p:nvSpPr>
        <p:spPr>
          <a:xfrm>
            <a:off x="1698743" y="5269940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FE43C00-4B34-B440-90DE-7974C54885D5}"/>
              </a:ext>
            </a:extLst>
          </p:cNvPr>
          <p:cNvSpPr/>
          <p:nvPr/>
        </p:nvSpPr>
        <p:spPr>
          <a:xfrm>
            <a:off x="1644396" y="5783623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BE65811-2F0C-1E42-85D1-1CB5508FDEF5}"/>
              </a:ext>
            </a:extLst>
          </p:cNvPr>
          <p:cNvSpPr/>
          <p:nvPr/>
        </p:nvSpPr>
        <p:spPr>
          <a:xfrm>
            <a:off x="3020285" y="5801009"/>
            <a:ext cx="4283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AD26E04-CE95-D848-BF8F-D6B148FC0621}"/>
              </a:ext>
            </a:extLst>
          </p:cNvPr>
          <p:cNvSpPr/>
          <p:nvPr/>
        </p:nvSpPr>
        <p:spPr>
          <a:xfrm>
            <a:off x="2986508" y="5413140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2592408-7855-4045-A0FB-08D7E649B160}"/>
              </a:ext>
            </a:extLst>
          </p:cNvPr>
          <p:cNvSpPr/>
          <p:nvPr/>
        </p:nvSpPr>
        <p:spPr>
          <a:xfrm>
            <a:off x="3005270" y="4964077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5CE1F4D-F061-0142-A56C-13A8DE281C71}"/>
              </a:ext>
            </a:extLst>
          </p:cNvPr>
          <p:cNvSpPr/>
          <p:nvPr/>
        </p:nvSpPr>
        <p:spPr>
          <a:xfrm>
            <a:off x="4275440" y="5832789"/>
            <a:ext cx="4283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7B42BCF-51A9-384D-AF43-E3C6D76E344A}"/>
              </a:ext>
            </a:extLst>
          </p:cNvPr>
          <p:cNvSpPr/>
          <p:nvPr/>
        </p:nvSpPr>
        <p:spPr>
          <a:xfrm>
            <a:off x="4244603" y="4987167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F70F898-9E3F-8942-90D5-DEAFBAEF240C}"/>
              </a:ext>
            </a:extLst>
          </p:cNvPr>
          <p:cNvSpPr/>
          <p:nvPr/>
        </p:nvSpPr>
        <p:spPr>
          <a:xfrm>
            <a:off x="4139024" y="5382369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F611AFD-B64A-2A42-9089-F88AF30E8786}"/>
              </a:ext>
            </a:extLst>
          </p:cNvPr>
          <p:cNvSpPr>
            <a:spLocks noChangeAspect="1"/>
          </p:cNvSpPr>
          <p:nvPr/>
        </p:nvSpPr>
        <p:spPr>
          <a:xfrm flipH="1">
            <a:off x="6651601" y="5171064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966B3AA-20BB-0B4F-832A-C30683E4CB73}"/>
              </a:ext>
            </a:extLst>
          </p:cNvPr>
          <p:cNvSpPr>
            <a:spLocks noChangeAspect="1"/>
          </p:cNvSpPr>
          <p:nvPr/>
        </p:nvSpPr>
        <p:spPr>
          <a:xfrm flipH="1">
            <a:off x="6651601" y="5683886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623B4783-A031-5744-A553-0EAD11CB9558}"/>
              </a:ext>
            </a:extLst>
          </p:cNvPr>
          <p:cNvSpPr>
            <a:spLocks noChangeAspect="1"/>
          </p:cNvSpPr>
          <p:nvPr/>
        </p:nvSpPr>
        <p:spPr>
          <a:xfrm flipH="1">
            <a:off x="8002203" y="5170684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35C274B-7EFE-DB49-9053-BAA719AD5736}"/>
              </a:ext>
            </a:extLst>
          </p:cNvPr>
          <p:cNvSpPr>
            <a:spLocks noChangeAspect="1"/>
          </p:cNvSpPr>
          <p:nvPr/>
        </p:nvSpPr>
        <p:spPr>
          <a:xfrm flipH="1">
            <a:off x="8002203" y="5683507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367ADF3-8857-5945-944A-F4EF83B2BEE3}"/>
              </a:ext>
            </a:extLst>
          </p:cNvPr>
          <p:cNvSpPr>
            <a:spLocks noChangeAspect="1"/>
          </p:cNvSpPr>
          <p:nvPr/>
        </p:nvSpPr>
        <p:spPr>
          <a:xfrm flipH="1">
            <a:off x="5300999" y="5689456"/>
            <a:ext cx="184173" cy="1652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C27917E-D99B-A547-8AEB-1C42C0128ACD}"/>
              </a:ext>
            </a:extLst>
          </p:cNvPr>
          <p:cNvCxnSpPr>
            <a:cxnSpLocks/>
          </p:cNvCxnSpPr>
          <p:nvPr/>
        </p:nvCxnSpPr>
        <p:spPr>
          <a:xfrm flipV="1">
            <a:off x="6835775" y="5253298"/>
            <a:ext cx="1166429" cy="38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6932E1D-72D4-A34E-8524-DF3E4339467F}"/>
              </a:ext>
            </a:extLst>
          </p:cNvPr>
          <p:cNvCxnSpPr>
            <a:cxnSpLocks/>
          </p:cNvCxnSpPr>
          <p:nvPr/>
        </p:nvCxnSpPr>
        <p:spPr>
          <a:xfrm flipV="1">
            <a:off x="5485172" y="5253677"/>
            <a:ext cx="1166429" cy="51839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5E3F6AC9-3204-2A4E-BD58-C02008076798}"/>
              </a:ext>
            </a:extLst>
          </p:cNvPr>
          <p:cNvCxnSpPr>
            <a:cxnSpLocks/>
          </p:cNvCxnSpPr>
          <p:nvPr/>
        </p:nvCxnSpPr>
        <p:spPr>
          <a:xfrm flipV="1">
            <a:off x="5485172" y="5766500"/>
            <a:ext cx="1166429" cy="5570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620FF811-AFE6-974F-9840-A73B74C975B2}"/>
              </a:ext>
            </a:extLst>
          </p:cNvPr>
          <p:cNvCxnSpPr>
            <a:cxnSpLocks/>
            <a:endCxn id="106" idx="6"/>
          </p:cNvCxnSpPr>
          <p:nvPr/>
        </p:nvCxnSpPr>
        <p:spPr>
          <a:xfrm flipV="1">
            <a:off x="6835774" y="5766120"/>
            <a:ext cx="1166430" cy="380"/>
          </a:xfrm>
          <a:prstGeom prst="straightConnector1">
            <a:avLst/>
          </a:prstGeom>
          <a:ln w="57150">
            <a:solidFill>
              <a:srgbClr val="0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8CA668D-7E92-CF4E-A0FB-B44717D3B1DA}"/>
              </a:ext>
            </a:extLst>
          </p:cNvPr>
          <p:cNvCxnSpPr>
            <a:cxnSpLocks/>
            <a:endCxn id="106" idx="7"/>
          </p:cNvCxnSpPr>
          <p:nvPr/>
        </p:nvCxnSpPr>
        <p:spPr>
          <a:xfrm>
            <a:off x="6835774" y="5253677"/>
            <a:ext cx="1193401" cy="454026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336DC55-2E81-4747-854A-CB2597AA236D}"/>
              </a:ext>
            </a:extLst>
          </p:cNvPr>
          <p:cNvSpPr/>
          <p:nvPr/>
        </p:nvSpPr>
        <p:spPr>
          <a:xfrm>
            <a:off x="5796664" y="5259247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FB6E9DE-4CD9-2E4D-8D8C-2C5FD6AAD2D5}"/>
              </a:ext>
            </a:extLst>
          </p:cNvPr>
          <p:cNvSpPr/>
          <p:nvPr/>
        </p:nvSpPr>
        <p:spPr>
          <a:xfrm>
            <a:off x="5742317" y="5772930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BCD7535-AFFE-3D44-BA3C-87F694BECA34}"/>
              </a:ext>
            </a:extLst>
          </p:cNvPr>
          <p:cNvSpPr/>
          <p:nvPr/>
        </p:nvSpPr>
        <p:spPr>
          <a:xfrm>
            <a:off x="7118206" y="5790316"/>
            <a:ext cx="4283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1BF6563-B87B-6F47-8F30-E9236105D8C6}"/>
              </a:ext>
            </a:extLst>
          </p:cNvPr>
          <p:cNvSpPr/>
          <p:nvPr/>
        </p:nvSpPr>
        <p:spPr>
          <a:xfrm>
            <a:off x="3389398" y="5988319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7BFBFC2-BD73-1F44-977B-20E2A80B8BB6}"/>
              </a:ext>
            </a:extLst>
          </p:cNvPr>
          <p:cNvSpPr/>
          <p:nvPr/>
        </p:nvSpPr>
        <p:spPr>
          <a:xfrm>
            <a:off x="5108673" y="4841341"/>
            <a:ext cx="6008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accept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6AA6AD0-926F-7440-8F0E-8F67CA89DC02}"/>
              </a:ext>
            </a:extLst>
          </p:cNvPr>
          <p:cNvSpPr/>
          <p:nvPr/>
        </p:nvSpPr>
        <p:spPr>
          <a:xfrm>
            <a:off x="7796708" y="4859906"/>
            <a:ext cx="6008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accept</a:t>
            </a:r>
            <a:endParaRPr lang="en-US" sz="1400" b="1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2FD7C46-0E08-684C-9200-DD10027840C4}"/>
              </a:ext>
            </a:extLst>
          </p:cNvPr>
          <p:cNvSpPr/>
          <p:nvPr/>
        </p:nvSpPr>
        <p:spPr>
          <a:xfrm>
            <a:off x="6912403" y="5336183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0AF2F36-4EC8-2640-A66F-F8F2AE9BC37B}"/>
              </a:ext>
            </a:extLst>
          </p:cNvPr>
          <p:cNvSpPr/>
          <p:nvPr/>
        </p:nvSpPr>
        <p:spPr>
          <a:xfrm>
            <a:off x="7012108" y="4947434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C0E380A-DEFE-794A-8350-319C769BEA18}"/>
              </a:ext>
            </a:extLst>
          </p:cNvPr>
          <p:cNvSpPr/>
          <p:nvPr/>
        </p:nvSpPr>
        <p:spPr>
          <a:xfrm>
            <a:off x="7828723" y="5859427"/>
            <a:ext cx="5484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reject</a:t>
            </a:r>
            <a:endParaRPr lang="en-US" sz="1400" b="1" dirty="0"/>
          </a:p>
        </p:txBody>
      </p:sp>
      <p:pic>
        <p:nvPicPr>
          <p:cNvPr id="123" name="Picture 21" descr="latex-image-1.pdf">
            <a:extLst>
              <a:ext uri="{FF2B5EF4-FFF2-40B4-BE49-F238E27FC236}">
                <a16:creationId xmlns:a16="http://schemas.microsoft.com/office/drawing/2014/main" id="{5B5A394F-C618-3B4E-A82C-214D5760905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116" y="2346225"/>
            <a:ext cx="247682" cy="26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Oval 22">
            <a:extLst>
              <a:ext uri="{FF2B5EF4-FFF2-40B4-BE49-F238E27FC236}">
                <a16:creationId xmlns:a16="http://schemas.microsoft.com/office/drawing/2014/main" id="{6990CA4A-5818-D34B-911E-8E6DEF705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960" y="3068245"/>
            <a:ext cx="459626" cy="443608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sp>
        <p:nvSpPr>
          <p:cNvPr id="125" name="Oval 31">
            <a:extLst>
              <a:ext uri="{FF2B5EF4-FFF2-40B4-BE49-F238E27FC236}">
                <a16:creationId xmlns:a16="http://schemas.microsoft.com/office/drawing/2014/main" id="{80FA8644-C105-1244-89F4-151A24B60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090" y="3068245"/>
            <a:ext cx="459626" cy="443608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cxnSp>
        <p:nvCxnSpPr>
          <p:cNvPr id="126" name="Straight Arrow Connector 40">
            <a:extLst>
              <a:ext uri="{FF2B5EF4-FFF2-40B4-BE49-F238E27FC236}">
                <a16:creationId xmlns:a16="http://schemas.microsoft.com/office/drawing/2014/main" id="{DB58C04F-D2BF-D040-A5EB-349B0D7D3929}"/>
              </a:ext>
            </a:extLst>
          </p:cNvPr>
          <p:cNvCxnSpPr>
            <a:cxnSpLocks noChangeShapeType="1"/>
            <a:stCxn id="132" idx="0"/>
          </p:cNvCxnSpPr>
          <p:nvPr/>
        </p:nvCxnSpPr>
        <p:spPr bwMode="auto">
          <a:xfrm flipV="1">
            <a:off x="2492645" y="3541003"/>
            <a:ext cx="530073" cy="151616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27" name="Straight Arrow Connector 42">
            <a:extLst>
              <a:ext uri="{FF2B5EF4-FFF2-40B4-BE49-F238E27FC236}">
                <a16:creationId xmlns:a16="http://schemas.microsoft.com/office/drawing/2014/main" id="{ED11B489-8985-B443-A6DD-ED802FEF6D3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072772" y="3511854"/>
            <a:ext cx="2" cy="236412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28" name="Straight Arrow Connector 46">
            <a:extLst>
              <a:ext uri="{FF2B5EF4-FFF2-40B4-BE49-F238E27FC236}">
                <a16:creationId xmlns:a16="http://schemas.microsoft.com/office/drawing/2014/main" id="{C8840B97-2ADC-EE4C-89BE-9512200169CD}"/>
              </a:ext>
            </a:extLst>
          </p:cNvPr>
          <p:cNvCxnSpPr>
            <a:cxnSpLocks noChangeShapeType="1"/>
            <a:stCxn id="134" idx="0"/>
          </p:cNvCxnSpPr>
          <p:nvPr/>
        </p:nvCxnSpPr>
        <p:spPr bwMode="auto">
          <a:xfrm flipH="1" flipV="1">
            <a:off x="3140385" y="3503496"/>
            <a:ext cx="459494" cy="236414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29" name="Straight Arrow Connector 55">
            <a:extLst>
              <a:ext uri="{FF2B5EF4-FFF2-40B4-BE49-F238E27FC236}">
                <a16:creationId xmlns:a16="http://schemas.microsoft.com/office/drawing/2014/main" id="{03BE0A47-960F-E848-9CC3-151D9E6F62F2}"/>
              </a:ext>
            </a:extLst>
          </p:cNvPr>
          <p:cNvCxnSpPr>
            <a:cxnSpLocks noChangeShapeType="1"/>
            <a:endCxn id="131" idx="4"/>
          </p:cNvCxnSpPr>
          <p:nvPr/>
        </p:nvCxnSpPr>
        <p:spPr bwMode="auto">
          <a:xfrm flipV="1">
            <a:off x="3163201" y="2687808"/>
            <a:ext cx="830756" cy="40027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30" name="Straight Arrow Connector 63">
            <a:extLst>
              <a:ext uri="{FF2B5EF4-FFF2-40B4-BE49-F238E27FC236}">
                <a16:creationId xmlns:a16="http://schemas.microsoft.com/office/drawing/2014/main" id="{803583E0-63F3-0543-923C-778DA263D62B}"/>
              </a:ext>
            </a:extLst>
          </p:cNvPr>
          <p:cNvCxnSpPr>
            <a:cxnSpLocks noChangeShapeType="1"/>
            <a:stCxn id="125" idx="0"/>
            <a:endCxn id="131" idx="4"/>
          </p:cNvCxnSpPr>
          <p:nvPr/>
        </p:nvCxnSpPr>
        <p:spPr bwMode="auto">
          <a:xfrm flipH="1" flipV="1">
            <a:off x="3993957" y="2687808"/>
            <a:ext cx="955946" cy="38043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31" name="Oval 16">
            <a:extLst>
              <a:ext uri="{FF2B5EF4-FFF2-40B4-BE49-F238E27FC236}">
                <a16:creationId xmlns:a16="http://schemas.microsoft.com/office/drawing/2014/main" id="{AF645009-97E0-CC49-8DF9-843FFDDCB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144" y="2244200"/>
            <a:ext cx="459626" cy="443608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4AFBCDF-6BFD-C84A-8B3F-0ECDC4CE8600}"/>
                  </a:ext>
                </a:extLst>
              </p:cNvPr>
              <p:cNvSpPr txBox="1"/>
              <p:nvPr/>
            </p:nvSpPr>
            <p:spPr>
              <a:xfrm>
                <a:off x="2354594" y="3692619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i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4AFBCDF-6BFD-C84A-8B3F-0ECDC4CE8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594" y="3692619"/>
                <a:ext cx="276101" cy="276999"/>
              </a:xfrm>
              <a:prstGeom prst="rect">
                <a:avLst/>
              </a:prstGeom>
              <a:blipFill>
                <a:blip r:embed="rId9"/>
                <a:stretch>
                  <a:fillRect l="-13043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98C46CD-06FA-AC46-89B2-11866927E987}"/>
                  </a:ext>
                </a:extLst>
              </p:cNvPr>
              <p:cNvSpPr txBox="1"/>
              <p:nvPr/>
            </p:nvSpPr>
            <p:spPr>
              <a:xfrm>
                <a:off x="2927257" y="3724199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1800" i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98C46CD-06FA-AC46-89B2-11866927E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257" y="3724199"/>
                <a:ext cx="281423" cy="276999"/>
              </a:xfrm>
              <a:prstGeom prst="rect">
                <a:avLst/>
              </a:prstGeom>
              <a:blipFill>
                <a:blip r:embed="rId10"/>
                <a:stretch>
                  <a:fillRect l="-8696" r="-434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DD5BBD5F-FB5F-4248-856D-4A90C7419B58}"/>
                  </a:ext>
                </a:extLst>
              </p:cNvPr>
              <p:cNvSpPr txBox="1"/>
              <p:nvPr/>
            </p:nvSpPr>
            <p:spPr>
              <a:xfrm>
                <a:off x="3459167" y="3739910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00" i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DD5BBD5F-FB5F-4248-856D-4A90C7419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167" y="3739910"/>
                <a:ext cx="281424" cy="276999"/>
              </a:xfrm>
              <a:prstGeom prst="rect">
                <a:avLst/>
              </a:prstGeom>
              <a:blipFill>
                <a:blip r:embed="rId11"/>
                <a:stretch>
                  <a:fillRect l="-13043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5" name="Straight Arrow Connector 42">
            <a:extLst>
              <a:ext uri="{FF2B5EF4-FFF2-40B4-BE49-F238E27FC236}">
                <a16:creationId xmlns:a16="http://schemas.microsoft.com/office/drawing/2014/main" id="{0D35EE55-C424-9942-AE3E-C021CAA5D8CC}"/>
              </a:ext>
            </a:extLst>
          </p:cNvPr>
          <p:cNvCxnSpPr>
            <a:cxnSpLocks noChangeShapeType="1"/>
            <a:stCxn id="137" idx="0"/>
            <a:endCxn id="125" idx="4"/>
          </p:cNvCxnSpPr>
          <p:nvPr/>
        </p:nvCxnSpPr>
        <p:spPr bwMode="auto">
          <a:xfrm flipH="1" flipV="1">
            <a:off x="4949903" y="3511853"/>
            <a:ext cx="489154" cy="180766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A7041F5B-9DC6-2F4D-A02C-484AEFEB35FF}"/>
                  </a:ext>
                </a:extLst>
              </p:cNvPr>
              <p:cNvSpPr txBox="1"/>
              <p:nvPr/>
            </p:nvSpPr>
            <p:spPr>
              <a:xfrm>
                <a:off x="4237245" y="369261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i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A7041F5B-9DC6-2F4D-A02C-484AEFEB3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245" y="3692619"/>
                <a:ext cx="281424" cy="276999"/>
              </a:xfrm>
              <a:prstGeom prst="rect">
                <a:avLst/>
              </a:prstGeom>
              <a:blipFill>
                <a:blip r:embed="rId12"/>
                <a:stretch>
                  <a:fillRect l="-8696" r="-869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0567316C-8F1D-4649-8FEA-125381D297FB}"/>
                  </a:ext>
                </a:extLst>
              </p:cNvPr>
              <p:cNvSpPr txBox="1"/>
              <p:nvPr/>
            </p:nvSpPr>
            <p:spPr>
              <a:xfrm>
                <a:off x="5298345" y="369261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i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0567316C-8F1D-4649-8FEA-125381D29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345" y="3692619"/>
                <a:ext cx="281424" cy="276999"/>
              </a:xfrm>
              <a:prstGeom prst="rect">
                <a:avLst/>
              </a:prstGeom>
              <a:blipFill>
                <a:blip r:embed="rId13"/>
                <a:stretch>
                  <a:fillRect l="-13043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8" name="Straight Arrow Connector 40">
            <a:extLst>
              <a:ext uri="{FF2B5EF4-FFF2-40B4-BE49-F238E27FC236}">
                <a16:creationId xmlns:a16="http://schemas.microsoft.com/office/drawing/2014/main" id="{4DD00BDC-875B-3748-A31F-9F89E53B540D}"/>
              </a:ext>
            </a:extLst>
          </p:cNvPr>
          <p:cNvCxnSpPr>
            <a:cxnSpLocks noChangeShapeType="1"/>
            <a:stCxn id="136" idx="0"/>
          </p:cNvCxnSpPr>
          <p:nvPr/>
        </p:nvCxnSpPr>
        <p:spPr bwMode="auto">
          <a:xfrm flipV="1">
            <a:off x="4377957" y="3531321"/>
            <a:ext cx="533219" cy="16129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pic>
        <p:nvPicPr>
          <p:cNvPr id="139" name="Picture 14" descr="latex-image-1.pdf">
            <a:extLst>
              <a:ext uri="{FF2B5EF4-FFF2-40B4-BE49-F238E27FC236}">
                <a16:creationId xmlns:a16="http://schemas.microsoft.com/office/drawing/2014/main" id="{8A4ADD61-7B0A-774B-9FAD-5D3A49D1106D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27" y="3140295"/>
            <a:ext cx="247682" cy="26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14" descr="latex-image-1.pdf">
            <a:extLst>
              <a:ext uri="{FF2B5EF4-FFF2-40B4-BE49-F238E27FC236}">
                <a16:creationId xmlns:a16="http://schemas.microsoft.com/office/drawing/2014/main" id="{5EB4CC1F-DA1B-C24A-AE15-35F81C4C28B8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62" y="3140295"/>
            <a:ext cx="247682" cy="26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AE2A0C12-1188-4842-8E66-D96FCAAFE3CF}"/>
              </a:ext>
            </a:extLst>
          </p:cNvPr>
          <p:cNvSpPr/>
          <p:nvPr/>
        </p:nvSpPr>
        <p:spPr>
          <a:xfrm>
            <a:off x="425535" y="2165053"/>
            <a:ext cx="2045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</a:rPr>
              <a:t>Proof by Example</a:t>
            </a:r>
            <a:endParaRPr lang="en-US" sz="18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5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77520-13C8-DD41-AC51-7FD12ACC5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Read-Once AC</a:t>
            </a:r>
            <a:r>
              <a:rPr lang="en-US" sz="3200" baseline="30000" dirty="0"/>
              <a:t>0</a:t>
            </a:r>
            <a:r>
              <a:rPr lang="en-US" sz="3200" dirty="0"/>
              <a:t> and Constant-Width ROBPs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CDF1D6-A851-D540-BD58-749C8E537CB4}"/>
                  </a:ext>
                </a:extLst>
              </p:cNvPr>
              <p:cNvSpPr/>
              <p:nvPr/>
            </p:nvSpPr>
            <p:spPr>
              <a:xfrm>
                <a:off x="425535" y="1028702"/>
                <a:ext cx="82612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432FF"/>
                    </a:solidFill>
                  </a:rPr>
                  <a:t>Claim:</a:t>
                </a:r>
                <a:r>
                  <a:rPr lang="en-US" sz="2400" b="1" dirty="0"/>
                  <a:t> </a:t>
                </a:r>
                <a:r>
                  <a:rPr lang="en-US" sz="2400" dirty="0"/>
                  <a:t>Depth-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read-once </a:t>
                </a:r>
                <a:r>
                  <a:rPr lang="en-US" sz="2400" b="1" dirty="0"/>
                  <a:t>AC</a:t>
                </a:r>
                <a:r>
                  <a:rPr lang="en-US" sz="2400" b="1" baseline="30000" dirty="0"/>
                  <a:t>0</a:t>
                </a:r>
                <a:r>
                  <a:rPr lang="en-US" sz="2400" dirty="0"/>
                  <a:t> formulas can be computed by read-once branching programs of width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.</a:t>
                </a:r>
                <a:endParaRPr lang="en-US" sz="2400" b="1" baseline="30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CDF1D6-A851-D540-BD58-749C8E537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35" y="1028702"/>
                <a:ext cx="8261265" cy="830997"/>
              </a:xfrm>
              <a:prstGeom prst="rect">
                <a:avLst/>
              </a:prstGeom>
              <a:blipFill>
                <a:blip r:embed="rId2"/>
                <a:stretch>
                  <a:fillRect l="-122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63389059-6D99-6847-999F-0BA9F8B2B810}"/>
              </a:ext>
            </a:extLst>
          </p:cNvPr>
          <p:cNvSpPr>
            <a:spLocks noChangeAspect="1"/>
          </p:cNvSpPr>
          <p:nvPr/>
        </p:nvSpPr>
        <p:spPr>
          <a:xfrm flipH="1">
            <a:off x="2553680" y="5176411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ADFEC40-FAC0-3744-95BC-FFB8BB6357C1}"/>
              </a:ext>
            </a:extLst>
          </p:cNvPr>
          <p:cNvSpPr>
            <a:spLocks noChangeAspect="1"/>
          </p:cNvSpPr>
          <p:nvPr/>
        </p:nvSpPr>
        <p:spPr>
          <a:xfrm flipH="1">
            <a:off x="2553680" y="5694579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C83D1D4-C8C0-C74F-97EE-E8E95E60FABA}"/>
              </a:ext>
            </a:extLst>
          </p:cNvPr>
          <p:cNvSpPr>
            <a:spLocks noChangeAspect="1"/>
          </p:cNvSpPr>
          <p:nvPr/>
        </p:nvSpPr>
        <p:spPr>
          <a:xfrm flipH="1">
            <a:off x="5241139" y="4707913"/>
            <a:ext cx="184173" cy="1652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C38011D-D103-7541-AB29-52914585C453}"/>
              </a:ext>
            </a:extLst>
          </p:cNvPr>
          <p:cNvSpPr>
            <a:spLocks noChangeAspect="1"/>
          </p:cNvSpPr>
          <p:nvPr/>
        </p:nvSpPr>
        <p:spPr>
          <a:xfrm flipH="1">
            <a:off x="5286977" y="5694200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2F9C41C-DA55-1B4F-8872-EA0DCD7E2C8B}"/>
              </a:ext>
            </a:extLst>
          </p:cNvPr>
          <p:cNvSpPr>
            <a:spLocks noChangeAspect="1"/>
          </p:cNvSpPr>
          <p:nvPr/>
        </p:nvSpPr>
        <p:spPr>
          <a:xfrm flipH="1">
            <a:off x="3904282" y="5176411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115AFD9-755E-054B-B927-44F3F06BEFA9}"/>
              </a:ext>
            </a:extLst>
          </p:cNvPr>
          <p:cNvSpPr>
            <a:spLocks noChangeAspect="1"/>
          </p:cNvSpPr>
          <p:nvPr/>
        </p:nvSpPr>
        <p:spPr>
          <a:xfrm flipH="1">
            <a:off x="3904282" y="5694200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61DE74D-CEFB-1043-95FD-923C524EC8AA}"/>
              </a:ext>
            </a:extLst>
          </p:cNvPr>
          <p:cNvSpPr>
            <a:spLocks noChangeAspect="1"/>
          </p:cNvSpPr>
          <p:nvPr/>
        </p:nvSpPr>
        <p:spPr>
          <a:xfrm flipH="1">
            <a:off x="1203078" y="5700149"/>
            <a:ext cx="184173" cy="1652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DAE9917-C037-7346-B654-84540E9ABFE6}"/>
              </a:ext>
            </a:extLst>
          </p:cNvPr>
          <p:cNvCxnSpPr>
            <a:cxnSpLocks/>
          </p:cNvCxnSpPr>
          <p:nvPr/>
        </p:nvCxnSpPr>
        <p:spPr>
          <a:xfrm flipV="1">
            <a:off x="2737854" y="5258834"/>
            <a:ext cx="1166429" cy="3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692B295-D92E-774C-B0B0-EF1580E525B2}"/>
              </a:ext>
            </a:extLst>
          </p:cNvPr>
          <p:cNvCxnSpPr>
            <a:cxnSpLocks/>
          </p:cNvCxnSpPr>
          <p:nvPr/>
        </p:nvCxnSpPr>
        <p:spPr>
          <a:xfrm flipV="1">
            <a:off x="1387251" y="5264370"/>
            <a:ext cx="1166429" cy="51839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0C28A6B-9054-2B41-A755-00A4A00383C5}"/>
              </a:ext>
            </a:extLst>
          </p:cNvPr>
          <p:cNvCxnSpPr>
            <a:cxnSpLocks/>
          </p:cNvCxnSpPr>
          <p:nvPr/>
        </p:nvCxnSpPr>
        <p:spPr>
          <a:xfrm flipV="1">
            <a:off x="1387251" y="5777193"/>
            <a:ext cx="1166429" cy="5570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5868658-70CB-3043-95CC-F9A271517C50}"/>
              </a:ext>
            </a:extLst>
          </p:cNvPr>
          <p:cNvCxnSpPr>
            <a:cxnSpLocks/>
            <a:endCxn id="50" idx="6"/>
          </p:cNvCxnSpPr>
          <p:nvPr/>
        </p:nvCxnSpPr>
        <p:spPr>
          <a:xfrm flipV="1">
            <a:off x="2737853" y="5776813"/>
            <a:ext cx="1166430" cy="380"/>
          </a:xfrm>
          <a:prstGeom prst="straightConnector1">
            <a:avLst/>
          </a:prstGeom>
          <a:ln w="57150">
            <a:solidFill>
              <a:srgbClr val="0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A77CCE4-2068-AC4C-BF94-BBDA764BE505}"/>
              </a:ext>
            </a:extLst>
          </p:cNvPr>
          <p:cNvCxnSpPr>
            <a:cxnSpLocks/>
          </p:cNvCxnSpPr>
          <p:nvPr/>
        </p:nvCxnSpPr>
        <p:spPr>
          <a:xfrm>
            <a:off x="4088455" y="5776813"/>
            <a:ext cx="1198522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FD8AFB3-BF8F-2449-A1CB-F38C297D29D9}"/>
              </a:ext>
            </a:extLst>
          </p:cNvPr>
          <p:cNvCxnSpPr>
            <a:cxnSpLocks/>
          </p:cNvCxnSpPr>
          <p:nvPr/>
        </p:nvCxnSpPr>
        <p:spPr>
          <a:xfrm flipV="1">
            <a:off x="4088455" y="4758517"/>
            <a:ext cx="1209890" cy="50547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E0613BC-637B-A246-B336-5E8DB106C28C}"/>
              </a:ext>
            </a:extLst>
          </p:cNvPr>
          <p:cNvCxnSpPr>
            <a:cxnSpLocks/>
            <a:endCxn id="50" idx="7"/>
          </p:cNvCxnSpPr>
          <p:nvPr/>
        </p:nvCxnSpPr>
        <p:spPr>
          <a:xfrm>
            <a:off x="2737853" y="5264370"/>
            <a:ext cx="1193401" cy="45402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3B66AD6-6EA2-9846-8DA0-BC6CB7E933CC}"/>
              </a:ext>
            </a:extLst>
          </p:cNvPr>
          <p:cNvCxnSpPr>
            <a:cxnSpLocks/>
          </p:cNvCxnSpPr>
          <p:nvPr/>
        </p:nvCxnSpPr>
        <p:spPr>
          <a:xfrm>
            <a:off x="4061484" y="5322407"/>
            <a:ext cx="1252464" cy="3959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1DEB0F8-4EF1-F24C-8C43-78FDC3660C47}"/>
                  </a:ext>
                </a:extLst>
              </p:cNvPr>
              <p:cNvSpPr txBox="1"/>
              <p:nvPr/>
            </p:nvSpPr>
            <p:spPr>
              <a:xfrm>
                <a:off x="1478036" y="4758517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1DEB0F8-4EF1-F24C-8C43-78FDC3660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036" y="4758517"/>
                <a:ext cx="549574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07BE575-27FF-4047-9C7E-F6BA9348E094}"/>
                  </a:ext>
                </a:extLst>
              </p:cNvPr>
              <p:cNvSpPr txBox="1"/>
              <p:nvPr/>
            </p:nvSpPr>
            <p:spPr>
              <a:xfrm>
                <a:off x="2891916" y="4445249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07BE575-27FF-4047-9C7E-F6BA9348E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916" y="4445249"/>
                <a:ext cx="556691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C8CD94E-5796-B84F-BC05-3D420C59EB53}"/>
                  </a:ext>
                </a:extLst>
              </p:cNvPr>
              <p:cNvSpPr txBox="1"/>
              <p:nvPr/>
            </p:nvSpPr>
            <p:spPr>
              <a:xfrm>
                <a:off x="4285933" y="4445249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C8CD94E-5796-B84F-BC05-3D420C59E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33" y="4445249"/>
                <a:ext cx="556691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9E593C4-3729-BF4A-99EC-DCBEBC1D4DE3}"/>
                  </a:ext>
                </a:extLst>
              </p:cNvPr>
              <p:cNvSpPr txBox="1"/>
              <p:nvPr/>
            </p:nvSpPr>
            <p:spPr>
              <a:xfrm>
                <a:off x="5665784" y="4031744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9E593C4-3729-BF4A-99EC-DCBEBC1D4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84" y="4031744"/>
                <a:ext cx="556691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9EA3694-2C89-1449-A181-4398D4AA9B89}"/>
                  </a:ext>
                </a:extLst>
              </p:cNvPr>
              <p:cNvSpPr txBox="1"/>
              <p:nvPr/>
            </p:nvSpPr>
            <p:spPr>
              <a:xfrm>
                <a:off x="7059800" y="4031744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9EA3694-2C89-1449-A181-4398D4AA9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800" y="4031744"/>
                <a:ext cx="556691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>
            <a:extLst>
              <a:ext uri="{FF2B5EF4-FFF2-40B4-BE49-F238E27FC236}">
                <a16:creationId xmlns:a16="http://schemas.microsoft.com/office/drawing/2014/main" id="{8A091775-2E67-0941-821A-9AE586220269}"/>
              </a:ext>
            </a:extLst>
          </p:cNvPr>
          <p:cNvSpPr/>
          <p:nvPr/>
        </p:nvSpPr>
        <p:spPr>
          <a:xfrm>
            <a:off x="1698743" y="5269940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FE43C00-4B34-B440-90DE-7974C54885D5}"/>
              </a:ext>
            </a:extLst>
          </p:cNvPr>
          <p:cNvSpPr/>
          <p:nvPr/>
        </p:nvSpPr>
        <p:spPr>
          <a:xfrm>
            <a:off x="1644396" y="5783623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BE65811-2F0C-1E42-85D1-1CB5508FDEF5}"/>
              </a:ext>
            </a:extLst>
          </p:cNvPr>
          <p:cNvSpPr/>
          <p:nvPr/>
        </p:nvSpPr>
        <p:spPr>
          <a:xfrm>
            <a:off x="3020285" y="5801009"/>
            <a:ext cx="4283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AD26E04-CE95-D848-BF8F-D6B148FC0621}"/>
              </a:ext>
            </a:extLst>
          </p:cNvPr>
          <p:cNvSpPr/>
          <p:nvPr/>
        </p:nvSpPr>
        <p:spPr>
          <a:xfrm>
            <a:off x="2986508" y="5413140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2592408-7855-4045-A0FB-08D7E649B160}"/>
              </a:ext>
            </a:extLst>
          </p:cNvPr>
          <p:cNvSpPr/>
          <p:nvPr/>
        </p:nvSpPr>
        <p:spPr>
          <a:xfrm>
            <a:off x="3005270" y="4964077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5CE1F4D-F061-0142-A56C-13A8DE281C71}"/>
              </a:ext>
            </a:extLst>
          </p:cNvPr>
          <p:cNvSpPr/>
          <p:nvPr/>
        </p:nvSpPr>
        <p:spPr>
          <a:xfrm>
            <a:off x="4275440" y="5832789"/>
            <a:ext cx="4283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7B42BCF-51A9-384D-AF43-E3C6D76E344A}"/>
              </a:ext>
            </a:extLst>
          </p:cNvPr>
          <p:cNvSpPr/>
          <p:nvPr/>
        </p:nvSpPr>
        <p:spPr>
          <a:xfrm>
            <a:off x="4109240" y="4881294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F70F898-9E3F-8942-90D5-DEAFBAEF240C}"/>
              </a:ext>
            </a:extLst>
          </p:cNvPr>
          <p:cNvSpPr/>
          <p:nvPr/>
        </p:nvSpPr>
        <p:spPr>
          <a:xfrm>
            <a:off x="4139024" y="5382369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F611AFD-B64A-2A42-9089-F88AF30E8786}"/>
              </a:ext>
            </a:extLst>
          </p:cNvPr>
          <p:cNvSpPr>
            <a:spLocks noChangeAspect="1"/>
          </p:cNvSpPr>
          <p:nvPr/>
        </p:nvSpPr>
        <p:spPr>
          <a:xfrm flipH="1">
            <a:off x="6651601" y="5176411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966B3AA-20BB-0B4F-832A-C30683E4CB73}"/>
              </a:ext>
            </a:extLst>
          </p:cNvPr>
          <p:cNvSpPr>
            <a:spLocks noChangeAspect="1"/>
          </p:cNvSpPr>
          <p:nvPr/>
        </p:nvSpPr>
        <p:spPr>
          <a:xfrm flipH="1">
            <a:off x="6651601" y="5683886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35C274B-7EFE-DB49-9053-BAA719AD5736}"/>
              </a:ext>
            </a:extLst>
          </p:cNvPr>
          <p:cNvSpPr>
            <a:spLocks noChangeAspect="1"/>
          </p:cNvSpPr>
          <p:nvPr/>
        </p:nvSpPr>
        <p:spPr>
          <a:xfrm flipH="1">
            <a:off x="8002203" y="5683507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367ADF3-8857-5945-944A-F4EF83B2BEE3}"/>
              </a:ext>
            </a:extLst>
          </p:cNvPr>
          <p:cNvSpPr>
            <a:spLocks noChangeAspect="1"/>
          </p:cNvSpPr>
          <p:nvPr/>
        </p:nvSpPr>
        <p:spPr>
          <a:xfrm flipH="1">
            <a:off x="5300999" y="5689456"/>
            <a:ext cx="184173" cy="1652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C27917E-D99B-A547-8AEB-1C42C0128ACD}"/>
              </a:ext>
            </a:extLst>
          </p:cNvPr>
          <p:cNvCxnSpPr>
            <a:cxnSpLocks/>
            <a:endCxn id="74" idx="5"/>
          </p:cNvCxnSpPr>
          <p:nvPr/>
        </p:nvCxnSpPr>
        <p:spPr>
          <a:xfrm flipV="1">
            <a:off x="6835775" y="4848943"/>
            <a:ext cx="1193400" cy="40473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6932E1D-72D4-A34E-8524-DF3E4339467F}"/>
              </a:ext>
            </a:extLst>
          </p:cNvPr>
          <p:cNvCxnSpPr>
            <a:cxnSpLocks/>
          </p:cNvCxnSpPr>
          <p:nvPr/>
        </p:nvCxnSpPr>
        <p:spPr>
          <a:xfrm flipV="1">
            <a:off x="5485172" y="5253677"/>
            <a:ext cx="1166429" cy="51839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5E3F6AC9-3204-2A4E-BD58-C02008076798}"/>
              </a:ext>
            </a:extLst>
          </p:cNvPr>
          <p:cNvCxnSpPr>
            <a:cxnSpLocks/>
          </p:cNvCxnSpPr>
          <p:nvPr/>
        </p:nvCxnSpPr>
        <p:spPr>
          <a:xfrm flipV="1">
            <a:off x="5485172" y="5766500"/>
            <a:ext cx="1166429" cy="5570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620FF811-AFE6-974F-9840-A73B74C975B2}"/>
              </a:ext>
            </a:extLst>
          </p:cNvPr>
          <p:cNvCxnSpPr>
            <a:cxnSpLocks/>
            <a:endCxn id="106" idx="6"/>
          </p:cNvCxnSpPr>
          <p:nvPr/>
        </p:nvCxnSpPr>
        <p:spPr>
          <a:xfrm flipV="1">
            <a:off x="6835774" y="5766120"/>
            <a:ext cx="1166430" cy="380"/>
          </a:xfrm>
          <a:prstGeom prst="straightConnector1">
            <a:avLst/>
          </a:prstGeom>
          <a:ln w="57150">
            <a:solidFill>
              <a:srgbClr val="0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8CA668D-7E92-CF4E-A0FB-B44717D3B1DA}"/>
              </a:ext>
            </a:extLst>
          </p:cNvPr>
          <p:cNvCxnSpPr>
            <a:cxnSpLocks/>
            <a:endCxn id="106" idx="7"/>
          </p:cNvCxnSpPr>
          <p:nvPr/>
        </p:nvCxnSpPr>
        <p:spPr>
          <a:xfrm>
            <a:off x="6835774" y="5253677"/>
            <a:ext cx="1193401" cy="454026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336DC55-2E81-4747-854A-CB2597AA236D}"/>
              </a:ext>
            </a:extLst>
          </p:cNvPr>
          <p:cNvSpPr/>
          <p:nvPr/>
        </p:nvSpPr>
        <p:spPr>
          <a:xfrm>
            <a:off x="5796664" y="5259247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FB6E9DE-4CD9-2E4D-8D8C-2C5FD6AAD2D5}"/>
              </a:ext>
            </a:extLst>
          </p:cNvPr>
          <p:cNvSpPr/>
          <p:nvPr/>
        </p:nvSpPr>
        <p:spPr>
          <a:xfrm>
            <a:off x="5742317" y="5772930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BCD7535-AFFE-3D44-BA3C-87F694BECA34}"/>
              </a:ext>
            </a:extLst>
          </p:cNvPr>
          <p:cNvSpPr/>
          <p:nvPr/>
        </p:nvSpPr>
        <p:spPr>
          <a:xfrm>
            <a:off x="7118206" y="5790316"/>
            <a:ext cx="4283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1BF6563-B87B-6F47-8F30-E9236105D8C6}"/>
              </a:ext>
            </a:extLst>
          </p:cNvPr>
          <p:cNvSpPr/>
          <p:nvPr/>
        </p:nvSpPr>
        <p:spPr>
          <a:xfrm>
            <a:off x="3389398" y="5988319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6AA6AD0-926F-7440-8F0E-8F67CA89DC02}"/>
              </a:ext>
            </a:extLst>
          </p:cNvPr>
          <p:cNvSpPr/>
          <p:nvPr/>
        </p:nvSpPr>
        <p:spPr>
          <a:xfrm>
            <a:off x="7796708" y="4859906"/>
            <a:ext cx="6008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accept</a:t>
            </a:r>
            <a:endParaRPr lang="en-US" sz="1400" b="1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2FD7C46-0E08-684C-9200-DD10027840C4}"/>
              </a:ext>
            </a:extLst>
          </p:cNvPr>
          <p:cNvSpPr/>
          <p:nvPr/>
        </p:nvSpPr>
        <p:spPr>
          <a:xfrm>
            <a:off x="6912403" y="5336183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0AF2F36-4EC8-2640-A66F-F8F2AE9BC37B}"/>
              </a:ext>
            </a:extLst>
          </p:cNvPr>
          <p:cNvSpPr/>
          <p:nvPr/>
        </p:nvSpPr>
        <p:spPr>
          <a:xfrm>
            <a:off x="6981790" y="4892204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C0E380A-DEFE-794A-8350-319C769BEA18}"/>
              </a:ext>
            </a:extLst>
          </p:cNvPr>
          <p:cNvSpPr/>
          <p:nvPr/>
        </p:nvSpPr>
        <p:spPr>
          <a:xfrm>
            <a:off x="7828723" y="5859427"/>
            <a:ext cx="5484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reject</a:t>
            </a:r>
            <a:endParaRPr lang="en-US" sz="1400" b="1" dirty="0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DDAC39C-1842-FA48-B031-DA25EADB2E26}"/>
              </a:ext>
            </a:extLst>
          </p:cNvPr>
          <p:cNvCxnSpPr>
            <a:cxnSpLocks/>
            <a:stCxn id="46" idx="2"/>
            <a:endCxn id="73" idx="6"/>
          </p:cNvCxnSpPr>
          <p:nvPr/>
        </p:nvCxnSpPr>
        <p:spPr>
          <a:xfrm>
            <a:off x="5425312" y="4790527"/>
            <a:ext cx="1226289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F5D2408E-CE49-3643-A86C-CEA2FF699D70}"/>
              </a:ext>
            </a:extLst>
          </p:cNvPr>
          <p:cNvSpPr>
            <a:spLocks noChangeAspect="1"/>
          </p:cNvSpPr>
          <p:nvPr/>
        </p:nvSpPr>
        <p:spPr>
          <a:xfrm flipH="1">
            <a:off x="6651601" y="4707913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AA68640-7751-2C40-829F-24B4AA0083B8}"/>
              </a:ext>
            </a:extLst>
          </p:cNvPr>
          <p:cNvSpPr>
            <a:spLocks noChangeAspect="1"/>
          </p:cNvSpPr>
          <p:nvPr/>
        </p:nvSpPr>
        <p:spPr>
          <a:xfrm flipH="1">
            <a:off x="8002203" y="4707913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0481200-95F4-164A-9226-1864E3F92163}"/>
              </a:ext>
            </a:extLst>
          </p:cNvPr>
          <p:cNvCxnSpPr>
            <a:cxnSpLocks/>
          </p:cNvCxnSpPr>
          <p:nvPr/>
        </p:nvCxnSpPr>
        <p:spPr>
          <a:xfrm>
            <a:off x="6835774" y="4790336"/>
            <a:ext cx="1166429" cy="14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FEA34DD1-9EC9-0A45-B502-B7C0C9756F4C}"/>
              </a:ext>
            </a:extLst>
          </p:cNvPr>
          <p:cNvSpPr/>
          <p:nvPr/>
        </p:nvSpPr>
        <p:spPr>
          <a:xfrm>
            <a:off x="5792062" y="4489914"/>
            <a:ext cx="4283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977EF14-8946-4542-AC18-005C3AC146E6}"/>
              </a:ext>
            </a:extLst>
          </p:cNvPr>
          <p:cNvSpPr/>
          <p:nvPr/>
        </p:nvSpPr>
        <p:spPr>
          <a:xfrm>
            <a:off x="7058636" y="4435682"/>
            <a:ext cx="4283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15F9D9-23E2-D841-A52A-9806D4DA783F}"/>
              </a:ext>
            </a:extLst>
          </p:cNvPr>
          <p:cNvSpPr/>
          <p:nvPr/>
        </p:nvSpPr>
        <p:spPr>
          <a:xfrm>
            <a:off x="425535" y="2165053"/>
            <a:ext cx="2045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</a:rPr>
              <a:t>Proof by Example</a:t>
            </a:r>
            <a:endParaRPr lang="en-US" sz="1800" dirty="0">
              <a:solidFill>
                <a:srgbClr val="0432FF"/>
              </a:solidFill>
            </a:endParaRPr>
          </a:p>
        </p:txBody>
      </p:sp>
      <p:pic>
        <p:nvPicPr>
          <p:cNvPr id="89" name="Picture 21" descr="latex-image-1.pdf">
            <a:extLst>
              <a:ext uri="{FF2B5EF4-FFF2-40B4-BE49-F238E27FC236}">
                <a16:creationId xmlns:a16="http://schemas.microsoft.com/office/drawing/2014/main" id="{EFF2BEA6-A6B3-1541-94DD-6ABF9FD26FD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116" y="2346225"/>
            <a:ext cx="247682" cy="26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Oval 22">
            <a:extLst>
              <a:ext uri="{FF2B5EF4-FFF2-40B4-BE49-F238E27FC236}">
                <a16:creationId xmlns:a16="http://schemas.microsoft.com/office/drawing/2014/main" id="{815BCC9E-FAAF-DF49-9F7B-097ED7BCE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960" y="3068245"/>
            <a:ext cx="459626" cy="443608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sp>
        <p:nvSpPr>
          <p:cNvPr id="91" name="Oval 31">
            <a:extLst>
              <a:ext uri="{FF2B5EF4-FFF2-40B4-BE49-F238E27FC236}">
                <a16:creationId xmlns:a16="http://schemas.microsoft.com/office/drawing/2014/main" id="{E8780A85-92A8-0847-A3AC-BA7E5F00D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090" y="3068245"/>
            <a:ext cx="459626" cy="443608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cxnSp>
        <p:nvCxnSpPr>
          <p:cNvPr id="92" name="Straight Arrow Connector 40">
            <a:extLst>
              <a:ext uri="{FF2B5EF4-FFF2-40B4-BE49-F238E27FC236}">
                <a16:creationId xmlns:a16="http://schemas.microsoft.com/office/drawing/2014/main" id="{6CB2A07F-D2C9-3045-AEEB-7BE1013C0014}"/>
              </a:ext>
            </a:extLst>
          </p:cNvPr>
          <p:cNvCxnSpPr>
            <a:cxnSpLocks noChangeShapeType="1"/>
            <a:stCxn id="127" idx="0"/>
          </p:cNvCxnSpPr>
          <p:nvPr/>
        </p:nvCxnSpPr>
        <p:spPr bwMode="auto">
          <a:xfrm flipV="1">
            <a:off x="2492645" y="3541003"/>
            <a:ext cx="530073" cy="151616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16" name="Straight Arrow Connector 42">
            <a:extLst>
              <a:ext uri="{FF2B5EF4-FFF2-40B4-BE49-F238E27FC236}">
                <a16:creationId xmlns:a16="http://schemas.microsoft.com/office/drawing/2014/main" id="{C3F4F636-DA02-F344-8AA1-92DE2062BC8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072772" y="3511854"/>
            <a:ext cx="2" cy="236412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23" name="Straight Arrow Connector 46">
            <a:extLst>
              <a:ext uri="{FF2B5EF4-FFF2-40B4-BE49-F238E27FC236}">
                <a16:creationId xmlns:a16="http://schemas.microsoft.com/office/drawing/2014/main" id="{C2893A91-B173-CE40-A53F-EC8A56ECDBF3}"/>
              </a:ext>
            </a:extLst>
          </p:cNvPr>
          <p:cNvCxnSpPr>
            <a:cxnSpLocks noChangeShapeType="1"/>
            <a:stCxn id="129" idx="0"/>
          </p:cNvCxnSpPr>
          <p:nvPr/>
        </p:nvCxnSpPr>
        <p:spPr bwMode="auto">
          <a:xfrm flipH="1" flipV="1">
            <a:off x="3140385" y="3503496"/>
            <a:ext cx="459494" cy="236414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24" name="Straight Arrow Connector 55">
            <a:extLst>
              <a:ext uri="{FF2B5EF4-FFF2-40B4-BE49-F238E27FC236}">
                <a16:creationId xmlns:a16="http://schemas.microsoft.com/office/drawing/2014/main" id="{663FAF95-4006-FD47-877E-EDB328141AAD}"/>
              </a:ext>
            </a:extLst>
          </p:cNvPr>
          <p:cNvCxnSpPr>
            <a:cxnSpLocks noChangeShapeType="1"/>
            <a:endCxn id="126" idx="4"/>
          </p:cNvCxnSpPr>
          <p:nvPr/>
        </p:nvCxnSpPr>
        <p:spPr bwMode="auto">
          <a:xfrm flipV="1">
            <a:off x="3163201" y="2687808"/>
            <a:ext cx="830756" cy="40027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25" name="Straight Arrow Connector 63">
            <a:extLst>
              <a:ext uri="{FF2B5EF4-FFF2-40B4-BE49-F238E27FC236}">
                <a16:creationId xmlns:a16="http://schemas.microsoft.com/office/drawing/2014/main" id="{C6A1F00B-A657-8547-B9F8-327B5E2D34D0}"/>
              </a:ext>
            </a:extLst>
          </p:cNvPr>
          <p:cNvCxnSpPr>
            <a:cxnSpLocks noChangeShapeType="1"/>
            <a:stCxn id="91" idx="0"/>
            <a:endCxn id="126" idx="4"/>
          </p:cNvCxnSpPr>
          <p:nvPr/>
        </p:nvCxnSpPr>
        <p:spPr bwMode="auto">
          <a:xfrm flipH="1" flipV="1">
            <a:off x="3993957" y="2687808"/>
            <a:ext cx="955946" cy="38043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26" name="Oval 16">
            <a:extLst>
              <a:ext uri="{FF2B5EF4-FFF2-40B4-BE49-F238E27FC236}">
                <a16:creationId xmlns:a16="http://schemas.microsoft.com/office/drawing/2014/main" id="{58C84ECF-63F2-5C40-9E2A-B3E29924D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144" y="2244200"/>
            <a:ext cx="459626" cy="443608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69697FEB-6E1B-F449-B836-DD3F47481DBD}"/>
                  </a:ext>
                </a:extLst>
              </p:cNvPr>
              <p:cNvSpPr txBox="1"/>
              <p:nvPr/>
            </p:nvSpPr>
            <p:spPr>
              <a:xfrm>
                <a:off x="2354594" y="3692619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i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69697FEB-6E1B-F449-B836-DD3F47481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594" y="3692619"/>
                <a:ext cx="276101" cy="276999"/>
              </a:xfrm>
              <a:prstGeom prst="rect">
                <a:avLst/>
              </a:prstGeom>
              <a:blipFill>
                <a:blip r:embed="rId9"/>
                <a:stretch>
                  <a:fillRect l="-13043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DDD6740E-4997-354A-B539-4B917E41295A}"/>
                  </a:ext>
                </a:extLst>
              </p:cNvPr>
              <p:cNvSpPr txBox="1"/>
              <p:nvPr/>
            </p:nvSpPr>
            <p:spPr>
              <a:xfrm>
                <a:off x="2927257" y="3724199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1800" i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DDD6740E-4997-354A-B539-4B917E412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257" y="3724199"/>
                <a:ext cx="281423" cy="276999"/>
              </a:xfrm>
              <a:prstGeom prst="rect">
                <a:avLst/>
              </a:prstGeom>
              <a:blipFill>
                <a:blip r:embed="rId10"/>
                <a:stretch>
                  <a:fillRect l="-8696" r="-434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654AF643-6C13-F34B-B579-438195A3B9B0}"/>
                  </a:ext>
                </a:extLst>
              </p:cNvPr>
              <p:cNvSpPr txBox="1"/>
              <p:nvPr/>
            </p:nvSpPr>
            <p:spPr>
              <a:xfrm>
                <a:off x="3459167" y="3739910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00" i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654AF643-6C13-F34B-B579-438195A3B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167" y="3739910"/>
                <a:ext cx="281424" cy="276999"/>
              </a:xfrm>
              <a:prstGeom prst="rect">
                <a:avLst/>
              </a:prstGeom>
              <a:blipFill>
                <a:blip r:embed="rId11"/>
                <a:stretch>
                  <a:fillRect l="-13043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0" name="Straight Arrow Connector 42">
            <a:extLst>
              <a:ext uri="{FF2B5EF4-FFF2-40B4-BE49-F238E27FC236}">
                <a16:creationId xmlns:a16="http://schemas.microsoft.com/office/drawing/2014/main" id="{8A3DD882-C577-314C-9871-44A82EB18F3F}"/>
              </a:ext>
            </a:extLst>
          </p:cNvPr>
          <p:cNvCxnSpPr>
            <a:cxnSpLocks noChangeShapeType="1"/>
            <a:stCxn id="132" idx="0"/>
            <a:endCxn id="91" idx="4"/>
          </p:cNvCxnSpPr>
          <p:nvPr/>
        </p:nvCxnSpPr>
        <p:spPr bwMode="auto">
          <a:xfrm flipH="1" flipV="1">
            <a:off x="4949903" y="3511853"/>
            <a:ext cx="489154" cy="180766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C9EA8827-B35D-3B49-909B-3F611CAC01CE}"/>
                  </a:ext>
                </a:extLst>
              </p:cNvPr>
              <p:cNvSpPr txBox="1"/>
              <p:nvPr/>
            </p:nvSpPr>
            <p:spPr>
              <a:xfrm>
                <a:off x="4237245" y="369261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i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C9EA8827-B35D-3B49-909B-3F611CAC0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245" y="3692619"/>
                <a:ext cx="281424" cy="276999"/>
              </a:xfrm>
              <a:prstGeom prst="rect">
                <a:avLst/>
              </a:prstGeom>
              <a:blipFill>
                <a:blip r:embed="rId12"/>
                <a:stretch>
                  <a:fillRect l="-8696" r="-869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23757ED0-9CDD-6346-B0F6-8F088412DC5B}"/>
                  </a:ext>
                </a:extLst>
              </p:cNvPr>
              <p:cNvSpPr txBox="1"/>
              <p:nvPr/>
            </p:nvSpPr>
            <p:spPr>
              <a:xfrm>
                <a:off x="5298345" y="369261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i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23757ED0-9CDD-6346-B0F6-8F088412D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345" y="3692619"/>
                <a:ext cx="281424" cy="276999"/>
              </a:xfrm>
              <a:prstGeom prst="rect">
                <a:avLst/>
              </a:prstGeom>
              <a:blipFill>
                <a:blip r:embed="rId13"/>
                <a:stretch>
                  <a:fillRect l="-13043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40">
            <a:extLst>
              <a:ext uri="{FF2B5EF4-FFF2-40B4-BE49-F238E27FC236}">
                <a16:creationId xmlns:a16="http://schemas.microsoft.com/office/drawing/2014/main" id="{9479C758-8B0C-CA44-82DB-A49517CCD871}"/>
              </a:ext>
            </a:extLst>
          </p:cNvPr>
          <p:cNvCxnSpPr>
            <a:cxnSpLocks noChangeShapeType="1"/>
            <a:stCxn id="131" idx="0"/>
          </p:cNvCxnSpPr>
          <p:nvPr/>
        </p:nvCxnSpPr>
        <p:spPr bwMode="auto">
          <a:xfrm flipV="1">
            <a:off x="4377957" y="3531321"/>
            <a:ext cx="533219" cy="16129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pic>
        <p:nvPicPr>
          <p:cNvPr id="134" name="Picture 14" descr="latex-image-1.pdf">
            <a:extLst>
              <a:ext uri="{FF2B5EF4-FFF2-40B4-BE49-F238E27FC236}">
                <a16:creationId xmlns:a16="http://schemas.microsoft.com/office/drawing/2014/main" id="{A24DB80E-8E47-7D49-8CD8-8CC6C7B21AE8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27" y="3140295"/>
            <a:ext cx="247682" cy="26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14" descr="latex-image-1.pdf">
            <a:extLst>
              <a:ext uri="{FF2B5EF4-FFF2-40B4-BE49-F238E27FC236}">
                <a16:creationId xmlns:a16="http://schemas.microsoft.com/office/drawing/2014/main" id="{57519C55-AEC2-F04A-97DE-2051BB5C8B0C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62" y="3140295"/>
            <a:ext cx="247682" cy="26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957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8FAB5-23DE-7241-9D78-BCFD1DE2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3200" dirty="0"/>
              <a:t>Monotone Read-Once Branching Programs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5C8C2D-55FC-BF45-B68A-3B903ED6117F}"/>
              </a:ext>
            </a:extLst>
          </p:cNvPr>
          <p:cNvSpPr txBox="1"/>
          <p:nvPr/>
        </p:nvSpPr>
        <p:spPr>
          <a:xfrm>
            <a:off x="269040" y="4718520"/>
            <a:ext cx="8417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Informal </a:t>
            </a:r>
            <a:r>
              <a:rPr lang="en-US" sz="2800" b="1" dirty="0" err="1">
                <a:solidFill>
                  <a:srgbClr val="00B050"/>
                </a:solidFill>
              </a:rPr>
              <a:t>Def’n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a Monotone </a:t>
            </a:r>
            <a:r>
              <a:rPr lang="en-US" sz="2800" b="1" dirty="0"/>
              <a:t>ROBP</a:t>
            </a:r>
            <a:r>
              <a:rPr lang="en-US" sz="2800" dirty="0"/>
              <a:t> is a ROBP for which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1-</a:t>
            </a:r>
            <a:r>
              <a:rPr lang="en-US" sz="2800" dirty="0"/>
              <a:t>edges don’t cross.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0-</a:t>
            </a:r>
            <a:r>
              <a:rPr lang="en-US" sz="2800" dirty="0"/>
              <a:t>edges don’t cross.</a:t>
            </a:r>
            <a:endParaRPr lang="en-US" sz="2800" dirty="0"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39B62B5-EC3C-FB40-9A51-11E8CFCD7C02}"/>
                  </a:ext>
                </a:extLst>
              </p:cNvPr>
              <p:cNvSpPr txBox="1"/>
              <p:nvPr/>
            </p:nvSpPr>
            <p:spPr>
              <a:xfrm>
                <a:off x="827394" y="914455"/>
                <a:ext cx="427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39B62B5-EC3C-FB40-9A51-11E8CFCD7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94" y="914455"/>
                <a:ext cx="427874" cy="430887"/>
              </a:xfrm>
              <a:prstGeom prst="rect">
                <a:avLst/>
              </a:prstGeom>
              <a:blipFill>
                <a:blip r:embed="rId4"/>
                <a:stretch>
                  <a:fillRect l="-11765" r="-5882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D73E338-8A4A-BA46-BD43-5557DB458E97}"/>
                  </a:ext>
                </a:extLst>
              </p:cNvPr>
              <p:cNvSpPr txBox="1"/>
              <p:nvPr/>
            </p:nvSpPr>
            <p:spPr>
              <a:xfrm>
                <a:off x="2155733" y="914455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D73E338-8A4A-BA46-BD43-5557DB458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733" y="914455"/>
                <a:ext cx="436145" cy="430887"/>
              </a:xfrm>
              <a:prstGeom prst="rect">
                <a:avLst/>
              </a:prstGeom>
              <a:blipFill>
                <a:blip r:embed="rId5"/>
                <a:stretch>
                  <a:fillRect l="-8333" r="-5556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3D74847-DE6F-094C-A27A-0BC4BA4EFC45}"/>
                  </a:ext>
                </a:extLst>
              </p:cNvPr>
              <p:cNvSpPr txBox="1"/>
              <p:nvPr/>
            </p:nvSpPr>
            <p:spPr>
              <a:xfrm>
                <a:off x="3484071" y="914455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3D74847-DE6F-094C-A27A-0BC4BA4EF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071" y="914455"/>
                <a:ext cx="436145" cy="430887"/>
              </a:xfrm>
              <a:prstGeom prst="rect">
                <a:avLst/>
              </a:prstGeom>
              <a:blipFill>
                <a:blip r:embed="rId6"/>
                <a:stretch>
                  <a:fillRect l="-11429" r="-8571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9C4E07A-C065-C944-8163-B7AD083486D2}"/>
                  </a:ext>
                </a:extLst>
              </p:cNvPr>
              <p:cNvSpPr txBox="1"/>
              <p:nvPr/>
            </p:nvSpPr>
            <p:spPr>
              <a:xfrm>
                <a:off x="6395387" y="825247"/>
                <a:ext cx="4582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9C4E07A-C065-C944-8163-B7AD08348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387" y="825247"/>
                <a:ext cx="458267" cy="430887"/>
              </a:xfrm>
              <a:prstGeom prst="rect">
                <a:avLst/>
              </a:prstGeom>
              <a:blipFill>
                <a:blip r:embed="rId7"/>
                <a:stretch>
                  <a:fillRect l="-810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23CE3FB2-49C4-5C42-86E3-DCE0F5286956}"/>
              </a:ext>
            </a:extLst>
          </p:cNvPr>
          <p:cNvGrpSpPr/>
          <p:nvPr/>
        </p:nvGrpSpPr>
        <p:grpSpPr>
          <a:xfrm>
            <a:off x="269040" y="1385144"/>
            <a:ext cx="7320409" cy="2448662"/>
            <a:chOff x="152400" y="3120799"/>
            <a:chExt cx="8610600" cy="3088227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F688A9F-C241-B543-8243-8A2D121F14BA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1828800" y="3836169"/>
              <a:ext cx="228600" cy="1653329"/>
              <a:chOff x="2438400" y="3048000"/>
              <a:chExt cx="304800" cy="2204438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5F52F1D-BBEC-3D44-A287-C7D556AF2C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3048000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926BD657-D8EC-D647-B4AC-A02FD015B9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4946584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ACB2D74-0CD9-464B-8C90-FCBE06229E3D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5181600" y="3123673"/>
              <a:ext cx="228600" cy="3077093"/>
              <a:chOff x="2438400" y="2098708"/>
              <a:chExt cx="304800" cy="4102790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8DCD2BCE-44D8-4547-98A2-461A4AD56B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2098708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1304D300-515E-F34F-BB59-0B0FEFD6A9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3048000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9343ED02-582F-7D4E-91C1-DF0CB8D611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3997292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4CAE3546-C5F0-B046-A9F8-278A446DB5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4946584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7557EEB6-3A39-AA40-85AA-CD4CE3F60B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5895644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9BB378D-8DF8-C645-B8DB-7CD500564CAD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3505200" y="3835642"/>
              <a:ext cx="228600" cy="2365124"/>
              <a:chOff x="2438400" y="3048000"/>
              <a:chExt cx="304800" cy="3153498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5D837246-6AD3-A84A-891E-D9BB9122FF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3048000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3718A41B-840F-7440-8389-F5EE263AD4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3997292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6137488C-9D02-F745-98C1-DF03BECE15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4946584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04DF8E57-2ECB-C741-8F47-F56DA26EC1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5895644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09D59A1-3D10-D541-BA6D-2B643B2CC2C9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8534400" y="3120799"/>
              <a:ext cx="228600" cy="3077093"/>
              <a:chOff x="2438400" y="2098708"/>
              <a:chExt cx="304800" cy="4102790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419EBBA-1E88-8C47-90E5-A93E053F61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2098708"/>
                <a:ext cx="304800" cy="30585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9EAD39F-EEB0-394C-8655-CDB7959AEC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3048000"/>
                <a:ext cx="304800" cy="30585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7A052B4-430A-4D4C-B85D-E520A9A1AE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3997292"/>
                <a:ext cx="304800" cy="30585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CBA3C6A6-B74E-A341-AF88-F2E997E502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4946584"/>
                <a:ext cx="304800" cy="30585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27FADBF3-A734-694A-A45A-CA2979B836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5895644"/>
                <a:ext cx="304800" cy="30585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3FD032E4-E181-6D43-A74C-28D83B80F029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6858000" y="3131933"/>
              <a:ext cx="228600" cy="3077093"/>
              <a:chOff x="2438400" y="2098708"/>
              <a:chExt cx="304800" cy="410279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944CE0F-A734-654A-8C64-C0847A778E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2098708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5963900-F638-3C4A-A327-6D7060D662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3048000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B733771E-4E76-6449-8ED2-13B14E688F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3997292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B779809-C742-5548-85DC-E71249580D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4946584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65BC4DB-D71C-D647-993C-FE41E5CED6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5895644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FC2ADFC-D24B-C94A-9885-E24A7613172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52400" y="4555871"/>
              <a:ext cx="228600" cy="22939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F205FD2E-BC61-4649-9329-EF4A4A2BBA89}"/>
              </a:ext>
            </a:extLst>
          </p:cNvPr>
          <p:cNvCxnSpPr>
            <a:cxnSpLocks/>
          </p:cNvCxnSpPr>
          <p:nvPr/>
        </p:nvCxnSpPr>
        <p:spPr>
          <a:xfrm flipV="1">
            <a:off x="1888600" y="2042887"/>
            <a:ext cx="1230865" cy="418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7414C6A6-5945-0241-97DC-3373C0CC9822}"/>
              </a:ext>
            </a:extLst>
          </p:cNvPr>
          <p:cNvCxnSpPr>
            <a:cxnSpLocks/>
          </p:cNvCxnSpPr>
          <p:nvPr/>
        </p:nvCxnSpPr>
        <p:spPr>
          <a:xfrm flipV="1">
            <a:off x="3313812" y="1478366"/>
            <a:ext cx="1230865" cy="564522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D12F99A0-103E-6E47-A46D-200650BCA828}"/>
              </a:ext>
            </a:extLst>
          </p:cNvPr>
          <p:cNvCxnSpPr>
            <a:cxnSpLocks/>
          </p:cNvCxnSpPr>
          <p:nvPr/>
        </p:nvCxnSpPr>
        <p:spPr>
          <a:xfrm flipV="1">
            <a:off x="3355723" y="2001420"/>
            <a:ext cx="1230865" cy="573350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9A0A4383-E0FA-AC42-A04F-8915FF653C97}"/>
              </a:ext>
            </a:extLst>
          </p:cNvPr>
          <p:cNvCxnSpPr>
            <a:cxnSpLocks/>
            <a:stCxn id="162" idx="3"/>
            <a:endCxn id="78" idx="6"/>
          </p:cNvCxnSpPr>
          <p:nvPr/>
        </p:nvCxnSpPr>
        <p:spPr>
          <a:xfrm>
            <a:off x="1860138" y="3236654"/>
            <a:ext cx="1259327" cy="499661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75BF9C27-777D-3F49-A66F-3960030E834A}"/>
              </a:ext>
            </a:extLst>
          </p:cNvPr>
          <p:cNvCxnSpPr>
            <a:cxnSpLocks/>
            <a:stCxn id="162" idx="2"/>
          </p:cNvCxnSpPr>
          <p:nvPr/>
        </p:nvCxnSpPr>
        <p:spPr>
          <a:xfrm flipV="1">
            <a:off x="1888600" y="3171931"/>
            <a:ext cx="1230865" cy="41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61F5AD4E-E462-CC4A-92C6-333F2AFE5CDE}"/>
              </a:ext>
            </a:extLst>
          </p:cNvPr>
          <p:cNvCxnSpPr>
            <a:cxnSpLocks/>
            <a:stCxn id="78" idx="2"/>
          </p:cNvCxnSpPr>
          <p:nvPr/>
        </p:nvCxnSpPr>
        <p:spPr>
          <a:xfrm>
            <a:off x="463387" y="2613959"/>
            <a:ext cx="1245096" cy="54742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D41BC64-B276-3F4A-86DC-1D0096A180C2}"/>
              </a:ext>
            </a:extLst>
          </p:cNvPr>
          <p:cNvCxnSpPr>
            <a:cxnSpLocks/>
            <a:stCxn id="153" idx="2"/>
          </p:cNvCxnSpPr>
          <p:nvPr/>
        </p:nvCxnSpPr>
        <p:spPr>
          <a:xfrm flipV="1">
            <a:off x="463387" y="2043305"/>
            <a:ext cx="1230865" cy="570653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ight Brace 164">
            <a:extLst>
              <a:ext uri="{FF2B5EF4-FFF2-40B4-BE49-F238E27FC236}">
                <a16:creationId xmlns:a16="http://schemas.microsoft.com/office/drawing/2014/main" id="{563BAEB4-507D-DD49-98AD-0895C7339216}"/>
              </a:ext>
            </a:extLst>
          </p:cNvPr>
          <p:cNvSpPr/>
          <p:nvPr/>
        </p:nvSpPr>
        <p:spPr>
          <a:xfrm rot="5400000">
            <a:off x="3714968" y="399637"/>
            <a:ext cx="428553" cy="7320410"/>
          </a:xfrm>
          <a:prstGeom prst="rightBrace">
            <a:avLst>
              <a:gd name="adj1" fmla="val 47145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2DB5C5C4-BEAD-C047-93E7-9C543176EF45}"/>
                  </a:ext>
                </a:extLst>
              </p:cNvPr>
              <p:cNvSpPr txBox="1"/>
              <p:nvPr/>
            </p:nvSpPr>
            <p:spPr>
              <a:xfrm>
                <a:off x="4211079" y="4054463"/>
                <a:ext cx="173953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3000" b="1" dirty="0">
                    <a:solidFill>
                      <a:srgbClr val="C00000"/>
                    </a:solidFill>
                  </a:rPr>
                  <a:t> (length)</a:t>
                </a: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2DB5C5C4-BEAD-C047-93E7-9C543176E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079" y="4054463"/>
                <a:ext cx="1739531" cy="461665"/>
              </a:xfrm>
              <a:prstGeom prst="rect">
                <a:avLst/>
              </a:prstGeom>
              <a:blipFill>
                <a:blip r:embed="rId9"/>
                <a:stretch>
                  <a:fillRect l="-5072" t="-21053" r="-2899" b="-4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Right Brace 166">
            <a:extLst>
              <a:ext uri="{FF2B5EF4-FFF2-40B4-BE49-F238E27FC236}">
                <a16:creationId xmlns:a16="http://schemas.microsoft.com/office/drawing/2014/main" id="{BBA38BEA-691E-7A4E-8CE6-3BECD76D46AA}"/>
              </a:ext>
            </a:extLst>
          </p:cNvPr>
          <p:cNvSpPr/>
          <p:nvPr/>
        </p:nvSpPr>
        <p:spPr>
          <a:xfrm>
            <a:off x="7652866" y="1333719"/>
            <a:ext cx="290069" cy="2542820"/>
          </a:xfrm>
          <a:prstGeom prst="rightBrace">
            <a:avLst>
              <a:gd name="adj1" fmla="val 47145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9505F44D-063B-174A-B15D-AF661BE72075}"/>
                  </a:ext>
                </a:extLst>
              </p:cNvPr>
              <p:cNvSpPr txBox="1"/>
              <p:nvPr/>
            </p:nvSpPr>
            <p:spPr>
              <a:xfrm>
                <a:off x="7839453" y="2280443"/>
                <a:ext cx="1269408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br>
                  <a:rPr lang="en-US" sz="3000" b="1" dirty="0">
                    <a:solidFill>
                      <a:srgbClr val="C00000"/>
                    </a:solidFill>
                  </a:rPr>
                </a:br>
                <a:r>
                  <a:rPr lang="en-US" sz="3000" b="1" dirty="0">
                    <a:solidFill>
                      <a:srgbClr val="C00000"/>
                    </a:solidFill>
                  </a:rPr>
                  <a:t>(width)</a:t>
                </a: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9505F44D-063B-174A-B15D-AF661BE72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53" y="2280443"/>
                <a:ext cx="1269408" cy="923330"/>
              </a:xfrm>
              <a:prstGeom prst="rect">
                <a:avLst/>
              </a:prstGeom>
              <a:blipFill>
                <a:blip r:embed="rId10"/>
                <a:stretch>
                  <a:fillRect l="-16832" r="-8911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AFA9D600-03D7-C941-AA40-F87B98415FA2}"/>
              </a:ext>
            </a:extLst>
          </p:cNvPr>
          <p:cNvCxnSpPr>
            <a:cxnSpLocks/>
            <a:stCxn id="156" idx="2"/>
            <a:endCxn id="90" idx="7"/>
          </p:cNvCxnSpPr>
          <p:nvPr/>
        </p:nvCxnSpPr>
        <p:spPr>
          <a:xfrm>
            <a:off x="1888599" y="2043305"/>
            <a:ext cx="1259327" cy="49979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7F2C11B5-14B0-EB4E-8638-FE9AE1AD1910}"/>
              </a:ext>
            </a:extLst>
          </p:cNvPr>
          <p:cNvCxnSpPr>
            <a:cxnSpLocks/>
          </p:cNvCxnSpPr>
          <p:nvPr/>
        </p:nvCxnSpPr>
        <p:spPr>
          <a:xfrm>
            <a:off x="3334513" y="2090670"/>
            <a:ext cx="1259327" cy="49979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E002A894-57D8-2347-8D1F-D90BF0F6DC1E}"/>
              </a:ext>
            </a:extLst>
          </p:cNvPr>
          <p:cNvCxnSpPr>
            <a:cxnSpLocks/>
          </p:cNvCxnSpPr>
          <p:nvPr/>
        </p:nvCxnSpPr>
        <p:spPr>
          <a:xfrm>
            <a:off x="3312673" y="2659218"/>
            <a:ext cx="1259327" cy="49979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055DF8D1-A823-6747-B56D-8D65036DD14A}"/>
              </a:ext>
            </a:extLst>
          </p:cNvPr>
          <p:cNvCxnSpPr>
            <a:cxnSpLocks/>
            <a:endCxn id="154" idx="6"/>
          </p:cNvCxnSpPr>
          <p:nvPr/>
        </p:nvCxnSpPr>
        <p:spPr>
          <a:xfrm flipV="1">
            <a:off x="3348768" y="3171931"/>
            <a:ext cx="1195909" cy="31842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99230568-E7DD-7C4C-872F-5A90F046D894}"/>
              </a:ext>
            </a:extLst>
          </p:cNvPr>
          <p:cNvCxnSpPr>
            <a:cxnSpLocks/>
            <a:stCxn id="91" idx="3"/>
            <a:endCxn id="155" idx="6"/>
          </p:cNvCxnSpPr>
          <p:nvPr/>
        </p:nvCxnSpPr>
        <p:spPr>
          <a:xfrm>
            <a:off x="3285351" y="3236237"/>
            <a:ext cx="1259326" cy="500078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8209D7D8-97DB-2642-9DBD-872B7AADBF84}"/>
              </a:ext>
            </a:extLst>
          </p:cNvPr>
          <p:cNvCxnSpPr>
            <a:cxnSpLocks/>
            <a:stCxn id="92" idx="2"/>
            <a:endCxn id="155" idx="6"/>
          </p:cNvCxnSpPr>
          <p:nvPr/>
        </p:nvCxnSpPr>
        <p:spPr>
          <a:xfrm>
            <a:off x="3313812" y="3736315"/>
            <a:ext cx="1230865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98DE1097-E03C-424C-BA46-AB98796CCE54}"/>
              </a:ext>
            </a:extLst>
          </p:cNvPr>
          <p:cNvCxnSpPr>
            <a:cxnSpLocks/>
          </p:cNvCxnSpPr>
          <p:nvPr/>
        </p:nvCxnSpPr>
        <p:spPr>
          <a:xfrm flipV="1">
            <a:off x="3231164" y="3829884"/>
            <a:ext cx="1356500" cy="26636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051C4A23-E969-BD43-AF50-154884920998}"/>
                  </a:ext>
                </a:extLst>
              </p:cNvPr>
              <p:cNvSpPr txBox="1"/>
              <p:nvPr/>
            </p:nvSpPr>
            <p:spPr>
              <a:xfrm>
                <a:off x="5197706" y="2376474"/>
                <a:ext cx="35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051C4A23-E969-BD43-AF50-154884920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706" y="2376474"/>
                <a:ext cx="351058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36F4347B-8A2E-8E48-8630-227280BB5594}"/>
              </a:ext>
            </a:extLst>
          </p:cNvPr>
          <p:cNvCxnSpPr>
            <a:cxnSpLocks/>
            <a:endCxn id="84" idx="6"/>
          </p:cNvCxnSpPr>
          <p:nvPr/>
        </p:nvCxnSpPr>
        <p:spPr>
          <a:xfrm>
            <a:off x="6135774" y="1472031"/>
            <a:ext cx="1259328" cy="405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ADA2E79A-B7D8-F244-84AE-53AEFCF900D4}"/>
              </a:ext>
            </a:extLst>
          </p:cNvPr>
          <p:cNvCxnSpPr>
            <a:cxnSpLocks/>
            <a:stCxn id="80" idx="2"/>
            <a:endCxn id="84" idx="5"/>
          </p:cNvCxnSpPr>
          <p:nvPr/>
        </p:nvCxnSpPr>
        <p:spPr>
          <a:xfrm flipV="1">
            <a:off x="6164236" y="1540392"/>
            <a:ext cx="1259327" cy="50904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6ACD2EDF-CC25-6A40-B77E-C9A4EF4C6863}"/>
              </a:ext>
            </a:extLst>
          </p:cNvPr>
          <p:cNvCxnSpPr>
            <a:cxnSpLocks/>
            <a:stCxn id="79" idx="2"/>
            <a:endCxn id="85" idx="6"/>
          </p:cNvCxnSpPr>
          <p:nvPr/>
        </p:nvCxnSpPr>
        <p:spPr>
          <a:xfrm>
            <a:off x="6164236" y="1484914"/>
            <a:ext cx="1230866" cy="5556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DEFF2183-BFE3-7749-9B67-99EFF8FC96BB}"/>
              </a:ext>
            </a:extLst>
          </p:cNvPr>
          <p:cNvCxnSpPr>
            <a:cxnSpLocks/>
            <a:stCxn id="80" idx="2"/>
            <a:endCxn id="86" idx="6"/>
          </p:cNvCxnSpPr>
          <p:nvPr/>
        </p:nvCxnSpPr>
        <p:spPr>
          <a:xfrm>
            <a:off x="6164236" y="2049436"/>
            <a:ext cx="1230866" cy="5556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29CE19EE-B07E-F342-8F3E-1D9A82B85106}"/>
              </a:ext>
            </a:extLst>
          </p:cNvPr>
          <p:cNvCxnSpPr>
            <a:cxnSpLocks/>
            <a:stCxn id="81" idx="2"/>
            <a:endCxn id="87" idx="6"/>
          </p:cNvCxnSpPr>
          <p:nvPr/>
        </p:nvCxnSpPr>
        <p:spPr>
          <a:xfrm>
            <a:off x="6164236" y="2613958"/>
            <a:ext cx="1230866" cy="5556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47DE41C-A06B-E347-9E11-7D6598DB9C4D}"/>
              </a:ext>
            </a:extLst>
          </p:cNvPr>
          <p:cNvCxnSpPr>
            <a:cxnSpLocks/>
          </p:cNvCxnSpPr>
          <p:nvPr/>
        </p:nvCxnSpPr>
        <p:spPr>
          <a:xfrm flipV="1">
            <a:off x="6164235" y="2110782"/>
            <a:ext cx="1259327" cy="50904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D9F7E335-AFA8-2A40-955D-EF87E1DB01BD}"/>
              </a:ext>
            </a:extLst>
          </p:cNvPr>
          <p:cNvCxnSpPr>
            <a:cxnSpLocks/>
          </p:cNvCxnSpPr>
          <p:nvPr/>
        </p:nvCxnSpPr>
        <p:spPr>
          <a:xfrm>
            <a:off x="6163099" y="3146886"/>
            <a:ext cx="1230866" cy="5556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6E83E7B-DDE4-0D41-89AB-937D893B29AC}"/>
              </a:ext>
            </a:extLst>
          </p:cNvPr>
          <p:cNvCxnSpPr>
            <a:cxnSpLocks/>
          </p:cNvCxnSpPr>
          <p:nvPr/>
        </p:nvCxnSpPr>
        <p:spPr>
          <a:xfrm flipV="1">
            <a:off x="6163098" y="2643710"/>
            <a:ext cx="1259327" cy="50904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4445A453-59E8-F248-8174-AC3701015176}"/>
              </a:ext>
            </a:extLst>
          </p:cNvPr>
          <p:cNvCxnSpPr>
            <a:cxnSpLocks/>
            <a:stCxn id="83" idx="3"/>
            <a:endCxn id="88" idx="5"/>
          </p:cNvCxnSpPr>
          <p:nvPr/>
        </p:nvCxnSpPr>
        <p:spPr>
          <a:xfrm flipV="1">
            <a:off x="6135775" y="3798342"/>
            <a:ext cx="1287788" cy="882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35020EF5-ED97-F547-BF67-FA1034609EF0}"/>
              </a:ext>
            </a:extLst>
          </p:cNvPr>
          <p:cNvCxnSpPr>
            <a:cxnSpLocks/>
            <a:stCxn id="83" idx="1"/>
            <a:endCxn id="88" idx="6"/>
          </p:cNvCxnSpPr>
          <p:nvPr/>
        </p:nvCxnSpPr>
        <p:spPr>
          <a:xfrm>
            <a:off x="6135775" y="3678558"/>
            <a:ext cx="1259327" cy="55478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317A9DA-F7A4-F84B-9F01-0E842193DF08}"/>
              </a:ext>
            </a:extLst>
          </p:cNvPr>
          <p:cNvSpPr/>
          <p:nvPr/>
        </p:nvSpPr>
        <p:spPr>
          <a:xfrm>
            <a:off x="876447" y="1987638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2DC6EA4E-B1F3-F14C-981B-2D9D6B786FE4}"/>
              </a:ext>
            </a:extLst>
          </p:cNvPr>
          <p:cNvSpPr/>
          <p:nvPr/>
        </p:nvSpPr>
        <p:spPr>
          <a:xfrm>
            <a:off x="858981" y="2538120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FDE01C0F-C38B-FF42-A699-4DCE4CD65918}"/>
              </a:ext>
            </a:extLst>
          </p:cNvPr>
          <p:cNvSpPr/>
          <p:nvPr/>
        </p:nvSpPr>
        <p:spPr>
          <a:xfrm>
            <a:off x="2256345" y="1715912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B7005015-DDCC-0C48-942B-DBDBC976913F}"/>
              </a:ext>
            </a:extLst>
          </p:cNvPr>
          <p:cNvSpPr/>
          <p:nvPr/>
        </p:nvSpPr>
        <p:spPr>
          <a:xfrm>
            <a:off x="2201998" y="2229595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9B9C2663-E5FB-794A-8FBD-6EEE6F6E35A0}"/>
                  </a:ext>
                </a:extLst>
              </p:cNvPr>
              <p:cNvSpPr/>
              <p:nvPr/>
            </p:nvSpPr>
            <p:spPr>
              <a:xfrm>
                <a:off x="2077342" y="2876192"/>
                <a:ext cx="32412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9B9C2663-E5FB-794A-8FBD-6EEE6F6E35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342" y="2876192"/>
                <a:ext cx="32412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E30E81C2-3803-9E46-B022-4287350E848E}"/>
                  </a:ext>
                </a:extLst>
              </p:cNvPr>
              <p:cNvSpPr/>
              <p:nvPr/>
            </p:nvSpPr>
            <p:spPr>
              <a:xfrm>
                <a:off x="2022995" y="3389875"/>
                <a:ext cx="319318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E30E81C2-3803-9E46-B022-4287350E84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995" y="3389875"/>
                <a:ext cx="319318" cy="30008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9142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56"/>
    </mc:Choice>
    <mc:Fallback xmlns="">
      <p:transition spd="slow" advTm="4335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9C3A1-B8E1-B34E-BB5B-5892CF6B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and Crucial Fact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03E07B-F81D-9140-9196-BB3AB9490D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13826"/>
                <a:ext cx="8229600" cy="20109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0432FF"/>
                    </a:solidFill>
                  </a:rPr>
                  <a:t>Simple Fact: </a:t>
                </a:r>
                <a:r>
                  <a:rPr lang="en-US" sz="3200" dirty="0"/>
                  <a:t>In a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Monotone</a:t>
                </a:r>
                <a:r>
                  <a:rPr lang="en-US" sz="3200" dirty="0"/>
                  <a:t> Branching Program any non-trivial layer is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colliding</a:t>
                </a:r>
                <a:r>
                  <a:rPr lang="en-US" sz="3200" dirty="0"/>
                  <a:t>, i.e., there exists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sz="3200" dirty="0"/>
                  <a:t> such that edges marked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 collide.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03E07B-F81D-9140-9196-BB3AB9490D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13826"/>
                <a:ext cx="8229600" cy="2010960"/>
              </a:xfrm>
              <a:blipFill>
                <a:blip r:embed="rId2"/>
                <a:stretch>
                  <a:fillRect l="-1852" t="-3774" r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679CC18-F95F-EF4E-8A8D-8FE4CC55C536}"/>
              </a:ext>
            </a:extLst>
          </p:cNvPr>
          <p:cNvCxnSpPr>
            <a:cxnSpLocks/>
          </p:cNvCxnSpPr>
          <p:nvPr/>
        </p:nvCxnSpPr>
        <p:spPr>
          <a:xfrm>
            <a:off x="5937391" y="1816277"/>
            <a:ext cx="1259328" cy="405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5879A3-E8DB-5142-9851-DE82B41C5205}"/>
              </a:ext>
            </a:extLst>
          </p:cNvPr>
          <p:cNvCxnSpPr>
            <a:cxnSpLocks/>
          </p:cNvCxnSpPr>
          <p:nvPr/>
        </p:nvCxnSpPr>
        <p:spPr>
          <a:xfrm flipV="1">
            <a:off x="5965853" y="1884638"/>
            <a:ext cx="1259327" cy="50904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6E83F1-BFE2-254E-B864-86F0C25FDB4C}"/>
              </a:ext>
            </a:extLst>
          </p:cNvPr>
          <p:cNvCxnSpPr>
            <a:cxnSpLocks/>
          </p:cNvCxnSpPr>
          <p:nvPr/>
        </p:nvCxnSpPr>
        <p:spPr>
          <a:xfrm>
            <a:off x="5965853" y="1829160"/>
            <a:ext cx="1230866" cy="5556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21A1AC-DA99-0B4D-B5AD-4BE680662E1F}"/>
              </a:ext>
            </a:extLst>
          </p:cNvPr>
          <p:cNvCxnSpPr>
            <a:cxnSpLocks/>
          </p:cNvCxnSpPr>
          <p:nvPr/>
        </p:nvCxnSpPr>
        <p:spPr>
          <a:xfrm>
            <a:off x="5965853" y="2393682"/>
            <a:ext cx="1230866" cy="5556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7CA36A-2FA5-1549-823D-32E3BD01C398}"/>
              </a:ext>
            </a:extLst>
          </p:cNvPr>
          <p:cNvCxnSpPr>
            <a:cxnSpLocks/>
          </p:cNvCxnSpPr>
          <p:nvPr/>
        </p:nvCxnSpPr>
        <p:spPr>
          <a:xfrm>
            <a:off x="5965853" y="2958204"/>
            <a:ext cx="1230866" cy="5556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4FF6AB-33BA-EF4D-8E87-BADE6F49517B}"/>
              </a:ext>
            </a:extLst>
          </p:cNvPr>
          <p:cNvCxnSpPr>
            <a:cxnSpLocks/>
          </p:cNvCxnSpPr>
          <p:nvPr/>
        </p:nvCxnSpPr>
        <p:spPr>
          <a:xfrm flipV="1">
            <a:off x="5965852" y="2455028"/>
            <a:ext cx="1259327" cy="50904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CDC7C9-0200-ED47-87F4-53640ABC684A}"/>
              </a:ext>
            </a:extLst>
          </p:cNvPr>
          <p:cNvCxnSpPr>
            <a:cxnSpLocks/>
          </p:cNvCxnSpPr>
          <p:nvPr/>
        </p:nvCxnSpPr>
        <p:spPr>
          <a:xfrm>
            <a:off x="5964716" y="3491132"/>
            <a:ext cx="1230866" cy="5556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F1C6B4-DAAE-F84B-97EF-06C722679E20}"/>
              </a:ext>
            </a:extLst>
          </p:cNvPr>
          <p:cNvCxnSpPr>
            <a:cxnSpLocks/>
          </p:cNvCxnSpPr>
          <p:nvPr/>
        </p:nvCxnSpPr>
        <p:spPr>
          <a:xfrm flipV="1">
            <a:off x="5964715" y="2987956"/>
            <a:ext cx="1259327" cy="50904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7E6E72-17FB-A44A-9A2D-C21B8A7B002B}"/>
              </a:ext>
            </a:extLst>
          </p:cNvPr>
          <p:cNvCxnSpPr>
            <a:cxnSpLocks/>
          </p:cNvCxnSpPr>
          <p:nvPr/>
        </p:nvCxnSpPr>
        <p:spPr>
          <a:xfrm flipV="1">
            <a:off x="5937392" y="4142588"/>
            <a:ext cx="1287788" cy="882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64DD43-9616-9440-881F-13AA01EBE34C}"/>
              </a:ext>
            </a:extLst>
          </p:cNvPr>
          <p:cNvCxnSpPr>
            <a:cxnSpLocks/>
            <a:endCxn id="35" idx="7"/>
          </p:cNvCxnSpPr>
          <p:nvPr/>
        </p:nvCxnSpPr>
        <p:spPr>
          <a:xfrm>
            <a:off x="5937392" y="4022804"/>
            <a:ext cx="128949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4CE1548A-9595-6642-91A5-1EEE6175DFC8}"/>
              </a:ext>
            </a:extLst>
          </p:cNvPr>
          <p:cNvSpPr>
            <a:spLocks noChangeAspect="1"/>
          </p:cNvSpPr>
          <p:nvPr/>
        </p:nvSpPr>
        <p:spPr>
          <a:xfrm flipH="1">
            <a:off x="7198426" y="1738218"/>
            <a:ext cx="194347" cy="1818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34946C0-0F33-3744-9F3C-EB48343333B9}"/>
              </a:ext>
            </a:extLst>
          </p:cNvPr>
          <p:cNvSpPr>
            <a:spLocks noChangeAspect="1"/>
          </p:cNvSpPr>
          <p:nvPr/>
        </p:nvSpPr>
        <p:spPr>
          <a:xfrm flipH="1">
            <a:off x="7198426" y="2302740"/>
            <a:ext cx="194347" cy="1818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E85FC2E-F843-FE44-9E4A-CF2CFB891737}"/>
              </a:ext>
            </a:extLst>
          </p:cNvPr>
          <p:cNvSpPr>
            <a:spLocks noChangeAspect="1"/>
          </p:cNvSpPr>
          <p:nvPr/>
        </p:nvSpPr>
        <p:spPr>
          <a:xfrm flipH="1">
            <a:off x="7198426" y="2867262"/>
            <a:ext cx="194347" cy="1818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38D278B-1083-4844-9119-7FA92F3E3114}"/>
              </a:ext>
            </a:extLst>
          </p:cNvPr>
          <p:cNvSpPr>
            <a:spLocks noChangeAspect="1"/>
          </p:cNvSpPr>
          <p:nvPr/>
        </p:nvSpPr>
        <p:spPr>
          <a:xfrm flipH="1">
            <a:off x="7198426" y="3431784"/>
            <a:ext cx="194347" cy="1818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CA9371A-678E-C749-AEBF-FB46D291298B}"/>
              </a:ext>
            </a:extLst>
          </p:cNvPr>
          <p:cNvSpPr>
            <a:spLocks noChangeAspect="1"/>
          </p:cNvSpPr>
          <p:nvPr/>
        </p:nvSpPr>
        <p:spPr>
          <a:xfrm flipH="1">
            <a:off x="7198426" y="3996168"/>
            <a:ext cx="194347" cy="1818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7A8CC3BA-85C2-374B-A4DF-662D0CE53EE6}"/>
              </a:ext>
            </a:extLst>
          </p:cNvPr>
          <p:cNvSpPr/>
          <p:nvPr/>
        </p:nvSpPr>
        <p:spPr>
          <a:xfrm>
            <a:off x="7564617" y="1635232"/>
            <a:ext cx="290069" cy="2542820"/>
          </a:xfrm>
          <a:prstGeom prst="rightBrace">
            <a:avLst>
              <a:gd name="adj1" fmla="val 47145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83C5BA1-9DAC-4040-BE76-CE7C50B92969}"/>
                  </a:ext>
                </a:extLst>
              </p:cNvPr>
              <p:cNvSpPr txBox="1"/>
              <p:nvPr/>
            </p:nvSpPr>
            <p:spPr>
              <a:xfrm>
                <a:off x="7608997" y="2654036"/>
                <a:ext cx="1269408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sz="3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83C5BA1-9DAC-4040-BE76-CE7C50B92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997" y="2654036"/>
                <a:ext cx="126940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9CA52B9-05C3-1B4A-98FA-651BC452F8EE}"/>
              </a:ext>
            </a:extLst>
          </p:cNvPr>
          <p:cNvCxnSpPr>
            <a:cxnSpLocks/>
          </p:cNvCxnSpPr>
          <p:nvPr/>
        </p:nvCxnSpPr>
        <p:spPr>
          <a:xfrm>
            <a:off x="4497094" y="1751770"/>
            <a:ext cx="1259328" cy="405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F75E134-6F8B-7C4B-B0FB-FDE363042DC1}"/>
              </a:ext>
            </a:extLst>
          </p:cNvPr>
          <p:cNvCxnSpPr>
            <a:cxnSpLocks/>
            <a:endCxn id="57" idx="5"/>
          </p:cNvCxnSpPr>
          <p:nvPr/>
        </p:nvCxnSpPr>
        <p:spPr>
          <a:xfrm flipV="1">
            <a:off x="4509618" y="1913932"/>
            <a:ext cx="1262741" cy="10922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64240FA4-BF12-A248-87AF-F0C5775A51DA}"/>
              </a:ext>
            </a:extLst>
          </p:cNvPr>
          <p:cNvSpPr>
            <a:spLocks noChangeAspect="1"/>
          </p:cNvSpPr>
          <p:nvPr/>
        </p:nvSpPr>
        <p:spPr>
          <a:xfrm flipH="1">
            <a:off x="4315271" y="1758684"/>
            <a:ext cx="194347" cy="1818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F92FF09-63B4-B54E-80FA-C5164FC1CB21}"/>
              </a:ext>
            </a:extLst>
          </p:cNvPr>
          <p:cNvSpPr>
            <a:spLocks noChangeAspect="1"/>
          </p:cNvSpPr>
          <p:nvPr/>
        </p:nvSpPr>
        <p:spPr>
          <a:xfrm flipH="1">
            <a:off x="4315271" y="2323206"/>
            <a:ext cx="194347" cy="1818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A085FE5-C6A1-9742-859C-603C3F0D2AA0}"/>
              </a:ext>
            </a:extLst>
          </p:cNvPr>
          <p:cNvSpPr>
            <a:spLocks noChangeAspect="1"/>
          </p:cNvSpPr>
          <p:nvPr/>
        </p:nvSpPr>
        <p:spPr>
          <a:xfrm flipH="1">
            <a:off x="4315271" y="2887728"/>
            <a:ext cx="194347" cy="1818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9E87753-02E8-C648-88BA-A893BA575C8E}"/>
              </a:ext>
            </a:extLst>
          </p:cNvPr>
          <p:cNvSpPr>
            <a:spLocks noChangeAspect="1"/>
          </p:cNvSpPr>
          <p:nvPr/>
        </p:nvSpPr>
        <p:spPr>
          <a:xfrm flipH="1">
            <a:off x="4315271" y="3452250"/>
            <a:ext cx="194347" cy="1818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F2C0F00-F61C-7544-9D52-5572A83B3216}"/>
              </a:ext>
            </a:extLst>
          </p:cNvPr>
          <p:cNvSpPr>
            <a:spLocks noChangeAspect="1"/>
          </p:cNvSpPr>
          <p:nvPr/>
        </p:nvSpPr>
        <p:spPr>
          <a:xfrm flipH="1">
            <a:off x="4315271" y="4016634"/>
            <a:ext cx="194347" cy="1818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680836A-3A21-F448-9023-F18631A42CAC}"/>
              </a:ext>
            </a:extLst>
          </p:cNvPr>
          <p:cNvSpPr>
            <a:spLocks noChangeAspect="1"/>
          </p:cNvSpPr>
          <p:nvPr/>
        </p:nvSpPr>
        <p:spPr>
          <a:xfrm flipH="1">
            <a:off x="5743898" y="1758684"/>
            <a:ext cx="194347" cy="1818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EB0B8DA-D822-E64F-82FB-D6B5390A8927}"/>
              </a:ext>
            </a:extLst>
          </p:cNvPr>
          <p:cNvSpPr>
            <a:spLocks noChangeAspect="1"/>
          </p:cNvSpPr>
          <p:nvPr/>
        </p:nvSpPr>
        <p:spPr>
          <a:xfrm flipH="1">
            <a:off x="5743898" y="2323206"/>
            <a:ext cx="194347" cy="1818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322B7CA-2E48-0E43-A96B-3829C69D607C}"/>
              </a:ext>
            </a:extLst>
          </p:cNvPr>
          <p:cNvSpPr>
            <a:spLocks noChangeAspect="1"/>
          </p:cNvSpPr>
          <p:nvPr/>
        </p:nvSpPr>
        <p:spPr>
          <a:xfrm flipH="1">
            <a:off x="5743898" y="2887728"/>
            <a:ext cx="194347" cy="1818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1DCF8FF-6A6B-B64A-BF1A-84EF9CEBC519}"/>
              </a:ext>
            </a:extLst>
          </p:cNvPr>
          <p:cNvSpPr>
            <a:spLocks noChangeAspect="1"/>
          </p:cNvSpPr>
          <p:nvPr/>
        </p:nvSpPr>
        <p:spPr>
          <a:xfrm flipH="1">
            <a:off x="5743898" y="3452250"/>
            <a:ext cx="194347" cy="1818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6657856-191C-D148-A00C-0933DEE12468}"/>
              </a:ext>
            </a:extLst>
          </p:cNvPr>
          <p:cNvSpPr>
            <a:spLocks noChangeAspect="1"/>
          </p:cNvSpPr>
          <p:nvPr/>
        </p:nvSpPr>
        <p:spPr>
          <a:xfrm flipH="1">
            <a:off x="5743898" y="4016634"/>
            <a:ext cx="194347" cy="1818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C21BC31-55E8-2845-BF3E-C5F73FA8EFDB}"/>
              </a:ext>
            </a:extLst>
          </p:cNvPr>
          <p:cNvCxnSpPr>
            <a:cxnSpLocks/>
          </p:cNvCxnSpPr>
          <p:nvPr/>
        </p:nvCxnSpPr>
        <p:spPr>
          <a:xfrm>
            <a:off x="4509618" y="2323891"/>
            <a:ext cx="1259328" cy="405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D63D161-9D06-1A4E-97E3-7F4558D30FAF}"/>
              </a:ext>
            </a:extLst>
          </p:cNvPr>
          <p:cNvCxnSpPr>
            <a:cxnSpLocks/>
          </p:cNvCxnSpPr>
          <p:nvPr/>
        </p:nvCxnSpPr>
        <p:spPr>
          <a:xfrm flipV="1">
            <a:off x="4522142" y="2486053"/>
            <a:ext cx="1262741" cy="10922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ECEACB3-F743-494A-B996-E6C819A47EC5}"/>
              </a:ext>
            </a:extLst>
          </p:cNvPr>
          <p:cNvCxnSpPr>
            <a:cxnSpLocks/>
          </p:cNvCxnSpPr>
          <p:nvPr/>
        </p:nvCxnSpPr>
        <p:spPr>
          <a:xfrm>
            <a:off x="4493426" y="2875420"/>
            <a:ext cx="1259328" cy="405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33EEAD9-F7E9-D843-ABF1-D7A623453A9F}"/>
              </a:ext>
            </a:extLst>
          </p:cNvPr>
          <p:cNvCxnSpPr>
            <a:cxnSpLocks/>
          </p:cNvCxnSpPr>
          <p:nvPr/>
        </p:nvCxnSpPr>
        <p:spPr>
          <a:xfrm flipV="1">
            <a:off x="4505950" y="3037582"/>
            <a:ext cx="1262741" cy="10922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59A99BA-182B-7945-8966-9287C5E5D30F}"/>
              </a:ext>
            </a:extLst>
          </p:cNvPr>
          <p:cNvCxnSpPr>
            <a:cxnSpLocks/>
          </p:cNvCxnSpPr>
          <p:nvPr/>
        </p:nvCxnSpPr>
        <p:spPr>
          <a:xfrm>
            <a:off x="4461647" y="3451549"/>
            <a:ext cx="1259328" cy="405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989FDB4-1FD2-B142-B9A9-EDCF2B8F9D3B}"/>
              </a:ext>
            </a:extLst>
          </p:cNvPr>
          <p:cNvCxnSpPr>
            <a:cxnSpLocks/>
          </p:cNvCxnSpPr>
          <p:nvPr/>
        </p:nvCxnSpPr>
        <p:spPr>
          <a:xfrm flipV="1">
            <a:off x="4474171" y="3613711"/>
            <a:ext cx="1262741" cy="10922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42A3CC2-EFFE-FD4B-AFDE-0057275B0209}"/>
              </a:ext>
            </a:extLst>
          </p:cNvPr>
          <p:cNvCxnSpPr>
            <a:cxnSpLocks/>
          </p:cNvCxnSpPr>
          <p:nvPr/>
        </p:nvCxnSpPr>
        <p:spPr>
          <a:xfrm>
            <a:off x="4487546" y="4009720"/>
            <a:ext cx="1259328" cy="405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FFDA090-0B3E-DA4C-9B28-335BF77AD3F0}"/>
              </a:ext>
            </a:extLst>
          </p:cNvPr>
          <p:cNvCxnSpPr>
            <a:cxnSpLocks/>
          </p:cNvCxnSpPr>
          <p:nvPr/>
        </p:nvCxnSpPr>
        <p:spPr>
          <a:xfrm flipV="1">
            <a:off x="4500070" y="4171882"/>
            <a:ext cx="1262741" cy="10922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5F798B76-D066-BB49-852B-4BCB3ED77115}"/>
              </a:ext>
            </a:extLst>
          </p:cNvPr>
          <p:cNvSpPr txBox="1"/>
          <p:nvPr/>
        </p:nvSpPr>
        <p:spPr>
          <a:xfrm>
            <a:off x="4577393" y="1043930"/>
            <a:ext cx="812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Trivial </a:t>
            </a:r>
            <a:br>
              <a:rPr lang="en-US" sz="1800" b="1" dirty="0"/>
            </a:br>
            <a:r>
              <a:rPr lang="en-US" sz="1800" b="1" dirty="0"/>
              <a:t>layer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64DA97E-2F67-B242-B820-8BC67CF93717}"/>
              </a:ext>
            </a:extLst>
          </p:cNvPr>
          <p:cNvSpPr txBox="1"/>
          <p:nvPr/>
        </p:nvSpPr>
        <p:spPr>
          <a:xfrm>
            <a:off x="5852128" y="1043930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Non-trivial </a:t>
            </a:r>
            <a:br>
              <a:rPr lang="en-US" sz="1800" b="1" dirty="0"/>
            </a:br>
            <a:r>
              <a:rPr lang="en-US" sz="1800" b="1" dirty="0"/>
              <a:t>layer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2B921B-EC8D-BE42-88C7-B6E27ACABE3B}"/>
              </a:ext>
            </a:extLst>
          </p:cNvPr>
          <p:cNvSpPr/>
          <p:nvPr/>
        </p:nvSpPr>
        <p:spPr>
          <a:xfrm>
            <a:off x="526375" y="1477176"/>
            <a:ext cx="3468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a Monotone </a:t>
            </a:r>
            <a:r>
              <a:rPr lang="en-US" sz="2400" b="1" dirty="0"/>
              <a:t>ROBP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1-</a:t>
            </a:r>
            <a:r>
              <a:rPr lang="en-US" sz="2400" dirty="0"/>
              <a:t>edges don’t cross.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0-</a:t>
            </a:r>
            <a:r>
              <a:rPr lang="en-US" sz="2400" dirty="0"/>
              <a:t>edges don’t cross.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682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51180-B6A6-1A4D-A106-D3489E37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Our 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030664-FC17-534E-8B8C-D635CE805D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a </a:t>
                </a:r>
                <a:r>
                  <a:rPr lang="en-US" sz="2800" b="1" dirty="0"/>
                  <a:t>PRG</a:t>
                </a:r>
                <a:r>
                  <a:rPr lang="en-US" sz="2800" dirty="0"/>
                  <a:t> with seed-length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800" b="0" i="0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for </a:t>
                </a:r>
                <a:r>
                  <a:rPr lang="en-US" sz="2800" b="1" dirty="0">
                    <a:solidFill>
                      <a:srgbClr val="32BF72"/>
                    </a:solidFill>
                  </a:rPr>
                  <a:t>unordered</a:t>
                </a:r>
                <a:r>
                  <a:rPr lang="en-US" sz="2800" dirty="0">
                    <a:solidFill>
                      <a:srgbClr val="32BF72"/>
                    </a:solidFill>
                  </a:rPr>
                  <a:t> </a:t>
                </a:r>
                <a:r>
                  <a:rPr lang="en-US" sz="2800" b="1" dirty="0">
                    <a:solidFill>
                      <a:srgbClr val="32BF72"/>
                    </a:solidFill>
                  </a:rPr>
                  <a:t>monotone</a:t>
                </a:r>
                <a:r>
                  <a:rPr lang="en-US" sz="2800" dirty="0">
                    <a:solidFill>
                      <a:srgbClr val="32BF72"/>
                    </a:solidFill>
                  </a:rPr>
                  <a:t> </a:t>
                </a:r>
                <a:r>
                  <a:rPr lang="en-US" sz="2800" b="1" dirty="0">
                    <a:solidFill>
                      <a:srgbClr val="32BF72"/>
                    </a:solidFill>
                  </a:rPr>
                  <a:t>branching programs</a:t>
                </a:r>
                <a:r>
                  <a:rPr lang="en-US" sz="2800" dirty="0">
                    <a:solidFill>
                      <a:srgbClr val="32BF72"/>
                    </a:solidFill>
                  </a:rPr>
                  <a:t> </a:t>
                </a:r>
                <a:r>
                  <a:rPr lang="en-US" sz="2800" dirty="0"/>
                  <a:t>of width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r>
                  <a:rPr lang="en-US" sz="2800" dirty="0"/>
                  <a:t>In particular:</a:t>
                </a:r>
              </a:p>
              <a:p>
                <a:r>
                  <a:rPr lang="en-US" sz="2800" dirty="0"/>
                  <a:t>a </a:t>
                </a:r>
                <a:r>
                  <a:rPr lang="en-US" sz="2800" b="1" dirty="0"/>
                  <a:t>PRG</a:t>
                </a:r>
                <a:r>
                  <a:rPr lang="en-US" sz="2800" dirty="0"/>
                  <a:t> with seed-length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800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b="0" i="0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for </a:t>
                </a:r>
                <a:br>
                  <a:rPr lang="en-US" sz="2800" dirty="0"/>
                </a:br>
                <a:r>
                  <a:rPr lang="en-US" sz="2800" b="1" dirty="0">
                    <a:solidFill>
                      <a:srgbClr val="32BF72"/>
                    </a:solidFill>
                  </a:rPr>
                  <a:t>read-once AC</a:t>
                </a:r>
                <a:r>
                  <a:rPr lang="en-US" sz="2800" b="1" baseline="30000" dirty="0">
                    <a:solidFill>
                      <a:srgbClr val="32BF72"/>
                    </a:solidFill>
                  </a:rPr>
                  <a:t>0</a:t>
                </a:r>
                <a:r>
                  <a:rPr lang="en-US" sz="2800" b="1" dirty="0">
                    <a:solidFill>
                      <a:srgbClr val="32BF72"/>
                    </a:solidFill>
                  </a:rPr>
                  <a:t> formulas </a:t>
                </a:r>
                <a:r>
                  <a:rPr lang="en-US" sz="2800" dirty="0"/>
                  <a:t>of depth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7030A0"/>
                    </a:solidFill>
                  </a:rPr>
                  <a:t>[Forbes-Kelley’18]: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a </a:t>
                </a:r>
                <a:r>
                  <a:rPr lang="en-US" sz="2800" b="1" dirty="0"/>
                  <a:t>PRG</a:t>
                </a:r>
                <a:r>
                  <a:rPr lang="en-US" sz="2800" dirty="0"/>
                  <a:t> with seed-length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for </a:t>
                </a:r>
                <a:r>
                  <a:rPr lang="en-US" sz="2800" b="1" dirty="0">
                    <a:solidFill>
                      <a:srgbClr val="32BF72"/>
                    </a:solidFill>
                  </a:rPr>
                  <a:t>read-once formulas </a:t>
                </a:r>
                <a:r>
                  <a:rPr lang="en-US" sz="2800" dirty="0"/>
                  <a:t>of </a:t>
                </a:r>
                <a:r>
                  <a:rPr lang="en-US" sz="2800" b="1" dirty="0"/>
                  <a:t>any</a:t>
                </a:r>
                <a:r>
                  <a:rPr lang="en-US" sz="2800" dirty="0"/>
                  <a:t> depth.</a:t>
                </a:r>
                <a:br>
                  <a:rPr lang="en-US" sz="2800" dirty="0"/>
                </a:br>
                <a:endParaRPr lang="en-US" sz="1800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7030A0"/>
                    </a:solidFill>
                  </a:rPr>
                  <a:t>[Doron-Hatami-Hoza’19]: </a:t>
                </a:r>
                <a:r>
                  <a:rPr lang="en-US" sz="2800" b="1" dirty="0"/>
                  <a:t>PRG for </a:t>
                </a:r>
                <a:r>
                  <a:rPr lang="en-US" sz="2800" b="1" dirty="0">
                    <a:solidFill>
                      <a:srgbClr val="32BF72"/>
                    </a:solidFill>
                  </a:rPr>
                  <a:t>read-once AC</a:t>
                </a:r>
                <a:r>
                  <a:rPr lang="en-US" sz="2800" b="1" baseline="30000" dirty="0">
                    <a:solidFill>
                      <a:srgbClr val="32BF72"/>
                    </a:solidFill>
                  </a:rPr>
                  <a:t>0</a:t>
                </a:r>
                <a:r>
                  <a:rPr lang="en-US" sz="2800" b="1" dirty="0">
                    <a:solidFill>
                      <a:srgbClr val="32BF72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loglog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800" b="1" dirty="0">
                  <a:solidFill>
                    <a:srgbClr val="32BF72"/>
                  </a:solidFill>
                </a:endParaRP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030664-FC17-534E-8B8C-D635CE805D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8" t="-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90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95"/>
    </mc:Choice>
    <mc:Fallback xmlns="">
      <p:transition spd="slow" advTm="36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D25CD4F-90FE-C745-96C7-2AF47BE20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1" y="1407858"/>
            <a:ext cx="2169044" cy="4082906"/>
          </a:xfr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98D6FBA-A161-3447-A3C2-A6DF8202B84D}"/>
              </a:ext>
            </a:extLst>
          </p:cNvPr>
          <p:cNvSpPr/>
          <p:nvPr/>
        </p:nvSpPr>
        <p:spPr>
          <a:xfrm>
            <a:off x="2782842" y="1606666"/>
            <a:ext cx="3735659" cy="140671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/>
            <a:r>
              <a:rPr lang="en-US" sz="3000" dirty="0">
                <a:solidFill>
                  <a:schemeClr val="tx1"/>
                </a:solidFill>
              </a:rPr>
              <a:t>Based on 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b="1" dirty="0">
                <a:solidFill>
                  <a:srgbClr val="7030A0"/>
                </a:solidFill>
              </a:rPr>
              <a:t>[Ajtai-Wigderson’85] 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PRG for </a:t>
            </a:r>
            <a:r>
              <a:rPr lang="en-US" sz="3000" b="1" dirty="0">
                <a:solidFill>
                  <a:srgbClr val="0432FF"/>
                </a:solidFill>
              </a:rPr>
              <a:t>AC</a:t>
            </a:r>
            <a:r>
              <a:rPr lang="en-US" sz="3000" b="1" baseline="30000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A7868D8-BD7D-DE4B-852F-B41DF6331549}"/>
              </a:ext>
            </a:extLst>
          </p:cNvPr>
          <p:cNvSpPr/>
          <p:nvPr/>
        </p:nvSpPr>
        <p:spPr>
          <a:xfrm>
            <a:off x="2782841" y="3277626"/>
            <a:ext cx="6230530" cy="243737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/>
            <a:r>
              <a:rPr lang="en-US" sz="3000" dirty="0">
                <a:solidFill>
                  <a:schemeClr val="tx1"/>
                </a:solidFill>
              </a:rPr>
              <a:t>Revived and strengthened in </a:t>
            </a:r>
          </a:p>
          <a:p>
            <a:pPr lvl="0" defTabSz="914400"/>
            <a:r>
              <a:rPr lang="en-US" sz="3000" b="1" dirty="0">
                <a:solidFill>
                  <a:srgbClr val="7030A0"/>
                </a:solidFill>
              </a:rPr>
              <a:t>[GMRTV’12]</a:t>
            </a:r>
          </a:p>
          <a:p>
            <a:pPr lvl="0" defTabSz="914400"/>
            <a:r>
              <a:rPr lang="en-US" sz="3000" dirty="0">
                <a:solidFill>
                  <a:schemeClr val="tx1"/>
                </a:solidFill>
              </a:rPr>
              <a:t>Followed by </a:t>
            </a:r>
            <a:r>
              <a:rPr lang="en-US" sz="3000" b="1" dirty="0">
                <a:solidFill>
                  <a:srgbClr val="7030A0"/>
                </a:solidFill>
              </a:rPr>
              <a:t>[TX’13, RSV’13, SVW’14, GY’14, ST’17, HLV’17, LV’17, H</a:t>
            </a:r>
            <a:r>
              <a:rPr lang="en-US" sz="3000" b="1" dirty="0">
                <a:solidFill>
                  <a:srgbClr val="C00000"/>
                </a:solidFill>
              </a:rPr>
              <a:t>T</a:t>
            </a:r>
            <a:r>
              <a:rPr lang="en-US" sz="3000" b="1" dirty="0">
                <a:solidFill>
                  <a:srgbClr val="7030A0"/>
                </a:solidFill>
              </a:rPr>
              <a:t>’18,</a:t>
            </a:r>
            <a:br>
              <a:rPr lang="en-US" sz="3000" b="1" dirty="0">
                <a:solidFill>
                  <a:srgbClr val="7030A0"/>
                </a:solidFill>
              </a:rPr>
            </a:br>
            <a:r>
              <a:rPr lang="en-US" sz="3000" b="1" dirty="0">
                <a:solidFill>
                  <a:srgbClr val="7030A0"/>
                </a:solidFill>
              </a:rPr>
              <a:t>CHR</a:t>
            </a:r>
            <a:r>
              <a:rPr lang="en-US" sz="3000" b="1" dirty="0">
                <a:solidFill>
                  <a:srgbClr val="C00000"/>
                </a:solidFill>
              </a:rPr>
              <a:t>T</a:t>
            </a:r>
            <a:r>
              <a:rPr lang="en-US" sz="3000" b="1" dirty="0">
                <a:solidFill>
                  <a:srgbClr val="7030A0"/>
                </a:solidFill>
              </a:rPr>
              <a:t>’18, FK’18, MR</a:t>
            </a:r>
            <a:r>
              <a:rPr lang="en-US" sz="3000" b="1" dirty="0">
                <a:solidFill>
                  <a:srgbClr val="C00000"/>
                </a:solidFill>
              </a:rPr>
              <a:t>T</a:t>
            </a:r>
            <a:r>
              <a:rPr lang="en-US" sz="3000" b="1" dirty="0">
                <a:solidFill>
                  <a:srgbClr val="7030A0"/>
                </a:solidFill>
              </a:rPr>
              <a:t>’19, DHH’19, …]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8DDCCB-1401-0F45-BBE4-4D827BC8E7BD}"/>
              </a:ext>
            </a:extLst>
          </p:cNvPr>
          <p:cNvSpPr/>
          <p:nvPr/>
        </p:nvSpPr>
        <p:spPr>
          <a:xfrm rot="19255891">
            <a:off x="685163" y="1913049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1985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9CF3EA-51F6-414A-9616-C647D6B8A9EB}"/>
              </a:ext>
            </a:extLst>
          </p:cNvPr>
          <p:cNvSpPr/>
          <p:nvPr/>
        </p:nvSpPr>
        <p:spPr>
          <a:xfrm rot="19255891">
            <a:off x="1437208" y="3573443"/>
            <a:ext cx="10686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PRG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C85991-DB37-4247-AB8A-C1D59792A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601662"/>
          </a:xfrm>
        </p:spPr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The Construction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326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6"/>
    </mc:Choice>
    <mc:Fallback xmlns="">
      <p:transition spd="slow" advTm="42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495643" y="3304388"/>
              <a:ext cx="7772400" cy="5613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81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</a:tblGrid>
                  <a:tr h="561343">
                    <a:tc>
                      <a:txBody>
                        <a:bodyPr/>
                        <a:lstStyle/>
                        <a:p>
                          <a:pPr marL="0" algn="l" defTabSz="914322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322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22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mr-IN" sz="2800"/>
                            <a:t>…</a:t>
                          </a:r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322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1240068"/>
                  </p:ext>
                </p:extLst>
              </p:nvPr>
            </p:nvGraphicFramePr>
            <p:xfrm>
              <a:off x="495643" y="3304388"/>
              <a:ext cx="7772400" cy="5613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81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</a:tblGrid>
                  <a:tr h="5613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39" t="-13333" r="-1395122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2439" t="-13333" r="-1295122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2439" t="-13333" r="-1195122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10000" t="-13333" r="-1125000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000" t="-13333" r="-997561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000" t="-13333" r="-897561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000" t="-13333" r="-797561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0000" t="-13333" r="-697561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0000" t="-13333" r="-597561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22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mr-IN" sz="2800" dirty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97561" t="-13333" b="-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495643" y="3302138"/>
              <a:ext cx="7772400" cy="5613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81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</a:tblGrid>
                  <a:tr h="561343">
                    <a:tc>
                      <a:txBody>
                        <a:bodyPr/>
                        <a:lstStyle/>
                        <a:p>
                          <a:pPr marL="0" algn="ctr" defTabSz="914322" rtl="0" eaLnBrk="1" latinLnBrk="0" hangingPunct="1"/>
                          <a:r>
                            <a:rPr lang="en-US" sz="2800"/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322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b="0" i="0" smtClean="0"/>
                                  <m:t>1</m:t>
                                </m:r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22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mr-IN" sz="2800" dirty="0"/>
                            <a:t>…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322" rtl="0" eaLnBrk="1" latinLnBrk="0" hangingPunct="1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580104"/>
                  </p:ext>
                </p:extLst>
              </p:nvPr>
            </p:nvGraphicFramePr>
            <p:xfrm>
              <a:off x="495643" y="3302138"/>
              <a:ext cx="7772400" cy="5613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81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</a:tblGrid>
                  <a:tr h="561343">
                    <a:tc>
                      <a:txBody>
                        <a:bodyPr/>
                        <a:lstStyle/>
                        <a:p>
                          <a:pPr marL="0" algn="ctr" defTabSz="914322" rtl="0" eaLnBrk="1" latinLnBrk="0" hangingPunct="1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2439" t="-13333" r="-1295122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439" t="-13333" r="-1195122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13333" r="-997561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0000" t="-13333" r="-897561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0000" t="-13333" r="-697561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22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mr-IN" sz="2800" dirty="0"/>
                            <a:t>…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322" rtl="0" eaLnBrk="1" latinLnBrk="0" hangingPunct="1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411" y="259775"/>
            <a:ext cx="5049087" cy="657121"/>
          </a:xfrm>
        </p:spPr>
        <p:txBody>
          <a:bodyPr>
            <a:normAutofit fontScale="90000"/>
          </a:bodyPr>
          <a:lstStyle/>
          <a:p>
            <a:pPr rtl="0"/>
            <a:r>
              <a:rPr lang="en-US"/>
              <a:t>Restrictions Based 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riangle 3"/>
              <p:cNvSpPr/>
              <p:nvPr/>
            </p:nvSpPr>
            <p:spPr>
              <a:xfrm>
                <a:off x="495643" y="1793094"/>
                <a:ext cx="7772400" cy="112014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𝑓</m:t>
                      </m:r>
                    </m:oMath>
                  </m:oMathPara>
                </a14:m>
                <a:endParaRPr lang="en-US" sz="3600"/>
              </a:p>
              <a:p>
                <a:pPr algn="ctr"/>
                <a:endParaRPr lang="en-US" sz="3600"/>
              </a:p>
            </p:txBody>
          </p:sp>
        </mc:Choice>
        <mc:Fallback xmlns="">
          <p:sp>
            <p:nvSpPr>
              <p:cNvPr id="4" name="Tri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43" y="1793094"/>
                <a:ext cx="7772400" cy="1120140"/>
              </a:xfrm>
              <a:prstGeom prst="triangle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5585959" y="324801"/>
            <a:ext cx="3204806" cy="2314708"/>
            <a:chOff x="184781" y="4382621"/>
            <a:chExt cx="3204806" cy="2314708"/>
          </a:xfrm>
        </p:grpSpPr>
        <p:sp>
          <p:nvSpPr>
            <p:cNvPr id="52" name="Rounded Rectangle 51"/>
            <p:cNvSpPr/>
            <p:nvPr/>
          </p:nvSpPr>
          <p:spPr>
            <a:xfrm>
              <a:off x="184781" y="4382621"/>
              <a:ext cx="3204806" cy="231470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92203" y="4505223"/>
              <a:ext cx="2939728" cy="2151182"/>
              <a:chOff x="786668" y="2702163"/>
              <a:chExt cx="2939728" cy="2151182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2403554" y="3089307"/>
                <a:ext cx="195894" cy="32622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2440408" y="2963828"/>
                <a:ext cx="3185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</a:rPr>
                  <a:t>1</a:t>
                </a: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 flipH="1">
                <a:off x="1057601" y="3736915"/>
                <a:ext cx="450427" cy="6181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Oval 32"/>
                  <p:cNvSpPr/>
                  <p:nvPr/>
                </p:nvSpPr>
                <p:spPr>
                  <a:xfrm>
                    <a:off x="2065733" y="2702163"/>
                    <a:ext cx="450427" cy="454510"/>
                  </a:xfrm>
                  <a:prstGeom prst="ellipse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1800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33" name="Oval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5733" y="2702163"/>
                    <a:ext cx="450427" cy="454510"/>
                  </a:xfrm>
                  <a:prstGeom prst="ellipse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Oval 33"/>
                  <p:cNvSpPr/>
                  <p:nvPr/>
                </p:nvSpPr>
                <p:spPr>
                  <a:xfrm>
                    <a:off x="1442065" y="3348966"/>
                    <a:ext cx="450427" cy="454510"/>
                  </a:xfrm>
                  <a:prstGeom prst="ellipse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8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1800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34" name="Oval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2065" y="3348966"/>
                    <a:ext cx="450427" cy="454510"/>
                  </a:xfrm>
                  <a:prstGeom prst="ellipse">
                    <a:avLst/>
                  </a:prstGeom>
                  <a:blipFill rotWithShape="0">
                    <a:blip r:embed="rId8"/>
                    <a:stretch>
                      <a:fillRect t="-62025" r="-30769" b="-822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Oval 34"/>
                  <p:cNvSpPr/>
                  <p:nvPr/>
                </p:nvSpPr>
                <p:spPr>
                  <a:xfrm>
                    <a:off x="2533485" y="3348966"/>
                    <a:ext cx="583691" cy="454510"/>
                  </a:xfrm>
                  <a:prstGeom prst="ellipse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17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1800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35" name="Oval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3485" y="3348966"/>
                    <a:ext cx="583691" cy="454510"/>
                  </a:xfrm>
                  <a:prstGeom prst="ellipse">
                    <a:avLst/>
                  </a:prstGeom>
                  <a:blipFill rotWithShape="0">
                    <a:blip r:embed="rId9"/>
                    <a:stretch>
                      <a:fillRect t="-62025" r="-12121" b="-822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Oval 35"/>
              <p:cNvSpPr/>
              <p:nvPr/>
            </p:nvSpPr>
            <p:spPr>
              <a:xfrm>
                <a:off x="3184529" y="4350793"/>
                <a:ext cx="541867" cy="48497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800">
                    <a:solidFill>
                      <a:schemeClr val="bg1"/>
                    </a:solidFill>
                  </a:rPr>
                  <a:t>-1</a:t>
                </a: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 flipH="1">
                <a:off x="2741374" y="3803476"/>
                <a:ext cx="17324" cy="5541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35" idx="4"/>
              </p:cNvCxnSpPr>
              <p:nvPr/>
            </p:nvCxnSpPr>
            <p:spPr>
              <a:xfrm>
                <a:off x="2825331" y="3803476"/>
                <a:ext cx="470882" cy="5742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H="1">
                <a:off x="1649955" y="3823516"/>
                <a:ext cx="17324" cy="5541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826529" y="3089307"/>
                <a:ext cx="265191" cy="32622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2514855" y="4359715"/>
                <a:ext cx="450427" cy="45451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80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747232" y="2929418"/>
                <a:ext cx="3185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86668" y="4345576"/>
                <a:ext cx="541867" cy="48497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800">
                    <a:solidFill>
                      <a:schemeClr val="bg1"/>
                    </a:solidFill>
                  </a:rPr>
                  <a:t>-1</a:t>
                </a: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523208" y="4398835"/>
                <a:ext cx="450427" cy="45451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80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5248" flipV="1">
            <a:off x="2279553" y="2545295"/>
            <a:ext cx="770187" cy="770187"/>
          </a:xfrm>
          <a:prstGeom prst="rect">
            <a:avLst/>
          </a:prstGeom>
        </p:spPr>
      </p:pic>
      <p:grpSp>
        <p:nvGrpSpPr>
          <p:cNvPr id="175" name="Group 174"/>
          <p:cNvGrpSpPr/>
          <p:nvPr/>
        </p:nvGrpSpPr>
        <p:grpSpPr>
          <a:xfrm>
            <a:off x="484844" y="3953116"/>
            <a:ext cx="7735427" cy="512064"/>
            <a:chOff x="484844" y="3953116"/>
            <a:chExt cx="7735427" cy="512064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8660" y="3953116"/>
              <a:ext cx="512064" cy="51206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706" y="3953116"/>
              <a:ext cx="512064" cy="51206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44" y="3953116"/>
              <a:ext cx="512064" cy="512064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98" y="3953116"/>
              <a:ext cx="512064" cy="512064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752" y="3953116"/>
              <a:ext cx="512064" cy="512064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430" y="3953116"/>
              <a:ext cx="512064" cy="512064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476" y="3953116"/>
              <a:ext cx="512064" cy="51206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614" y="3953116"/>
              <a:ext cx="512064" cy="51206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568" y="3953116"/>
              <a:ext cx="512064" cy="51206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6522" y="3953116"/>
              <a:ext cx="512064" cy="51206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8207" y="3953116"/>
              <a:ext cx="512064" cy="51206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246" y="3953116"/>
              <a:ext cx="512064" cy="51206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4384" y="3953116"/>
              <a:ext cx="512064" cy="51206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338" y="3953116"/>
              <a:ext cx="512064" cy="512064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292" y="3953116"/>
              <a:ext cx="512064" cy="512064"/>
            </a:xfrm>
            <a:prstGeom prst="rect">
              <a:avLst/>
            </a:prstGeom>
          </p:spPr>
        </p:pic>
      </p:grpSp>
      <p:grpSp>
        <p:nvGrpSpPr>
          <p:cNvPr id="172" name="Group 171"/>
          <p:cNvGrpSpPr/>
          <p:nvPr/>
        </p:nvGrpSpPr>
        <p:grpSpPr>
          <a:xfrm>
            <a:off x="484844" y="4521988"/>
            <a:ext cx="7735427" cy="512064"/>
            <a:chOff x="484844" y="4521988"/>
            <a:chExt cx="7735427" cy="512064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8660" y="4521988"/>
              <a:ext cx="512064" cy="512064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706" y="4521988"/>
              <a:ext cx="512064" cy="512064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44" y="4521988"/>
              <a:ext cx="512064" cy="512064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98" y="4521988"/>
              <a:ext cx="512064" cy="512064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752" y="4521988"/>
              <a:ext cx="512064" cy="512064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430" y="4521988"/>
              <a:ext cx="512064" cy="512064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476" y="4521988"/>
              <a:ext cx="512064" cy="512064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614" y="4521988"/>
              <a:ext cx="512064" cy="512064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568" y="4521988"/>
              <a:ext cx="512064" cy="512064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6522" y="4521988"/>
              <a:ext cx="512064" cy="512064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8207" y="4521988"/>
              <a:ext cx="512064" cy="512064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246" y="4521988"/>
              <a:ext cx="512064" cy="512064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4384" y="4521988"/>
              <a:ext cx="512064" cy="512064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338" y="4521988"/>
              <a:ext cx="512064" cy="512064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292" y="4521988"/>
              <a:ext cx="512064" cy="512064"/>
            </a:xfrm>
            <a:prstGeom prst="rect">
              <a:avLst/>
            </a:prstGeom>
          </p:spPr>
        </p:pic>
      </p:grpSp>
      <p:grpSp>
        <p:nvGrpSpPr>
          <p:cNvPr id="173" name="Group 172"/>
          <p:cNvGrpSpPr/>
          <p:nvPr/>
        </p:nvGrpSpPr>
        <p:grpSpPr>
          <a:xfrm>
            <a:off x="480947" y="5095083"/>
            <a:ext cx="7735427" cy="512064"/>
            <a:chOff x="480947" y="5095083"/>
            <a:chExt cx="7735427" cy="512064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4763" y="5095083"/>
              <a:ext cx="512064" cy="512064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809" y="5095083"/>
              <a:ext cx="512064" cy="512064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47" y="5095083"/>
              <a:ext cx="512064" cy="512064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901" y="5095083"/>
              <a:ext cx="512064" cy="512064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855" y="5095083"/>
              <a:ext cx="512064" cy="512064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533" y="5095083"/>
              <a:ext cx="512064" cy="512064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579" y="5095083"/>
              <a:ext cx="512064" cy="512064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717" y="5095083"/>
              <a:ext cx="512064" cy="512064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671" y="5095083"/>
              <a:ext cx="512064" cy="512064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2625" y="5095083"/>
              <a:ext cx="512064" cy="512064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310" y="5095083"/>
              <a:ext cx="512064" cy="512064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349" y="5095083"/>
              <a:ext cx="512064" cy="512064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487" y="5095083"/>
              <a:ext cx="512064" cy="512064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441" y="5095083"/>
              <a:ext cx="512064" cy="512064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395" y="5095083"/>
              <a:ext cx="512064" cy="512064"/>
            </a:xfrm>
            <a:prstGeom prst="rect">
              <a:avLst/>
            </a:prstGeom>
          </p:spPr>
        </p:pic>
      </p:grpSp>
      <p:grpSp>
        <p:nvGrpSpPr>
          <p:cNvPr id="174" name="Group 173"/>
          <p:cNvGrpSpPr/>
          <p:nvPr/>
        </p:nvGrpSpPr>
        <p:grpSpPr>
          <a:xfrm>
            <a:off x="467499" y="5655347"/>
            <a:ext cx="7735427" cy="512064"/>
            <a:chOff x="467499" y="5655347"/>
            <a:chExt cx="7735427" cy="512064"/>
          </a:xfrm>
        </p:grpSpPr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315" y="5655347"/>
              <a:ext cx="512064" cy="512064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361" y="5655347"/>
              <a:ext cx="512064" cy="512064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99" y="5655347"/>
              <a:ext cx="512064" cy="512064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53" y="5655347"/>
              <a:ext cx="512064" cy="512064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7" y="5655347"/>
              <a:ext cx="512064" cy="512064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085" y="5655347"/>
              <a:ext cx="512064" cy="512064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131" y="5655347"/>
              <a:ext cx="512064" cy="512064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269" y="5655347"/>
              <a:ext cx="512064" cy="512064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223" y="5655347"/>
              <a:ext cx="512064" cy="512064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177" y="5655347"/>
              <a:ext cx="512064" cy="512064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0862" y="5655347"/>
              <a:ext cx="512064" cy="512064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4901" y="5655347"/>
              <a:ext cx="512064" cy="512064"/>
            </a:xfrm>
            <a:prstGeom prst="rect">
              <a:avLst/>
            </a:prstGeom>
          </p:spPr>
        </p:pic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039" y="5655347"/>
              <a:ext cx="512064" cy="512064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2993" y="5655347"/>
              <a:ext cx="512064" cy="512064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947" y="5655347"/>
              <a:ext cx="512064" cy="512064"/>
            </a:xfrm>
            <a:prstGeom prst="rect">
              <a:avLst/>
            </a:prstGeom>
          </p:spPr>
        </p:pic>
      </p:grpSp>
      <p:grpSp>
        <p:nvGrpSpPr>
          <p:cNvPr id="193" name="Group 192"/>
          <p:cNvGrpSpPr/>
          <p:nvPr/>
        </p:nvGrpSpPr>
        <p:grpSpPr>
          <a:xfrm>
            <a:off x="8220271" y="4209148"/>
            <a:ext cx="1025514" cy="568872"/>
            <a:chOff x="8220271" y="4209148"/>
            <a:chExt cx="1025514" cy="568872"/>
          </a:xfrm>
        </p:grpSpPr>
        <p:cxnSp>
          <p:nvCxnSpPr>
            <p:cNvPr id="177" name="Straight Arrow Connector 176"/>
            <p:cNvCxnSpPr>
              <a:endCxn id="77" idx="3"/>
            </p:cNvCxnSpPr>
            <p:nvPr/>
          </p:nvCxnSpPr>
          <p:spPr>
            <a:xfrm flipH="1" flipV="1">
              <a:off x="8220271" y="4209148"/>
              <a:ext cx="277344" cy="27703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>
              <a:stCxn id="183" idx="1"/>
              <a:endCxn id="137" idx="3"/>
            </p:cNvCxnSpPr>
            <p:nvPr/>
          </p:nvCxnSpPr>
          <p:spPr>
            <a:xfrm flipH="1">
              <a:off x="8220271" y="4521988"/>
              <a:ext cx="264728" cy="25603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/>
            <p:cNvSpPr txBox="1"/>
            <p:nvPr/>
          </p:nvSpPr>
          <p:spPr>
            <a:xfrm>
              <a:off x="8484999" y="4337322"/>
              <a:ext cx="760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err="1"/>
                <a:t>indist</a:t>
              </a:r>
              <a:r>
                <a:rPr lang="en-US" sz="1800"/>
                <a:t>.</a:t>
              </a: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8176871" y="4865405"/>
            <a:ext cx="1025514" cy="568872"/>
            <a:chOff x="8176871" y="4865405"/>
            <a:chExt cx="1025514" cy="568872"/>
          </a:xfrm>
        </p:grpSpPr>
        <p:cxnSp>
          <p:nvCxnSpPr>
            <p:cNvPr id="187" name="Straight Arrow Connector 186"/>
            <p:cNvCxnSpPr/>
            <p:nvPr/>
          </p:nvCxnSpPr>
          <p:spPr>
            <a:xfrm flipH="1" flipV="1">
              <a:off x="8176871" y="4865405"/>
              <a:ext cx="277344" cy="27703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 flipH="1">
              <a:off x="8176871" y="5178245"/>
              <a:ext cx="264728" cy="25603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>
              <a:off x="8441599" y="4993579"/>
              <a:ext cx="760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err="1"/>
                <a:t>indist</a:t>
              </a:r>
              <a:r>
                <a:rPr lang="en-US" sz="1800"/>
                <a:t>.</a:t>
              </a: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8176871" y="5448254"/>
            <a:ext cx="1025514" cy="568872"/>
            <a:chOff x="8176871" y="5448254"/>
            <a:chExt cx="1025514" cy="568872"/>
          </a:xfrm>
        </p:grpSpPr>
        <p:cxnSp>
          <p:nvCxnSpPr>
            <p:cNvPr id="190" name="Straight Arrow Connector 189"/>
            <p:cNvCxnSpPr/>
            <p:nvPr/>
          </p:nvCxnSpPr>
          <p:spPr>
            <a:xfrm flipH="1" flipV="1">
              <a:off x="8176871" y="5448254"/>
              <a:ext cx="277344" cy="27703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flipH="1">
              <a:off x="8176871" y="5761094"/>
              <a:ext cx="264728" cy="25603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/>
            <p:cNvSpPr txBox="1"/>
            <p:nvPr/>
          </p:nvSpPr>
          <p:spPr>
            <a:xfrm>
              <a:off x="8441599" y="5576428"/>
              <a:ext cx="760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err="1"/>
                <a:t>indist</a:t>
              </a:r>
              <a:r>
                <a:rPr lang="en-US" sz="1800"/>
                <a:t>.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C612702-B7D9-1C4A-94BE-45E09FECBC9B}"/>
              </a:ext>
            </a:extLst>
          </p:cNvPr>
          <p:cNvSpPr/>
          <p:nvPr/>
        </p:nvSpPr>
        <p:spPr>
          <a:xfrm>
            <a:off x="377411" y="1141900"/>
            <a:ext cx="4395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err="1"/>
              <a:t>Ajtai-Wigderson’s</a:t>
            </a:r>
            <a:r>
              <a:rPr lang="en-US" sz="2800" b="1"/>
              <a:t> Paradigm:</a:t>
            </a:r>
            <a:endParaRPr lang="en-US" sz="24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84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"/>
    </mc:Choice>
    <mc:Fallback xmlns="">
      <p:transition spd="slow" advTm="1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495643" y="3304388"/>
              <a:ext cx="7772400" cy="5613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81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</a:tblGrid>
                  <a:tr h="561343">
                    <a:tc>
                      <a:txBody>
                        <a:bodyPr/>
                        <a:lstStyle/>
                        <a:p>
                          <a:pPr marL="0" algn="l" defTabSz="914322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322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22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mr-IN" sz="2800"/>
                            <a:t>…</a:t>
                          </a:r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322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1240068"/>
                  </p:ext>
                </p:extLst>
              </p:nvPr>
            </p:nvGraphicFramePr>
            <p:xfrm>
              <a:off x="495643" y="3304388"/>
              <a:ext cx="7772400" cy="5613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81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</a:tblGrid>
                  <a:tr h="5613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39" t="-13333" r="-1395122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2439" t="-13333" r="-1295122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2439" t="-13333" r="-1195122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10000" t="-13333" r="-1125000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000" t="-13333" r="-997561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000" t="-13333" r="-897561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000" t="-13333" r="-797561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0000" t="-13333" r="-697561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0000" t="-13333" r="-597561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22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mr-IN" sz="2800" dirty="0"/>
                            <a:t>…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97561" t="-13333" b="-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495643" y="3302138"/>
              <a:ext cx="7772400" cy="5613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81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</a:tblGrid>
                  <a:tr h="561343">
                    <a:tc>
                      <a:txBody>
                        <a:bodyPr/>
                        <a:lstStyle/>
                        <a:p>
                          <a:pPr marL="0" algn="ctr" defTabSz="914322" rtl="0" eaLnBrk="1" latinLnBrk="0" hangingPunct="1"/>
                          <a:r>
                            <a:rPr lang="en-US" sz="2800"/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322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b="0" i="0" smtClean="0"/>
                                  <m:t>1</m:t>
                                </m:r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/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22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mr-IN" sz="2800" dirty="0"/>
                            <a:t>…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322" rtl="0" eaLnBrk="1" latinLnBrk="0" hangingPunct="1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580104"/>
                  </p:ext>
                </p:extLst>
              </p:nvPr>
            </p:nvGraphicFramePr>
            <p:xfrm>
              <a:off x="495643" y="3302138"/>
              <a:ext cx="7772400" cy="5613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181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</a:tblGrid>
                  <a:tr h="561343">
                    <a:tc>
                      <a:txBody>
                        <a:bodyPr/>
                        <a:lstStyle/>
                        <a:p>
                          <a:pPr marL="0" algn="ctr" defTabSz="914322" rtl="0" eaLnBrk="1" latinLnBrk="0" hangingPunct="1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2439" t="-13333" r="-1295122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439" t="-13333" r="-1195122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13333" r="-997561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0000" t="-13333" r="-897561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0000" t="-13333" r="-697561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22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mr-IN" sz="2800" dirty="0"/>
                            <a:t>…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322" rtl="0" eaLnBrk="1" latinLnBrk="0" hangingPunct="1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411" y="259775"/>
            <a:ext cx="5049087" cy="657121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Restrictions Based 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riangle 3"/>
              <p:cNvSpPr/>
              <p:nvPr/>
            </p:nvSpPr>
            <p:spPr>
              <a:xfrm>
                <a:off x="495643" y="1793094"/>
                <a:ext cx="7772400" cy="112014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𝑓</m:t>
                      </m:r>
                    </m:oMath>
                  </m:oMathPara>
                </a14:m>
                <a:endParaRPr lang="en-US" sz="3600"/>
              </a:p>
              <a:p>
                <a:pPr algn="ctr"/>
                <a:endParaRPr lang="en-US" sz="3600"/>
              </a:p>
            </p:txBody>
          </p:sp>
        </mc:Choice>
        <mc:Fallback xmlns="">
          <p:sp>
            <p:nvSpPr>
              <p:cNvPr id="4" name="Tri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43" y="1793094"/>
                <a:ext cx="7772400" cy="1120140"/>
              </a:xfrm>
              <a:prstGeom prst="triangle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5248" flipV="1">
            <a:off x="2279553" y="2545295"/>
            <a:ext cx="770187" cy="770187"/>
          </a:xfrm>
          <a:prstGeom prst="rect">
            <a:avLst/>
          </a:prstGeom>
        </p:spPr>
      </p:pic>
      <p:grpSp>
        <p:nvGrpSpPr>
          <p:cNvPr id="175" name="Group 174"/>
          <p:cNvGrpSpPr/>
          <p:nvPr/>
        </p:nvGrpSpPr>
        <p:grpSpPr>
          <a:xfrm>
            <a:off x="484844" y="3953116"/>
            <a:ext cx="7735427" cy="512064"/>
            <a:chOff x="484844" y="3953116"/>
            <a:chExt cx="7735427" cy="512064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8660" y="3953116"/>
              <a:ext cx="512064" cy="51206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706" y="3953116"/>
              <a:ext cx="512064" cy="51206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44" y="3953116"/>
              <a:ext cx="512064" cy="512064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98" y="3953116"/>
              <a:ext cx="512064" cy="512064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752" y="3953116"/>
              <a:ext cx="512064" cy="512064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430" y="3953116"/>
              <a:ext cx="512064" cy="512064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476" y="3953116"/>
              <a:ext cx="512064" cy="51206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614" y="3953116"/>
              <a:ext cx="512064" cy="51206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568" y="3953116"/>
              <a:ext cx="512064" cy="51206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6522" y="3953116"/>
              <a:ext cx="512064" cy="51206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8207" y="3953116"/>
              <a:ext cx="512064" cy="51206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246" y="3953116"/>
              <a:ext cx="512064" cy="51206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4384" y="3953116"/>
              <a:ext cx="512064" cy="51206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338" y="3953116"/>
              <a:ext cx="512064" cy="512064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292" y="3953116"/>
              <a:ext cx="512064" cy="512064"/>
            </a:xfrm>
            <a:prstGeom prst="rect">
              <a:avLst/>
            </a:prstGeom>
          </p:spPr>
        </p:pic>
      </p:grpSp>
      <p:grpSp>
        <p:nvGrpSpPr>
          <p:cNvPr id="172" name="Group 171"/>
          <p:cNvGrpSpPr/>
          <p:nvPr/>
        </p:nvGrpSpPr>
        <p:grpSpPr>
          <a:xfrm>
            <a:off x="484844" y="4521988"/>
            <a:ext cx="7735427" cy="512064"/>
            <a:chOff x="484844" y="4521988"/>
            <a:chExt cx="7735427" cy="512064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8660" y="4521988"/>
              <a:ext cx="512064" cy="512064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706" y="4521988"/>
              <a:ext cx="512064" cy="512064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44" y="4521988"/>
              <a:ext cx="512064" cy="512064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98" y="4521988"/>
              <a:ext cx="512064" cy="512064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752" y="4521988"/>
              <a:ext cx="512064" cy="512064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430" y="4521988"/>
              <a:ext cx="512064" cy="512064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476" y="4521988"/>
              <a:ext cx="512064" cy="512064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614" y="4521988"/>
              <a:ext cx="512064" cy="512064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568" y="4521988"/>
              <a:ext cx="512064" cy="512064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6522" y="4521988"/>
              <a:ext cx="512064" cy="512064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8207" y="4521988"/>
              <a:ext cx="512064" cy="512064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246" y="4521988"/>
              <a:ext cx="512064" cy="512064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4384" y="4521988"/>
              <a:ext cx="512064" cy="512064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338" y="4521988"/>
              <a:ext cx="512064" cy="512064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292" y="4521988"/>
              <a:ext cx="512064" cy="512064"/>
            </a:xfrm>
            <a:prstGeom prst="rect">
              <a:avLst/>
            </a:prstGeom>
          </p:spPr>
        </p:pic>
      </p:grpSp>
      <p:grpSp>
        <p:nvGrpSpPr>
          <p:cNvPr id="173" name="Group 172"/>
          <p:cNvGrpSpPr/>
          <p:nvPr/>
        </p:nvGrpSpPr>
        <p:grpSpPr>
          <a:xfrm>
            <a:off x="480947" y="5095083"/>
            <a:ext cx="7735427" cy="512064"/>
            <a:chOff x="480947" y="5095083"/>
            <a:chExt cx="7735427" cy="512064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4763" y="5095083"/>
              <a:ext cx="512064" cy="512064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809" y="5095083"/>
              <a:ext cx="512064" cy="512064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47" y="5095083"/>
              <a:ext cx="512064" cy="512064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901" y="5095083"/>
              <a:ext cx="512064" cy="512064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855" y="5095083"/>
              <a:ext cx="512064" cy="512064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533" y="5095083"/>
              <a:ext cx="512064" cy="512064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579" y="5095083"/>
              <a:ext cx="512064" cy="512064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717" y="5095083"/>
              <a:ext cx="512064" cy="512064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671" y="5095083"/>
              <a:ext cx="512064" cy="512064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2625" y="5095083"/>
              <a:ext cx="512064" cy="512064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310" y="5095083"/>
              <a:ext cx="512064" cy="512064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349" y="5095083"/>
              <a:ext cx="512064" cy="512064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487" y="5095083"/>
              <a:ext cx="512064" cy="512064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441" y="5095083"/>
              <a:ext cx="512064" cy="512064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395" y="5095083"/>
              <a:ext cx="512064" cy="512064"/>
            </a:xfrm>
            <a:prstGeom prst="rect">
              <a:avLst/>
            </a:prstGeom>
          </p:spPr>
        </p:pic>
      </p:grpSp>
      <p:grpSp>
        <p:nvGrpSpPr>
          <p:cNvPr id="174" name="Group 173"/>
          <p:cNvGrpSpPr/>
          <p:nvPr/>
        </p:nvGrpSpPr>
        <p:grpSpPr>
          <a:xfrm>
            <a:off x="467499" y="5655347"/>
            <a:ext cx="7735427" cy="512064"/>
            <a:chOff x="467499" y="5655347"/>
            <a:chExt cx="7735427" cy="512064"/>
          </a:xfrm>
        </p:grpSpPr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315" y="5655347"/>
              <a:ext cx="512064" cy="512064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361" y="5655347"/>
              <a:ext cx="512064" cy="512064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99" y="5655347"/>
              <a:ext cx="512064" cy="512064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53" y="5655347"/>
              <a:ext cx="512064" cy="512064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7" y="5655347"/>
              <a:ext cx="512064" cy="512064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085" y="5655347"/>
              <a:ext cx="512064" cy="512064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131" y="5655347"/>
              <a:ext cx="512064" cy="512064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269" y="5655347"/>
              <a:ext cx="512064" cy="512064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223" y="5655347"/>
              <a:ext cx="512064" cy="512064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177" y="5655347"/>
              <a:ext cx="512064" cy="512064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0862" y="5655347"/>
              <a:ext cx="512064" cy="512064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4901" y="5655347"/>
              <a:ext cx="512064" cy="512064"/>
            </a:xfrm>
            <a:prstGeom prst="rect">
              <a:avLst/>
            </a:prstGeom>
          </p:spPr>
        </p:pic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039" y="5655347"/>
              <a:ext cx="512064" cy="512064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2993" y="5655347"/>
              <a:ext cx="512064" cy="512064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947" y="5655347"/>
              <a:ext cx="512064" cy="512064"/>
            </a:xfrm>
            <a:prstGeom prst="rect">
              <a:avLst/>
            </a:prstGeom>
          </p:spPr>
        </p:pic>
      </p:grpSp>
      <p:grpSp>
        <p:nvGrpSpPr>
          <p:cNvPr id="193" name="Group 192"/>
          <p:cNvGrpSpPr/>
          <p:nvPr/>
        </p:nvGrpSpPr>
        <p:grpSpPr>
          <a:xfrm>
            <a:off x="8220271" y="4209148"/>
            <a:ext cx="1025514" cy="568872"/>
            <a:chOff x="8220271" y="4209148"/>
            <a:chExt cx="1025514" cy="568872"/>
          </a:xfrm>
        </p:grpSpPr>
        <p:cxnSp>
          <p:nvCxnSpPr>
            <p:cNvPr id="177" name="Straight Arrow Connector 176"/>
            <p:cNvCxnSpPr>
              <a:endCxn id="77" idx="3"/>
            </p:cNvCxnSpPr>
            <p:nvPr/>
          </p:nvCxnSpPr>
          <p:spPr>
            <a:xfrm flipH="1" flipV="1">
              <a:off x="8220271" y="4209148"/>
              <a:ext cx="277344" cy="27703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>
              <a:stCxn id="183" idx="1"/>
              <a:endCxn id="137" idx="3"/>
            </p:cNvCxnSpPr>
            <p:nvPr/>
          </p:nvCxnSpPr>
          <p:spPr>
            <a:xfrm flipH="1">
              <a:off x="8220271" y="4521988"/>
              <a:ext cx="264728" cy="25603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/>
            <p:cNvSpPr txBox="1"/>
            <p:nvPr/>
          </p:nvSpPr>
          <p:spPr>
            <a:xfrm>
              <a:off x="8484999" y="4337322"/>
              <a:ext cx="760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err="1"/>
                <a:t>indist</a:t>
              </a:r>
              <a:r>
                <a:rPr lang="en-US" sz="1800"/>
                <a:t>.</a:t>
              </a: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8176871" y="4865405"/>
            <a:ext cx="1025514" cy="568872"/>
            <a:chOff x="8176871" y="4865405"/>
            <a:chExt cx="1025514" cy="568872"/>
          </a:xfrm>
        </p:grpSpPr>
        <p:cxnSp>
          <p:nvCxnSpPr>
            <p:cNvPr id="187" name="Straight Arrow Connector 186"/>
            <p:cNvCxnSpPr/>
            <p:nvPr/>
          </p:nvCxnSpPr>
          <p:spPr>
            <a:xfrm flipH="1" flipV="1">
              <a:off x="8176871" y="4865405"/>
              <a:ext cx="277344" cy="27703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 flipH="1">
              <a:off x="8176871" y="5178245"/>
              <a:ext cx="264728" cy="25603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>
              <a:off x="8441599" y="4993579"/>
              <a:ext cx="760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err="1"/>
                <a:t>indist</a:t>
              </a:r>
              <a:r>
                <a:rPr lang="en-US" sz="1800"/>
                <a:t>.</a:t>
              </a: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8176871" y="5448254"/>
            <a:ext cx="1025514" cy="568872"/>
            <a:chOff x="8176871" y="5448254"/>
            <a:chExt cx="1025514" cy="568872"/>
          </a:xfrm>
        </p:grpSpPr>
        <p:cxnSp>
          <p:nvCxnSpPr>
            <p:cNvPr id="190" name="Straight Arrow Connector 189"/>
            <p:cNvCxnSpPr/>
            <p:nvPr/>
          </p:nvCxnSpPr>
          <p:spPr>
            <a:xfrm flipH="1" flipV="1">
              <a:off x="8176871" y="5448254"/>
              <a:ext cx="277344" cy="27703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flipH="1">
              <a:off x="8176871" y="5761094"/>
              <a:ext cx="264728" cy="25603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/>
            <p:cNvSpPr txBox="1"/>
            <p:nvPr/>
          </p:nvSpPr>
          <p:spPr>
            <a:xfrm>
              <a:off x="8441599" y="5576428"/>
              <a:ext cx="760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err="1"/>
                <a:t>indist</a:t>
              </a:r>
              <a:r>
                <a:rPr lang="en-US" sz="1800"/>
                <a:t>.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C612702-B7D9-1C4A-94BE-45E09FECBC9B}"/>
              </a:ext>
            </a:extLst>
          </p:cNvPr>
          <p:cNvSpPr/>
          <p:nvPr/>
        </p:nvSpPr>
        <p:spPr>
          <a:xfrm>
            <a:off x="377411" y="1141900"/>
            <a:ext cx="4395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err="1"/>
              <a:t>Ajtai-Wigderson’s</a:t>
            </a:r>
            <a:r>
              <a:rPr lang="en-US" sz="2800" b="1"/>
              <a:t> Paradigm:</a:t>
            </a:r>
            <a:endParaRPr lang="en-US" sz="24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977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"/>
    </mc:Choice>
    <mc:Fallback xmlns="">
      <p:transition spd="slow" advTm="107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Random Restrictions Based 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2"/>
                <a:ext cx="8435340" cy="5496084"/>
              </a:xfrm>
            </p:spPr>
            <p:txBody>
              <a:bodyPr>
                <a:normAutofit lnSpcReduction="1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solidFill>
                      <a:srgbClr val="00B050"/>
                    </a:solidFill>
                  </a:rPr>
                  <a:t>Idea: </a:t>
                </a:r>
                <a:r>
                  <a:rPr lang="en-US" b="1" dirty="0">
                    <a:solidFill>
                      <a:srgbClr val="7030A0"/>
                    </a:solidFill>
                  </a:rPr>
                  <a:t>[Atjai-Wigderson’85]</a:t>
                </a:r>
                <a:r>
                  <a:rPr lang="en-US" dirty="0"/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To fool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𝑓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𝒞</m:t>
                    </m:r>
                  </m:oMath>
                </a14:m>
                <a:r>
                  <a:rPr lang="en-US" dirty="0"/>
                  <a:t>, Enough to fool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𝑓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under </a:t>
                </a:r>
                <a:br>
                  <a:rPr lang="en-US" dirty="0"/>
                </a:br>
                <a:r>
                  <a:rPr lang="en-US" dirty="0"/>
                  <a:t>(pseudo)-random restrictions:</a:t>
                </a:r>
                <a:br>
                  <a:rPr lang="en-US" dirty="0"/>
                </a:br>
                <a:endParaRPr lang="en-US" dirty="0">
                  <a:solidFill>
                    <a:srgbClr val="C00000"/>
                  </a:solidFill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Select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pseudo-randomly,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𝑝𝑛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Select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 pseudo-random dist.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lvl="0" indent="0" defTabSz="914400">
                  <a:spcBef>
                    <a:spcPts val="0"/>
                  </a:spcBef>
                  <a:buClrTx/>
                  <a:buNone/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Select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uniform dist.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s.t.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eqArr>
                            <m:eqArr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∼</m:t>
                              </m:r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∼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eqArr>
                        </m:sub>
                      </m:sSub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To get a </a:t>
                </a:r>
                <a:r>
                  <a:rPr lang="en-US" b="1" dirty="0"/>
                  <a:t>PRG</a:t>
                </a:r>
                <a:r>
                  <a:rPr lang="en-US" dirty="0"/>
                  <a:t>: apply recursion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times.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lvl="0" indent="0" defTabSz="914400">
                  <a:spcBef>
                    <a:spcPts val="0"/>
                  </a:spcBef>
                  <a:buClrTx/>
                  <a:buNone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2"/>
                <a:ext cx="8435340" cy="5496084"/>
              </a:xfrm>
              <a:blipFill>
                <a:blip r:embed="rId3"/>
                <a:stretch>
                  <a:fillRect l="-1807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423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"/>
    </mc:Choice>
    <mc:Fallback xmlns="">
      <p:transition spd="slow" advTm="1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/>
              <a:t>Random Restrictions Based 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2"/>
                <a:ext cx="8435340" cy="5496084"/>
              </a:xfrm>
            </p:spPr>
            <p:txBody>
              <a:bodyPr>
                <a:normAutofit lnSpcReduction="10000"/>
              </a:bodyPr>
              <a:lstStyle/>
              <a:p>
                <a:pPr marL="0" lvl="0" indent="0" defTabSz="914400">
                  <a:spcBef>
                    <a:spcPts val="0"/>
                  </a:spcBef>
                  <a:buClrTx/>
                  <a:buNone/>
                  <a:defRPr/>
                </a:pPr>
                <a:r>
                  <a:rPr lang="en-US" dirty="0"/>
                  <a:t>Select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pseudo-randomly,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𝑝𝑛</m:t>
                    </m:r>
                  </m:oMath>
                </a14:m>
                <a:endParaRPr lang="en-US" dirty="0"/>
              </a:p>
              <a:p>
                <a:pPr marL="0" lvl="0" indent="0" defTabSz="914400">
                  <a:spcBef>
                    <a:spcPts val="0"/>
                  </a:spcBef>
                  <a:buClrTx/>
                  <a:buNone/>
                  <a:defRPr/>
                </a:pPr>
                <a:r>
                  <a:rPr lang="en-US" dirty="0"/>
                  <a:t>Select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a pseudo-random dist.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lvl="0" indent="0" defTabSz="914400">
                  <a:spcBef>
                    <a:spcPts val="0"/>
                  </a:spcBef>
                  <a:buClrTx/>
                  <a:buNone/>
                  <a:defRPr/>
                </a:pPr>
                <a:r>
                  <a:rPr lang="en-US" dirty="0"/>
                  <a:t>Select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uniform dist.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marL="0" lvl="0" indent="0" defTabSz="914400">
                  <a:spcBef>
                    <a:spcPts val="0"/>
                  </a:spcBef>
                  <a:buClrTx/>
                  <a:buNone/>
                  <a:defRPr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lvl="0" indent="0" defTabSz="914400">
                  <a:spcBef>
                    <a:spcPts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∼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∼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eqAr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lvl="0" indent="0" defTabSz="914400">
                  <a:spcBef>
                    <a:spcPts val="0"/>
                  </a:spcBef>
                  <a:buClrTx/>
                  <a:buNone/>
                  <a:defRPr/>
                </a:pPr>
                <a:endParaRPr lang="en-US" sz="1600" b="1" dirty="0">
                  <a:solidFill>
                    <a:srgbClr val="7030A0"/>
                  </a:solidFill>
                </a:endParaRPr>
              </a:p>
              <a:p>
                <a:pPr marL="0" lvl="0" indent="0" defTabSz="914400">
                  <a:spcBef>
                    <a:spcPts val="0"/>
                  </a:spcBef>
                  <a:buClrTx/>
                  <a:buNone/>
                  <a:defRPr/>
                </a:pPr>
                <a:r>
                  <a:rPr lang="en-US" b="1" dirty="0">
                    <a:solidFill>
                      <a:srgbClr val="7030A0"/>
                    </a:solidFill>
                  </a:rPr>
                  <a:t>[AW’85]: </a:t>
                </a:r>
                <a:r>
                  <a:rPr lang="en-US" dirty="0"/>
                  <a:t>Suffices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fools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for most choices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lvl="0" indent="0" defTabSz="914400">
                  <a:spcBef>
                    <a:spcPts val="0"/>
                  </a:spcBef>
                  <a:buClrTx/>
                  <a:buNone/>
                  <a:defRPr/>
                </a:pPr>
                <a:endParaRPr lang="en-US" sz="2000" dirty="0"/>
              </a:p>
              <a:p>
                <a:pPr marL="0" indent="0" defTabSz="914400">
                  <a:spcBef>
                    <a:spcPts val="0"/>
                  </a:spcBef>
                  <a:buClrTx/>
                  <a:buNone/>
                  <a:defRPr/>
                </a:pPr>
                <a:r>
                  <a:rPr lang="en-US" b="1" dirty="0">
                    <a:solidFill>
                      <a:srgbClr val="7030A0"/>
                    </a:solidFill>
                  </a:rPr>
                  <a:t>[GMRTV’12]:</a:t>
                </a:r>
                <a:r>
                  <a:rPr lang="en-US" b="1" dirty="0"/>
                  <a:t> </a:t>
                </a:r>
                <a:r>
                  <a:rPr lang="en-US" dirty="0"/>
                  <a:t>Suffices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fools their average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𝐵𝑖𝑎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lvl="0" indent="0" defTabSz="914400">
                  <a:spcBef>
                    <a:spcPts val="0"/>
                  </a:spcBef>
                  <a:buClrTx/>
                  <a:buNone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2"/>
                <a:ext cx="8435340" cy="5496084"/>
              </a:xfrm>
              <a:blipFill>
                <a:blip r:embed="rId3"/>
                <a:stretch>
                  <a:fillRect l="-1807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C6D517C-26E4-E54B-A4D7-523EAAC30A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0728" y="2861642"/>
                <a:ext cx="3771900" cy="10287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1">
                <a:normAutofit/>
              </a:bodyPr>
              <a:lstStyle>
                <a:lvl1pPr marL="342871" indent="-342871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31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887" indent="-285726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02" indent="-228582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062" indent="-228582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224" indent="-228582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84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45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03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66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spcBef>
                    <a:spcPts val="0"/>
                  </a:spcBef>
                  <a:buClrTx/>
                  <a:buFont typeface="Arial" panose="020B0604020202020204" pitchFamily="34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∼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∼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eqAr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C6D517C-26E4-E54B-A4D7-523EAAC30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28" y="2861642"/>
                <a:ext cx="3771900" cy="1028700"/>
              </a:xfrm>
              <a:prstGeom prst="rect">
                <a:avLst/>
              </a:prstGeom>
              <a:blipFill>
                <a:blip r:embed="rId4"/>
                <a:stretch>
                  <a:fillRect l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075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"/>
    </mc:Choice>
    <mc:Fallback xmlns="">
      <p:transition spd="slow" advTm="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483BA-CF1F-B54C-902A-20BAC12D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Motivating Question: </a:t>
            </a:r>
            <a:r>
              <a:rPr lang="en-US" dirty="0">
                <a:solidFill>
                  <a:srgbClr val="FFFD78"/>
                </a:solidFill>
              </a:rPr>
              <a:t>RL</a:t>
            </a:r>
            <a:r>
              <a:rPr lang="en-US" dirty="0"/>
              <a:t> </a:t>
            </a:r>
            <a:r>
              <a:rPr lang="en-US" b="0" dirty="0"/>
              <a:t>vs. </a:t>
            </a:r>
            <a:r>
              <a:rPr lang="en-US" dirty="0">
                <a:solidFill>
                  <a:srgbClr val="FFFD78"/>
                </a:solidFill>
              </a:rPr>
              <a:t>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DD450-AAD9-BE42-A81D-AD2962B2F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2"/>
            <a:ext cx="8229600" cy="549608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Open Question: </a:t>
            </a:r>
          </a:p>
          <a:p>
            <a:pPr marL="0" indent="0">
              <a:buNone/>
            </a:pPr>
            <a:r>
              <a:rPr lang="en-US" dirty="0"/>
              <a:t>Does every problem solvable by a </a:t>
            </a:r>
            <a:r>
              <a:rPr lang="en-US" b="1" dirty="0"/>
              <a:t>randomized</a:t>
            </a:r>
            <a:r>
              <a:rPr lang="en-US" dirty="0"/>
              <a:t> algorithm with space </a:t>
            </a:r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en-US" dirty="0"/>
              <a:t>, is also solvable by a </a:t>
            </a:r>
            <a:r>
              <a:rPr lang="en-US" b="1" dirty="0"/>
              <a:t>deterministic</a:t>
            </a:r>
            <a:r>
              <a:rPr lang="en-US" dirty="0"/>
              <a:t> algorithm with space </a:t>
            </a:r>
            <a:r>
              <a:rPr lang="en-US" b="1" dirty="0">
                <a:solidFill>
                  <a:srgbClr val="C00000"/>
                </a:solidFill>
              </a:rPr>
              <a:t>O</a:t>
            </a:r>
            <a:r>
              <a:rPr lang="en-US" dirty="0"/>
              <a:t>(</a:t>
            </a:r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en-US" dirty="0"/>
              <a:t>)?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Suffices to focus on </a:t>
            </a:r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en-US" dirty="0"/>
              <a:t>=</a:t>
            </a:r>
            <a:r>
              <a:rPr lang="en-US" b="1" dirty="0">
                <a:solidFill>
                  <a:srgbClr val="C00000"/>
                </a:solidFill>
              </a:rPr>
              <a:t>O</a:t>
            </a:r>
            <a:r>
              <a:rPr lang="en-US" dirty="0"/>
              <a:t>(</a:t>
            </a:r>
            <a:r>
              <a:rPr lang="en-US" b="1" dirty="0"/>
              <a:t>log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n</a:t>
            </a:r>
            <a:r>
              <a:rPr lang="en-US" dirty="0"/>
              <a:t>): does </a:t>
            </a:r>
            <a:r>
              <a:rPr lang="en-US" b="1" dirty="0">
                <a:solidFill>
                  <a:srgbClr val="0432FF"/>
                </a:solidFill>
              </a:rPr>
              <a:t>RL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n-US" b="1" dirty="0">
                <a:solidFill>
                  <a:srgbClr val="0432FF"/>
                </a:solidFill>
              </a:rPr>
              <a:t>L</a:t>
            </a:r>
            <a:r>
              <a:rPr lang="en-US" b="1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D4AB18-4639-0145-89DF-C3F8244A0ACD}"/>
              </a:ext>
            </a:extLst>
          </p:cNvPr>
          <p:cNvSpPr/>
          <p:nvPr/>
        </p:nvSpPr>
        <p:spPr>
          <a:xfrm>
            <a:off x="7603453" y="4846501"/>
            <a:ext cx="1467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Log-Space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1A5D04-7221-3E49-B4FD-EE21A9D561C8}"/>
              </a:ext>
            </a:extLst>
          </p:cNvPr>
          <p:cNvSpPr/>
          <p:nvPr/>
        </p:nvSpPr>
        <p:spPr>
          <a:xfrm>
            <a:off x="3905345" y="4846501"/>
            <a:ext cx="3144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Randomized-Log-Space</a:t>
            </a:r>
            <a:endParaRPr lang="en-US" sz="2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1B1EBA-3AD4-5346-91C2-7ED9EE8F6163}"/>
              </a:ext>
            </a:extLst>
          </p:cNvPr>
          <p:cNvCxnSpPr/>
          <p:nvPr/>
        </p:nvCxnSpPr>
        <p:spPr>
          <a:xfrm flipV="1">
            <a:off x="6196059" y="4294414"/>
            <a:ext cx="522515" cy="522514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00114D-0DFA-3A4E-94FA-AEB5D74777E6}"/>
              </a:ext>
            </a:extLst>
          </p:cNvPr>
          <p:cNvCxnSpPr>
            <a:cxnSpLocks/>
          </p:cNvCxnSpPr>
          <p:nvPr/>
        </p:nvCxnSpPr>
        <p:spPr>
          <a:xfrm flipH="1" flipV="1">
            <a:off x="7494814" y="4294415"/>
            <a:ext cx="604157" cy="522513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0657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"/>
    </mc:Choice>
    <mc:Fallback xmlns="">
      <p:transition spd="slow" advTm="1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Random Restrictions Based 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49966"/>
                <a:ext cx="8229600" cy="4501747"/>
              </a:xfrm>
            </p:spPr>
            <p:txBody>
              <a:bodyPr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000" b="1" dirty="0">
                    <a:solidFill>
                      <a:srgbClr val="7030A0"/>
                    </a:solidFill>
                  </a:rPr>
                  <a:t>[Ajtai-Wigderson’85]: </a:t>
                </a:r>
                <a:r>
                  <a:rPr lang="en-US" sz="3000" dirty="0"/>
                  <a:t>In order to fool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𝑓</m:t>
                    </m:r>
                    <m:r>
                      <a:rPr lang="en-US" sz="3000" b="0" i="1" smtClean="0">
                        <a:latin typeface="Cambria Math" charset="0"/>
                      </a:rPr>
                      <m:t>∈</m:t>
                    </m:r>
                    <m:r>
                      <a:rPr lang="en-US" sz="300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𝒞</m:t>
                    </m:r>
                  </m:oMath>
                </a14:m>
                <a:r>
                  <a:rPr lang="en-US" sz="3000" dirty="0"/>
                  <a:t>, </a:t>
                </a:r>
                <a:br>
                  <a:rPr lang="en-US" sz="3000" dirty="0"/>
                </a:br>
                <a:r>
                  <a:rPr lang="en-US" sz="3000" dirty="0"/>
                  <a:t>suffices to fool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C00000"/>
                        </a:solidFill>
                        <a:latin typeface="Cambria Math" charset="0"/>
                      </a:rPr>
                      <m:t>𝑓</m:t>
                    </m:r>
                    <m:r>
                      <a:rPr lang="en-US" sz="3000" i="1">
                        <a:solidFill>
                          <a:srgbClr val="C0000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3000" dirty="0"/>
                  <a:t>under random restrictions.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solidFill>
                      <a:srgbClr val="7030A0"/>
                    </a:solidFill>
                  </a:rPr>
                  <a:t>[</a:t>
                </a:r>
                <a:r>
                  <a:rPr lang="en-US" sz="3000" b="1" dirty="0">
                    <a:solidFill>
                      <a:srgbClr val="7030A0"/>
                    </a:solidFill>
                  </a:rPr>
                  <a:t>Gopalan-Meka-Reingold-Trevisan-Vadhan’12]:</a:t>
                </a:r>
              </a:p>
              <a:p>
                <a:pPr marL="0" lvl="0" indent="0" defTabSz="914400">
                  <a:spcBef>
                    <a:spcPts val="0"/>
                  </a:spcBef>
                  <a:buClrTx/>
                  <a:buNone/>
                  <a:defRPr/>
                </a:pPr>
                <a:r>
                  <a:rPr lang="en-US" sz="3000" dirty="0"/>
                  <a:t>In order to fool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C00000"/>
                        </a:solidFill>
                        <a:latin typeface="Cambria Math" charset="0"/>
                      </a:rPr>
                      <m:t>𝑓</m:t>
                    </m:r>
                    <m:r>
                      <a:rPr lang="en-US" sz="3000" i="1">
                        <a:latin typeface="Cambria Math" charset="0"/>
                      </a:rPr>
                      <m:t>∈</m:t>
                    </m:r>
                    <m:r>
                      <a:rPr lang="en-US" sz="3000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𝒞</m:t>
                    </m:r>
                  </m:oMath>
                </a14:m>
                <a:r>
                  <a:rPr lang="en-US" sz="3000" dirty="0"/>
                  <a:t>, suffices to fool the </a:t>
                </a:r>
                <a:r>
                  <a:rPr lang="en-US" sz="3000" b="1" dirty="0"/>
                  <a:t>average</a:t>
                </a:r>
                <a:r>
                  <a:rPr lang="en-US" sz="3000" dirty="0"/>
                  <a:t> of the random restrictions of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C00000"/>
                        </a:solidFill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pPr marL="0" lvl="0" indent="0" defTabSz="914400">
                  <a:spcBef>
                    <a:spcPts val="0"/>
                  </a:spcBef>
                  <a:buClrTx/>
                  <a:buNone/>
                  <a:defRPr/>
                </a:pPr>
                <a:endParaRPr lang="en-US" sz="3000" dirty="0">
                  <a:solidFill>
                    <a:srgbClr val="00B050"/>
                  </a:solidFill>
                </a:endParaRPr>
              </a:p>
              <a:p>
                <a:pPr marL="0" lvl="0" indent="0" defTabSz="914400">
                  <a:spcBef>
                    <a:spcPts val="0"/>
                  </a:spcBef>
                  <a:buClrTx/>
                  <a:buNone/>
                  <a:defRPr/>
                </a:pPr>
                <a:r>
                  <a:rPr lang="en-US" sz="2800" dirty="0"/>
                  <a:t>Fooling the </a:t>
                </a:r>
                <a:r>
                  <a:rPr lang="en-US" sz="2800" b="1" dirty="0"/>
                  <a:t>average</a:t>
                </a:r>
                <a:r>
                  <a:rPr lang="en-US" sz="2800" dirty="0"/>
                  <a:t> is sometimes much easier.</a:t>
                </a:r>
              </a:p>
              <a:p>
                <a:pPr marL="0" lvl="0" indent="0" defTabSz="914400">
                  <a:spcBef>
                    <a:spcPts val="0"/>
                  </a:spcBef>
                  <a:buClrTx/>
                  <a:buNone/>
                  <a:defRPr/>
                </a:pPr>
                <a:endParaRPr lang="en-US" sz="280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49966"/>
                <a:ext cx="8229600" cy="4501747"/>
              </a:xfrm>
              <a:blipFill>
                <a:blip r:embed="rId3"/>
                <a:stretch>
                  <a:fillRect l="-1852" t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4581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05"/>
    </mc:Choice>
    <mc:Fallback xmlns="">
      <p:transition spd="slow" advTm="58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E333-26F4-9F41-A331-D077A5501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79" y="274641"/>
            <a:ext cx="8627165" cy="601662"/>
          </a:xfrm>
        </p:spPr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Random Restriction Based 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0C92EA7-5D37-7B40-96F1-B34B72FCFC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2880" y="1110343"/>
                <a:ext cx="8952271" cy="534125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/>
              </a:bodyPr>
              <a:lstStyle>
                <a:lvl1pPr marL="342871" indent="-342871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31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887" indent="-285726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02" indent="-228582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062" indent="-228582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224" indent="-228582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84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45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03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66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An equivalent way to explain the construction: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Pseudo-randomly assign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fraction of the</a:t>
                </a:r>
                <a:br>
                  <a:rPr lang="en-US" sz="2400" dirty="0"/>
                </a:br>
                <a:r>
                  <a:rPr lang="en-US" sz="2400" dirty="0"/>
                  <a:t>coordinates, while approximately preserving the</a:t>
                </a:r>
                <a:br>
                  <a:rPr lang="en-US" sz="2400" dirty="0"/>
                </a:br>
                <a:r>
                  <a:rPr lang="en-US" sz="2400" dirty="0"/>
                  <a:t>acceptance probability of every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Repeat until all coordinates are assigned.</a:t>
                </a:r>
              </a:p>
              <a:p>
                <a:pPr>
                  <a:buFontTx/>
                  <a:buChar char="-"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# of iterations: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random bits per iteration</a:t>
                </a:r>
                <a:r>
                  <a:rPr lang="en-US" sz="2400" dirty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random bits in total.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How to get nearly-logarithmic seed length?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0C92EA7-5D37-7B40-96F1-B34B72FCF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0" y="1110343"/>
                <a:ext cx="8952271" cy="5341258"/>
              </a:xfrm>
              <a:prstGeom prst="rect">
                <a:avLst/>
              </a:prstGeom>
              <a:blipFill>
                <a:blip r:embed="rId4"/>
                <a:stretch>
                  <a:fillRect l="-992" t="-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FEEBD9-00CB-E946-90BD-6A63366C6259}"/>
                  </a:ext>
                </a:extLst>
              </p:cNvPr>
              <p:cNvSpPr txBox="1"/>
              <p:nvPr/>
            </p:nvSpPr>
            <p:spPr>
              <a:xfrm>
                <a:off x="6375708" y="1125366"/>
                <a:ext cx="2494337" cy="70788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“Milder Restrictions”: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FEEBD9-00CB-E946-90BD-6A63366C6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708" y="1125366"/>
                <a:ext cx="2494337" cy="707886"/>
              </a:xfrm>
              <a:prstGeom prst="rect">
                <a:avLst/>
              </a:prstGeom>
              <a:blipFill>
                <a:blip r:embed="rId5"/>
                <a:stretch>
                  <a:fillRect l="-2010" t="-3509" r="-1005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DDE08F-D06B-B542-A747-F101B8E629B8}"/>
                  </a:ext>
                </a:extLst>
              </p:cNvPr>
              <p:cNvSpPr txBox="1"/>
              <p:nvPr/>
            </p:nvSpPr>
            <p:spPr>
              <a:xfrm>
                <a:off x="677581" y="2787156"/>
                <a:ext cx="8409261" cy="70788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B050"/>
                    </a:solidFill>
                  </a:rPr>
                  <a:t>Early stop: </a:t>
                </a:r>
                <a:r>
                  <a:rPr lang="en-US" sz="2000" dirty="0"/>
                  <a:t>repeat until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frac of the coordinates are assigned.</a:t>
                </a:r>
                <a:endParaRPr lang="en-US" sz="2000" b="1" dirty="0"/>
              </a:p>
              <a:p>
                <a:r>
                  <a:rPr lang="en-US" sz="2000" b="1" dirty="0">
                    <a:solidFill>
                      <a:srgbClr val="00B050"/>
                    </a:solidFill>
                  </a:rPr>
                  <a:t>Last step: </a:t>
                </a:r>
                <a:r>
                  <a:rPr lang="en-US" sz="2000" dirty="0">
                    <a:solidFill>
                      <a:schemeClr val="tx1"/>
                    </a:solidFill>
                  </a:rPr>
                  <a:t>a</a:t>
                </a:r>
                <a:r>
                  <a:rPr lang="en-US" sz="2000" dirty="0"/>
                  <a:t>ssign the remaining coordinates using off-the-shelf generators.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DDE08F-D06B-B542-A747-F101B8E62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81" y="2787156"/>
                <a:ext cx="8409261" cy="707886"/>
              </a:xfrm>
              <a:prstGeom prst="rect">
                <a:avLst/>
              </a:prstGeom>
              <a:blipFill>
                <a:blip r:embed="rId6"/>
                <a:stretch>
                  <a:fillRect l="-451" t="-1695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D5034CE-1006-6841-9B39-9837F080078C}"/>
                  </a:ext>
                </a:extLst>
              </p:cNvPr>
              <p:cNvSpPr/>
              <p:nvPr/>
            </p:nvSpPr>
            <p:spPr>
              <a:xfrm>
                <a:off x="242880" y="3670573"/>
                <a:ext cx="4207221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# of iterations: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D5034CE-1006-6841-9B39-9837F08007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0" y="3670573"/>
                <a:ext cx="4207221" cy="461665"/>
              </a:xfrm>
              <a:prstGeom prst="rect">
                <a:avLst/>
              </a:prstGeom>
              <a:blipFill>
                <a:blip r:embed="rId7"/>
                <a:stretch>
                  <a:fillRect l="-1796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37A7AE-2B66-0346-9A88-C162A08DDCC2}"/>
                  </a:ext>
                </a:extLst>
              </p:cNvPr>
              <p:cNvSpPr/>
              <p:nvPr/>
            </p:nvSpPr>
            <p:spPr>
              <a:xfrm>
                <a:off x="4010718" y="4280824"/>
                <a:ext cx="2207760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37A7AE-2B66-0346-9A88-C162A08DD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718" y="4280824"/>
                <a:ext cx="2207760" cy="461665"/>
              </a:xfrm>
              <a:prstGeom prst="rect">
                <a:avLst/>
              </a:prstGeom>
              <a:blipFill>
                <a:blip r:embed="rId8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5751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550"/>
    </mc:Choice>
    <mc:Fallback xmlns="">
      <p:transition spd="slow" advTm="124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FA43-0F89-464C-BA0B-FD4A6661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Milder Restrictions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EC600-E98C-9C4D-B1C5-241A64D36A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891" y="1051562"/>
                <a:ext cx="8104909" cy="46932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b="1" dirty="0">
                    <a:solidFill>
                      <a:srgbClr val="7030A0"/>
                    </a:solidFill>
                  </a:rPr>
                  <a:t>[Forbes-Kelley’18]</a:t>
                </a:r>
                <a:r>
                  <a:rPr lang="en-US" sz="2600" dirty="0">
                    <a:solidFill>
                      <a:srgbClr val="7030A0"/>
                    </a:solidFill>
                  </a:rPr>
                  <a:t>: </a:t>
                </a:r>
                <a:r>
                  <a:rPr lang="en-US" sz="2600" dirty="0"/>
                  <a:t>Using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60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6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 random bits, </a:t>
                </a:r>
                <a:br>
                  <a:rPr lang="en-US" sz="2600" dirty="0"/>
                </a:br>
                <a:r>
                  <a:rPr lang="en-US" sz="2600" dirty="0"/>
                  <a:t>can assign </a:t>
                </a:r>
                <a:r>
                  <a:rPr lang="en-US" sz="2600" b="1" dirty="0">
                    <a:solidFill>
                      <a:srgbClr val="0432FF"/>
                    </a:solidFill>
                  </a:rPr>
                  <a:t>half</a:t>
                </a:r>
                <a:r>
                  <a:rPr lang="en-US" sz="2600" dirty="0"/>
                  <a:t> the coordinates of a width-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600" dirty="0"/>
                  <a:t> branching program, while preserving its acceptance probability </a:t>
                </a:r>
                <a:br>
                  <a:rPr lang="en-US" sz="2600" dirty="0"/>
                </a:br>
                <a:r>
                  <a:rPr lang="en-US" sz="2600" dirty="0"/>
                  <a:t>up error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sty m:val="p"/>
                      </m:rPr>
                      <a:rPr lang="en-US" sz="2600" i="0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* The choice of which variables to assign and their values is </a:t>
                </a:r>
                <a:r>
                  <a:rPr lang="en-US" sz="2600" b="1" dirty="0"/>
                  <a:t>almost O(log n)-wise independent distribution</a:t>
                </a:r>
                <a:r>
                  <a:rPr lang="en-US" sz="2600" dirty="0"/>
                  <a:t>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EC600-E98C-9C4D-B1C5-241A64D36A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891" y="1051562"/>
                <a:ext cx="8104909" cy="4693225"/>
              </a:xfrm>
              <a:blipFill>
                <a:blip r:embed="rId2"/>
                <a:stretch>
                  <a:fillRect l="-1252" t="-1081" r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7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91"/>
    </mc:Choice>
    <mc:Fallback xmlns="">
      <p:transition spd="slow" advTm="49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777A-231E-1B4E-B226-079CD938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Early Stop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746A3-3171-A34B-82CD-5F866E6D93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2"/>
                <a:ext cx="8229600" cy="187882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b="1" dirty="0"/>
                  <a:t>Want to show: </a:t>
                </a:r>
                <a:r>
                  <a:rPr lang="en-US" sz="2800" dirty="0"/>
                  <a:t>the program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simplifies</a:t>
                </a:r>
                <a:r>
                  <a:rPr lang="en-US" sz="2800" dirty="0"/>
                  <a:t> to a junta after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m:rPr>
                        <m:sty m:val="p"/>
                      </m:rPr>
                      <a:rPr lang="en-US" sz="28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/>
                  <a:t>iterations.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7030A0"/>
                    </a:solidFill>
                  </a:rPr>
                  <a:t>Main Claim: width reduction </a:t>
                </a:r>
                <a:r>
                  <a:rPr lang="en-US" sz="2800" dirty="0">
                    <a:solidFill>
                      <a:srgbClr val="7030A0"/>
                    </a:solidFill>
                  </a:rPr>
                  <a:t>– </a:t>
                </a:r>
                <a:br>
                  <a:rPr lang="en-US" sz="2800" dirty="0"/>
                </a:br>
                <a:r>
                  <a:rPr lang="en-US" sz="2800" dirty="0"/>
                  <a:t>after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/>
                  <a:t>iterations the width decreases by </a:t>
                </a:r>
                <a:r>
                  <a:rPr lang="en-US" sz="2800" b="1" dirty="0">
                    <a:solidFill>
                      <a:srgbClr val="0432FF"/>
                    </a:solidFill>
                  </a:rPr>
                  <a:t>1</a:t>
                </a:r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>
                  <a:buFontTx/>
                  <a:buChar char="-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746A3-3171-A34B-82CD-5F866E6D93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2"/>
                <a:ext cx="8229600" cy="1878822"/>
              </a:xfrm>
              <a:blipFill>
                <a:blip r:embed="rId4"/>
                <a:stretch>
                  <a:fillRect l="-1698" t="-6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A078576B-3BBD-A84C-B63A-01AAB15D3B24}"/>
              </a:ext>
            </a:extLst>
          </p:cNvPr>
          <p:cNvSpPr/>
          <p:nvPr/>
        </p:nvSpPr>
        <p:spPr>
          <a:xfrm rot="5400000">
            <a:off x="1062415" y="4074903"/>
            <a:ext cx="1053884" cy="2053525"/>
          </a:xfrm>
          <a:prstGeom prst="snip2SameRect">
            <a:avLst>
              <a:gd name="adj1" fmla="val 31536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ame Side Corner Rectangle 4">
            <a:extLst>
              <a:ext uri="{FF2B5EF4-FFF2-40B4-BE49-F238E27FC236}">
                <a16:creationId xmlns:a16="http://schemas.microsoft.com/office/drawing/2014/main" id="{711563E3-BD41-D847-BAF3-65CB2F635F37}"/>
              </a:ext>
            </a:extLst>
          </p:cNvPr>
          <p:cNvSpPr/>
          <p:nvPr/>
        </p:nvSpPr>
        <p:spPr>
          <a:xfrm rot="5400000">
            <a:off x="2840845" y="4349999"/>
            <a:ext cx="1053884" cy="1503334"/>
          </a:xfrm>
          <a:prstGeom prst="snip2SameRect">
            <a:avLst>
              <a:gd name="adj1" fmla="val 31536"/>
              <a:gd name="adj2" fmla="val 300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nip Same Side Corner Rectangle 5">
            <a:extLst>
              <a:ext uri="{FF2B5EF4-FFF2-40B4-BE49-F238E27FC236}">
                <a16:creationId xmlns:a16="http://schemas.microsoft.com/office/drawing/2014/main" id="{1D1A92C0-BD27-D341-898F-78F6D5D1B5EA}"/>
              </a:ext>
            </a:extLst>
          </p:cNvPr>
          <p:cNvSpPr/>
          <p:nvPr/>
        </p:nvSpPr>
        <p:spPr>
          <a:xfrm rot="5400000">
            <a:off x="4398424" y="4295753"/>
            <a:ext cx="1053884" cy="1611824"/>
          </a:xfrm>
          <a:prstGeom prst="snip2SameRect">
            <a:avLst>
              <a:gd name="adj1" fmla="val 31536"/>
              <a:gd name="adj2" fmla="val 300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Same Side Corner Rectangle 6">
            <a:extLst>
              <a:ext uri="{FF2B5EF4-FFF2-40B4-BE49-F238E27FC236}">
                <a16:creationId xmlns:a16="http://schemas.microsoft.com/office/drawing/2014/main" id="{89412E79-B842-764F-BD4D-232FA0C59D63}"/>
              </a:ext>
            </a:extLst>
          </p:cNvPr>
          <p:cNvSpPr/>
          <p:nvPr/>
        </p:nvSpPr>
        <p:spPr>
          <a:xfrm rot="5400000">
            <a:off x="7188118" y="4295753"/>
            <a:ext cx="1053884" cy="1611824"/>
          </a:xfrm>
          <a:prstGeom prst="snip2SameRect">
            <a:avLst>
              <a:gd name="adj1" fmla="val 31536"/>
              <a:gd name="adj2" fmla="val 300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06CCC1-EF9A-024C-A3B6-8835C6F51761}"/>
                  </a:ext>
                </a:extLst>
              </p:cNvPr>
              <p:cNvSpPr txBox="1"/>
              <p:nvPr/>
            </p:nvSpPr>
            <p:spPr>
              <a:xfrm>
                <a:off x="1988496" y="4924764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06CCC1-EF9A-024C-A3B6-8835C6F51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496" y="4924764"/>
                <a:ext cx="67140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7241F4E-666C-4343-88F9-A21099C0B3FF}"/>
              </a:ext>
            </a:extLst>
          </p:cNvPr>
          <p:cNvSpPr txBox="1"/>
          <p:nvPr/>
        </p:nvSpPr>
        <p:spPr>
          <a:xfrm>
            <a:off x="1410954" y="4916999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w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335233-FC5D-CA40-934F-F523EE5E7647}"/>
              </a:ext>
            </a:extLst>
          </p:cNvPr>
          <p:cNvCxnSpPr>
            <a:cxnSpLocks/>
            <a:stCxn id="15" idx="0"/>
            <a:endCxn id="4" idx="2"/>
          </p:cNvCxnSpPr>
          <p:nvPr/>
        </p:nvCxnSpPr>
        <p:spPr>
          <a:xfrm flipV="1">
            <a:off x="1585842" y="4574724"/>
            <a:ext cx="3515" cy="342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921AC5B-5DFF-524E-B6AF-1E1EC6EE067F}"/>
              </a:ext>
            </a:extLst>
          </p:cNvPr>
          <p:cNvCxnSpPr>
            <a:cxnSpLocks/>
            <a:stCxn id="15" idx="2"/>
            <a:endCxn id="4" idx="0"/>
          </p:cNvCxnSpPr>
          <p:nvPr/>
        </p:nvCxnSpPr>
        <p:spPr>
          <a:xfrm>
            <a:off x="1585842" y="5286331"/>
            <a:ext cx="3515" cy="342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Brace 39">
            <a:extLst>
              <a:ext uri="{FF2B5EF4-FFF2-40B4-BE49-F238E27FC236}">
                <a16:creationId xmlns:a16="http://schemas.microsoft.com/office/drawing/2014/main" id="{6228A139-9613-C04C-AF6A-9E8273F300B7}"/>
              </a:ext>
            </a:extLst>
          </p:cNvPr>
          <p:cNvSpPr/>
          <p:nvPr/>
        </p:nvSpPr>
        <p:spPr>
          <a:xfrm rot="5400000">
            <a:off x="1422958" y="4815743"/>
            <a:ext cx="365760" cy="2086488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85F689-FF42-7D49-8FAA-DB311D1D78F8}"/>
                  </a:ext>
                </a:extLst>
              </p:cNvPr>
              <p:cNvSpPr txBox="1"/>
              <p:nvPr/>
            </p:nvSpPr>
            <p:spPr>
              <a:xfrm>
                <a:off x="905318" y="6001626"/>
                <a:ext cx="14470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6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dirty="0"/>
                  <a:t>layers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85F689-FF42-7D49-8FAA-DB311D1D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18" y="6001626"/>
                <a:ext cx="1447063" cy="338554"/>
              </a:xfrm>
              <a:prstGeom prst="rect">
                <a:avLst/>
              </a:prstGeom>
              <a:blipFill>
                <a:blip r:embed="rId6"/>
                <a:stretch>
                  <a:fillRect t="-3571" r="-1739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Brace 41">
            <a:extLst>
              <a:ext uri="{FF2B5EF4-FFF2-40B4-BE49-F238E27FC236}">
                <a16:creationId xmlns:a16="http://schemas.microsoft.com/office/drawing/2014/main" id="{F94C2AFD-8A06-5745-97B2-14BDBBB14932}"/>
              </a:ext>
            </a:extLst>
          </p:cNvPr>
          <p:cNvSpPr/>
          <p:nvPr/>
        </p:nvSpPr>
        <p:spPr>
          <a:xfrm rot="5400000">
            <a:off x="3199334" y="5121746"/>
            <a:ext cx="365760" cy="1474480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E60771-CB4B-5144-AC86-57366D4BFF29}"/>
                  </a:ext>
                </a:extLst>
              </p:cNvPr>
              <p:cNvSpPr txBox="1"/>
              <p:nvPr/>
            </p:nvSpPr>
            <p:spPr>
              <a:xfrm>
                <a:off x="2389825" y="6001626"/>
                <a:ext cx="20705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6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dirty="0"/>
                  <a:t>layers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E60771-CB4B-5144-AC86-57366D4BF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825" y="6001626"/>
                <a:ext cx="2070592" cy="338554"/>
              </a:xfrm>
              <a:prstGeom prst="rect">
                <a:avLst/>
              </a:prstGeom>
              <a:blipFill>
                <a:blip r:embed="rId7"/>
                <a:stretch>
                  <a:fillRect t="-3571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ight Brace 43">
            <a:extLst>
              <a:ext uri="{FF2B5EF4-FFF2-40B4-BE49-F238E27FC236}">
                <a16:creationId xmlns:a16="http://schemas.microsoft.com/office/drawing/2014/main" id="{DE6E8325-03D4-194E-9100-75588FA65DBF}"/>
              </a:ext>
            </a:extLst>
          </p:cNvPr>
          <p:cNvSpPr/>
          <p:nvPr/>
        </p:nvSpPr>
        <p:spPr>
          <a:xfrm rot="5400000">
            <a:off x="4742486" y="5053074"/>
            <a:ext cx="365760" cy="1611824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6C95B8-2FA1-1B4B-8365-0097B442E5E0}"/>
              </a:ext>
            </a:extLst>
          </p:cNvPr>
          <p:cNvSpPr txBox="1"/>
          <p:nvPr/>
        </p:nvSpPr>
        <p:spPr>
          <a:xfrm>
            <a:off x="4603823" y="6072629"/>
            <a:ext cx="101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071E43-A1C5-724F-8D64-4067C5123159}"/>
              </a:ext>
            </a:extLst>
          </p:cNvPr>
          <p:cNvSpPr txBox="1"/>
          <p:nvPr/>
        </p:nvSpPr>
        <p:spPr>
          <a:xfrm>
            <a:off x="6169370" y="491699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0D859DB1-C122-ED40-8833-7BBC80797BB9}"/>
              </a:ext>
            </a:extLst>
          </p:cNvPr>
          <p:cNvSpPr/>
          <p:nvPr/>
        </p:nvSpPr>
        <p:spPr>
          <a:xfrm rot="5400000">
            <a:off x="7515699" y="5059010"/>
            <a:ext cx="365760" cy="1611824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171579A-6593-A64E-9F5B-0335563C0D20}"/>
                  </a:ext>
                </a:extLst>
              </p:cNvPr>
              <p:cNvSpPr txBox="1"/>
              <p:nvPr/>
            </p:nvSpPr>
            <p:spPr>
              <a:xfrm>
                <a:off x="6743320" y="6001626"/>
                <a:ext cx="19434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6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dirty="0"/>
                  <a:t>layers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171579A-6593-A64E-9F5B-0335563C0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320" y="6001626"/>
                <a:ext cx="1943480" cy="338554"/>
              </a:xfrm>
              <a:prstGeom prst="rect">
                <a:avLst/>
              </a:prstGeom>
              <a:blipFill>
                <a:blip r:embed="rId8"/>
                <a:stretch>
                  <a:fillRect t="-3571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2F8089C-3A4B-A646-9C86-0ED2CF48EC45}"/>
              </a:ext>
            </a:extLst>
          </p:cNvPr>
          <p:cNvSpPr txBox="1">
            <a:spLocks/>
          </p:cNvSpPr>
          <p:nvPr/>
        </p:nvSpPr>
        <p:spPr>
          <a:xfrm>
            <a:off x="489023" y="2984742"/>
            <a:ext cx="8229600" cy="187882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871" indent="-342871" algn="l" defTabSz="914322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87" indent="-285726" algn="l" defTabSz="914322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2" indent="-228582" algn="l" defTabSz="914322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62" indent="-228582" algn="l" defTabSz="914322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24" indent="-228582" algn="l" defTabSz="914322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84" indent="-228582" algn="r" defTabSz="914322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45" indent="-228582" algn="r" defTabSz="914322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03" indent="-228582" algn="r" defTabSz="914322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66" indent="-228582" algn="r" defTabSz="914322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After first iteration of Forbes-Kelley: </a:t>
            </a:r>
            <a:br>
              <a:rPr lang="en-US" sz="2800" b="1" dirty="0"/>
            </a:br>
            <a:r>
              <a:rPr lang="en-US" sz="2800" dirty="0"/>
              <a:t>a composition of blocks,</a:t>
            </a:r>
            <a:r>
              <a:rPr lang="en-US" sz="2800" b="1" dirty="0"/>
              <a:t> </a:t>
            </a:r>
            <a:r>
              <a:rPr lang="en-US" sz="2800" dirty="0"/>
              <a:t>with </a:t>
            </a:r>
            <a:r>
              <a:rPr lang="en-US" sz="2800" b="1" dirty="0">
                <a:solidFill>
                  <a:srgbClr val="C00000"/>
                </a:solidFill>
              </a:rPr>
              <a:t>O</a:t>
            </a:r>
            <a:r>
              <a:rPr lang="en-US" sz="2800" b="1" dirty="0"/>
              <a:t>(log </a:t>
            </a:r>
            <a:r>
              <a:rPr lang="en-US" sz="2800" b="1" dirty="0">
                <a:solidFill>
                  <a:srgbClr val="C00000"/>
                </a:solidFill>
              </a:rPr>
              <a:t>n</a:t>
            </a:r>
            <a:r>
              <a:rPr lang="en-US" sz="2800" b="1" dirty="0"/>
              <a:t>)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432FF"/>
                </a:solidFill>
              </a:rPr>
              <a:t>non-trivial layers</a:t>
            </a:r>
            <a:r>
              <a:rPr lang="en-US" sz="2800" b="1" dirty="0"/>
              <a:t> </a:t>
            </a:r>
            <a:r>
              <a:rPr lang="en-US" sz="2800" dirty="0"/>
              <a:t>in each block.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8173FE5-9B68-394E-A0B4-E686EB9D7B97}"/>
                  </a:ext>
                </a:extLst>
              </p:cNvPr>
              <p:cNvSpPr txBox="1"/>
              <p:nvPr/>
            </p:nvSpPr>
            <p:spPr>
              <a:xfrm>
                <a:off x="3476406" y="4907531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8173FE5-9B68-394E-A0B4-E686EB9D7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406" y="4907531"/>
                <a:ext cx="671402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76B93FF-881E-7F44-84B4-BFCE6BA6C10E}"/>
                  </a:ext>
                </a:extLst>
              </p:cNvPr>
              <p:cNvSpPr txBox="1"/>
              <p:nvPr/>
            </p:nvSpPr>
            <p:spPr>
              <a:xfrm>
                <a:off x="5046893" y="4911062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76B93FF-881E-7F44-84B4-BFCE6BA6C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893" y="4911062"/>
                <a:ext cx="671402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5832E19-1990-4349-AD7B-16C2DCA76C49}"/>
                  </a:ext>
                </a:extLst>
              </p:cNvPr>
              <p:cNvSpPr txBox="1"/>
              <p:nvPr/>
            </p:nvSpPr>
            <p:spPr>
              <a:xfrm>
                <a:off x="8214478" y="4951582"/>
                <a:ext cx="3064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5832E19-1990-4349-AD7B-16C2DCA76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478" y="4951582"/>
                <a:ext cx="306494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4449476-76A6-FB4C-9068-30215D9E224C}"/>
                  </a:ext>
                </a:extLst>
              </p:cNvPr>
              <p:cNvSpPr txBox="1"/>
              <p:nvPr/>
            </p:nvSpPr>
            <p:spPr>
              <a:xfrm>
                <a:off x="6883361" y="4924764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4449476-76A6-FB4C-9068-30215D9E2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61" y="4924764"/>
                <a:ext cx="671402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4113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85"/>
    </mc:Choice>
    <mc:Fallback xmlns="">
      <p:transition spd="slow" advTm="49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5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/>
      <p:bldP spid="47" grpId="0" animBg="1"/>
      <p:bldP spid="48" grpId="0"/>
      <p:bldP spid="30" grpId="0"/>
      <p:bldP spid="31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777A-231E-1B4E-B226-079CD938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Width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746A3-3171-A34B-82CD-5F866E6D93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2"/>
                <a:ext cx="8686800" cy="187882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We show that after </a:t>
                </a:r>
                <a:r>
                  <a:rPr lang="en-US" sz="2600" b="1" dirty="0">
                    <a:solidFill>
                      <a:srgbClr val="C00000"/>
                    </a:solidFill>
                  </a:rPr>
                  <a:t>O(1)</a:t>
                </a:r>
                <a:r>
                  <a:rPr lang="en-US" sz="2600" b="1" dirty="0"/>
                  <a:t> </a:t>
                </a:r>
                <a:r>
                  <a:rPr lang="en-US" sz="2600" dirty="0"/>
                  <a:t>iterations of </a:t>
                </a:r>
                <a:r>
                  <a:rPr lang="en-US" sz="2600" b="1" dirty="0">
                    <a:solidFill>
                      <a:srgbClr val="7030A0"/>
                    </a:solidFill>
                  </a:rPr>
                  <a:t>Forbes-Kelley</a:t>
                </a:r>
                <a:r>
                  <a:rPr lang="en-US" sz="2600" dirty="0"/>
                  <a:t>:</a:t>
                </a:r>
              </a:p>
              <a:p>
                <a:pPr marL="0" indent="0">
                  <a:buNone/>
                </a:pPr>
                <a:r>
                  <a:rPr lang="en-US" sz="2600" b="1" dirty="0"/>
                  <a:t># of layers in a block: </a:t>
                </a:r>
                <a:r>
                  <a:rPr lang="en-US" sz="2600" dirty="0"/>
                  <a:t>reduces</a:t>
                </a:r>
                <a:r>
                  <a:rPr lang="en-US" sz="2600" b="1" dirty="0"/>
                  <a:t> </a:t>
                </a:r>
                <a:r>
                  <a:rPr lang="en-US" sz="2600" dirty="0"/>
                  <a:t>from</a:t>
                </a:r>
                <a:r>
                  <a:rPr lang="en-US" sz="2600" b="1" dirty="0"/>
                  <a:t>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b="1" dirty="0"/>
                  <a:t># of blocks </a:t>
                </a:r>
                <a:r>
                  <a:rPr lang="en-US" sz="2600" b="1" dirty="0" err="1"/>
                  <a:t>btwn</a:t>
                </a:r>
                <a:r>
                  <a:rPr lang="en-US" sz="2600" b="1" dirty="0"/>
                  <a:t> width </a:t>
                </a:r>
                <a14:m>
                  <m:oMath xmlns:m="http://schemas.openxmlformats.org/officeDocument/2006/math">
                    <m:r>
                      <a:rPr lang="en-US" sz="2600" b="0" i="1" spc="-15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600" b="0" i="1" spc="-15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600" b="1" dirty="0"/>
                  <a:t>: </a:t>
                </a:r>
                <a:r>
                  <a:rPr lang="en-US" sz="2600" dirty="0"/>
                  <a:t>reduces from</a:t>
                </a:r>
                <a:r>
                  <a:rPr lang="en-US" sz="26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 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>
                  <a:buFontTx/>
                  <a:buChar char="-"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746A3-3171-A34B-82CD-5F866E6D93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2"/>
                <a:ext cx="8686800" cy="1878822"/>
              </a:xfrm>
              <a:blipFill>
                <a:blip r:embed="rId2"/>
                <a:stretch>
                  <a:fillRect l="-1316" t="-3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>
            <a:extLst>
              <a:ext uri="{FF2B5EF4-FFF2-40B4-BE49-F238E27FC236}">
                <a16:creationId xmlns:a16="http://schemas.microsoft.com/office/drawing/2014/main" id="{6228A139-9613-C04C-AF6A-9E8273F300B7}"/>
              </a:ext>
            </a:extLst>
          </p:cNvPr>
          <p:cNvSpPr/>
          <p:nvPr/>
        </p:nvSpPr>
        <p:spPr>
          <a:xfrm rot="5400000">
            <a:off x="1534541" y="3490821"/>
            <a:ext cx="365760" cy="2086488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85F689-FF42-7D49-8FAA-DB311D1D78F8}"/>
                  </a:ext>
                </a:extLst>
              </p:cNvPr>
              <p:cNvSpPr txBox="1"/>
              <p:nvPr/>
            </p:nvSpPr>
            <p:spPr>
              <a:xfrm>
                <a:off x="1330801" y="4702793"/>
                <a:ext cx="8192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600" dirty="0"/>
                  <a:t> layers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85F689-FF42-7D49-8FAA-DB311D1D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801" y="4702793"/>
                <a:ext cx="819263" cy="338554"/>
              </a:xfrm>
              <a:prstGeom prst="rect">
                <a:avLst/>
              </a:prstGeom>
              <a:blipFill>
                <a:blip r:embed="rId3"/>
                <a:stretch>
                  <a:fillRect t="-3704" r="-303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Brace 41">
            <a:extLst>
              <a:ext uri="{FF2B5EF4-FFF2-40B4-BE49-F238E27FC236}">
                <a16:creationId xmlns:a16="http://schemas.microsoft.com/office/drawing/2014/main" id="{F94C2AFD-8A06-5745-97B2-14BDBBB14932}"/>
              </a:ext>
            </a:extLst>
          </p:cNvPr>
          <p:cNvSpPr/>
          <p:nvPr/>
        </p:nvSpPr>
        <p:spPr>
          <a:xfrm rot="5400000">
            <a:off x="3310917" y="3796824"/>
            <a:ext cx="365760" cy="1474480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E60771-CB4B-5144-AC86-57366D4BFF29}"/>
                  </a:ext>
                </a:extLst>
              </p:cNvPr>
              <p:cNvSpPr txBox="1"/>
              <p:nvPr/>
            </p:nvSpPr>
            <p:spPr>
              <a:xfrm>
                <a:off x="3958205" y="4702793"/>
                <a:ext cx="20705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600" dirty="0"/>
                  <a:t> layers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E60771-CB4B-5144-AC86-57366D4BF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205" y="4702793"/>
                <a:ext cx="2070592" cy="338554"/>
              </a:xfrm>
              <a:prstGeom prst="rect">
                <a:avLst/>
              </a:prstGeom>
              <a:blipFill>
                <a:blip r:embed="rId4"/>
                <a:stretch>
                  <a:fillRect t="-370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ight Brace 43">
            <a:extLst>
              <a:ext uri="{FF2B5EF4-FFF2-40B4-BE49-F238E27FC236}">
                <a16:creationId xmlns:a16="http://schemas.microsoft.com/office/drawing/2014/main" id="{DE6E8325-03D4-194E-9100-75588FA65DBF}"/>
              </a:ext>
            </a:extLst>
          </p:cNvPr>
          <p:cNvSpPr/>
          <p:nvPr/>
        </p:nvSpPr>
        <p:spPr>
          <a:xfrm rot="5400000">
            <a:off x="4854069" y="3728152"/>
            <a:ext cx="365760" cy="1611824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0D859DB1-C122-ED40-8833-7BBC80797BB9}"/>
              </a:ext>
            </a:extLst>
          </p:cNvPr>
          <p:cNvSpPr/>
          <p:nvPr/>
        </p:nvSpPr>
        <p:spPr>
          <a:xfrm rot="5400000">
            <a:off x="7627282" y="3734088"/>
            <a:ext cx="365760" cy="1611824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171579A-6593-A64E-9F5B-0335563C0D20}"/>
                  </a:ext>
                </a:extLst>
              </p:cNvPr>
              <p:cNvSpPr txBox="1"/>
              <p:nvPr/>
            </p:nvSpPr>
            <p:spPr>
              <a:xfrm>
                <a:off x="6854903" y="4702793"/>
                <a:ext cx="19434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600" dirty="0"/>
                  <a:t> layers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171579A-6593-A64E-9F5B-0335563C0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903" y="4702793"/>
                <a:ext cx="1943480" cy="338554"/>
              </a:xfrm>
              <a:prstGeom prst="rect">
                <a:avLst/>
              </a:prstGeom>
              <a:blipFill>
                <a:blip r:embed="rId5"/>
                <a:stretch>
                  <a:fillRect t="-370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458C69E-C6FE-8341-B052-1D8798E17BF9}"/>
                  </a:ext>
                </a:extLst>
              </p:cNvPr>
              <p:cNvSpPr txBox="1"/>
              <p:nvPr/>
            </p:nvSpPr>
            <p:spPr>
              <a:xfrm>
                <a:off x="3681408" y="5936777"/>
                <a:ext cx="1927451" cy="538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800" dirty="0"/>
                  <a:t> blocks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458C69E-C6FE-8341-B052-1D8798E17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408" y="5936777"/>
                <a:ext cx="1927451" cy="538545"/>
              </a:xfrm>
              <a:prstGeom prst="rect">
                <a:avLst/>
              </a:prstGeom>
              <a:blipFill>
                <a:blip r:embed="rId6"/>
                <a:stretch>
                  <a:fillRect l="-654" t="-6977" r="-588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>
            <a:extLst>
              <a:ext uri="{FF2B5EF4-FFF2-40B4-BE49-F238E27FC236}">
                <a16:creationId xmlns:a16="http://schemas.microsoft.com/office/drawing/2014/main" id="{65203C27-F5B5-6248-8B57-61A61A392377}"/>
              </a:ext>
            </a:extLst>
          </p:cNvPr>
          <p:cNvSpPr/>
          <p:nvPr/>
        </p:nvSpPr>
        <p:spPr>
          <a:xfrm rot="5400000">
            <a:off x="3849856" y="1155061"/>
            <a:ext cx="1590537" cy="7941897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nip Same Side Corner Rectangle 27">
            <a:extLst>
              <a:ext uri="{FF2B5EF4-FFF2-40B4-BE49-F238E27FC236}">
                <a16:creationId xmlns:a16="http://schemas.microsoft.com/office/drawing/2014/main" id="{51FD1715-C1AE-1148-840B-A7313671B2AA}"/>
              </a:ext>
            </a:extLst>
          </p:cNvPr>
          <p:cNvSpPr/>
          <p:nvPr/>
        </p:nvSpPr>
        <p:spPr>
          <a:xfrm rot="5400000">
            <a:off x="1157517" y="2763846"/>
            <a:ext cx="1053884" cy="2053525"/>
          </a:xfrm>
          <a:prstGeom prst="snip2SameRect">
            <a:avLst>
              <a:gd name="adj1" fmla="val 31536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nip Same Side Corner Rectangle 28">
            <a:extLst>
              <a:ext uri="{FF2B5EF4-FFF2-40B4-BE49-F238E27FC236}">
                <a16:creationId xmlns:a16="http://schemas.microsoft.com/office/drawing/2014/main" id="{18944465-A532-4849-9A38-614C17884465}"/>
              </a:ext>
            </a:extLst>
          </p:cNvPr>
          <p:cNvSpPr/>
          <p:nvPr/>
        </p:nvSpPr>
        <p:spPr>
          <a:xfrm rot="5400000">
            <a:off x="2935947" y="3038942"/>
            <a:ext cx="1053884" cy="1503334"/>
          </a:xfrm>
          <a:prstGeom prst="snip2SameRect">
            <a:avLst>
              <a:gd name="adj1" fmla="val 31536"/>
              <a:gd name="adj2" fmla="val 300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nip Same Side Corner Rectangle 29">
            <a:extLst>
              <a:ext uri="{FF2B5EF4-FFF2-40B4-BE49-F238E27FC236}">
                <a16:creationId xmlns:a16="http://schemas.microsoft.com/office/drawing/2014/main" id="{7D4C8654-04D4-4248-A9FD-7DD7C4C1BA83}"/>
              </a:ext>
            </a:extLst>
          </p:cNvPr>
          <p:cNvSpPr/>
          <p:nvPr/>
        </p:nvSpPr>
        <p:spPr>
          <a:xfrm rot="5400000">
            <a:off x="4493526" y="2984696"/>
            <a:ext cx="1053884" cy="1611824"/>
          </a:xfrm>
          <a:prstGeom prst="snip2SameRect">
            <a:avLst>
              <a:gd name="adj1" fmla="val 31536"/>
              <a:gd name="adj2" fmla="val 300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nip Same Side Corner Rectangle 30">
            <a:extLst>
              <a:ext uri="{FF2B5EF4-FFF2-40B4-BE49-F238E27FC236}">
                <a16:creationId xmlns:a16="http://schemas.microsoft.com/office/drawing/2014/main" id="{69CD68E6-7DB3-C940-88B5-B3C387862437}"/>
              </a:ext>
            </a:extLst>
          </p:cNvPr>
          <p:cNvSpPr/>
          <p:nvPr/>
        </p:nvSpPr>
        <p:spPr>
          <a:xfrm rot="5400000">
            <a:off x="7283220" y="2984696"/>
            <a:ext cx="1053884" cy="1611824"/>
          </a:xfrm>
          <a:prstGeom prst="snip2SameRect">
            <a:avLst>
              <a:gd name="adj1" fmla="val 31536"/>
              <a:gd name="adj2" fmla="val 300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DB71D7E-71A6-B641-9B2B-165A051458FF}"/>
                  </a:ext>
                </a:extLst>
              </p:cNvPr>
              <p:cNvSpPr txBox="1"/>
              <p:nvPr/>
            </p:nvSpPr>
            <p:spPr>
              <a:xfrm>
                <a:off x="2083598" y="3613707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DB71D7E-71A6-B641-9B2B-165A05145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598" y="3613707"/>
                <a:ext cx="671402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B9D2C41E-A5AC-594F-A5E1-06B3EA7CBFD9}"/>
              </a:ext>
            </a:extLst>
          </p:cNvPr>
          <p:cNvSpPr txBox="1"/>
          <p:nvPr/>
        </p:nvSpPr>
        <p:spPr>
          <a:xfrm>
            <a:off x="1506056" y="3605942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w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2564A8F-4A1F-264F-A99D-8DCB97059699}"/>
              </a:ext>
            </a:extLst>
          </p:cNvPr>
          <p:cNvCxnSpPr>
            <a:cxnSpLocks/>
            <a:stCxn id="33" idx="0"/>
            <a:endCxn id="28" idx="2"/>
          </p:cNvCxnSpPr>
          <p:nvPr/>
        </p:nvCxnSpPr>
        <p:spPr>
          <a:xfrm flipV="1">
            <a:off x="1680944" y="3263667"/>
            <a:ext cx="3515" cy="342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694BAD8-7A5D-C941-8651-31F3D4B55634}"/>
              </a:ext>
            </a:extLst>
          </p:cNvPr>
          <p:cNvCxnSpPr>
            <a:cxnSpLocks/>
            <a:stCxn id="33" idx="2"/>
            <a:endCxn id="28" idx="0"/>
          </p:cNvCxnSpPr>
          <p:nvPr/>
        </p:nvCxnSpPr>
        <p:spPr>
          <a:xfrm>
            <a:off x="1680944" y="3975274"/>
            <a:ext cx="3515" cy="342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65E600A-87EB-C241-A9F1-C6651D5C2E76}"/>
              </a:ext>
            </a:extLst>
          </p:cNvPr>
          <p:cNvSpPr txBox="1"/>
          <p:nvPr/>
        </p:nvSpPr>
        <p:spPr>
          <a:xfrm>
            <a:off x="6264472" y="360594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5BEC35C-1796-2F47-89E3-DDCB8A98982F}"/>
                  </a:ext>
                </a:extLst>
              </p:cNvPr>
              <p:cNvSpPr txBox="1"/>
              <p:nvPr/>
            </p:nvSpPr>
            <p:spPr>
              <a:xfrm>
                <a:off x="3571508" y="3596474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5BEC35C-1796-2F47-89E3-DDCB8A989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08" y="3596474"/>
                <a:ext cx="67140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0BFFA3-A4A4-B54D-ADDB-AF1768FECF6D}"/>
                  </a:ext>
                </a:extLst>
              </p:cNvPr>
              <p:cNvSpPr txBox="1"/>
              <p:nvPr/>
            </p:nvSpPr>
            <p:spPr>
              <a:xfrm>
                <a:off x="5141995" y="3600005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0BFFA3-A4A4-B54D-ADDB-AF1768FEC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995" y="3600005"/>
                <a:ext cx="671402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52A8A1C-B9C2-D943-B5AC-DCCE16B26CCC}"/>
                  </a:ext>
                </a:extLst>
              </p:cNvPr>
              <p:cNvSpPr txBox="1"/>
              <p:nvPr/>
            </p:nvSpPr>
            <p:spPr>
              <a:xfrm>
                <a:off x="8309580" y="3640525"/>
                <a:ext cx="3064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52A8A1C-B9C2-D943-B5AC-DCCE16B26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580" y="3640525"/>
                <a:ext cx="306494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E4299C1-AB16-6941-A6AD-50F7A1E03839}"/>
                  </a:ext>
                </a:extLst>
              </p:cNvPr>
              <p:cNvSpPr txBox="1"/>
              <p:nvPr/>
            </p:nvSpPr>
            <p:spPr>
              <a:xfrm>
                <a:off x="6978463" y="3613707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E4299C1-AB16-6941-A6AD-50F7A1E03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463" y="3613707"/>
                <a:ext cx="67140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600E2B4-8C4C-3F42-94CC-412635165AA0}"/>
                  </a:ext>
                </a:extLst>
              </p:cNvPr>
              <p:cNvSpPr/>
              <p:nvPr/>
            </p:nvSpPr>
            <p:spPr>
              <a:xfrm>
                <a:off x="3098258" y="4702793"/>
                <a:ext cx="80002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600" dirty="0"/>
                  <a:t>layers</a:t>
                </a:r>
                <a:endParaRPr lang="en-US" sz="1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600E2B4-8C4C-3F42-94CC-412635165A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258" y="4702793"/>
                <a:ext cx="800027" cy="338554"/>
              </a:xfrm>
              <a:prstGeom prst="rect">
                <a:avLst/>
              </a:prstGeom>
              <a:blipFill>
                <a:blip r:embed="rId12"/>
                <a:stretch>
                  <a:fillRect t="-3704" r="-468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3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45"/>
    </mc:Choice>
    <mc:Fallback xmlns="">
      <p:transition spd="slow" advTm="3934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ight Brace 100">
            <a:extLst>
              <a:ext uri="{FF2B5EF4-FFF2-40B4-BE49-F238E27FC236}">
                <a16:creationId xmlns:a16="http://schemas.microsoft.com/office/drawing/2014/main" id="{99996916-A037-E742-8E3F-5C78CA0CED47}"/>
              </a:ext>
            </a:extLst>
          </p:cNvPr>
          <p:cNvSpPr/>
          <p:nvPr/>
        </p:nvSpPr>
        <p:spPr>
          <a:xfrm rot="5400000">
            <a:off x="1534541" y="3490821"/>
            <a:ext cx="365760" cy="2086488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D0BA176-19B9-B543-8F44-6A07EE301F3F}"/>
                  </a:ext>
                </a:extLst>
              </p:cNvPr>
              <p:cNvSpPr txBox="1"/>
              <p:nvPr/>
            </p:nvSpPr>
            <p:spPr>
              <a:xfrm>
                <a:off x="1330801" y="4702793"/>
                <a:ext cx="8192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600" dirty="0"/>
                  <a:t> layers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D0BA176-19B9-B543-8F44-6A07EE301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801" y="4702793"/>
                <a:ext cx="819263" cy="338554"/>
              </a:xfrm>
              <a:prstGeom prst="rect">
                <a:avLst/>
              </a:prstGeom>
              <a:blipFill>
                <a:blip r:embed="rId2"/>
                <a:stretch>
                  <a:fillRect t="-3704" r="-303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Right Brace 102">
            <a:extLst>
              <a:ext uri="{FF2B5EF4-FFF2-40B4-BE49-F238E27FC236}">
                <a16:creationId xmlns:a16="http://schemas.microsoft.com/office/drawing/2014/main" id="{53520D87-E28E-2544-A3F2-7BF886D0EBC6}"/>
              </a:ext>
            </a:extLst>
          </p:cNvPr>
          <p:cNvSpPr/>
          <p:nvPr/>
        </p:nvSpPr>
        <p:spPr>
          <a:xfrm rot="5400000">
            <a:off x="3310917" y="3796824"/>
            <a:ext cx="365760" cy="1474480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CE27B1F-E2D3-3B4F-BC5A-155F70EB752E}"/>
                  </a:ext>
                </a:extLst>
              </p:cNvPr>
              <p:cNvSpPr txBox="1"/>
              <p:nvPr/>
            </p:nvSpPr>
            <p:spPr>
              <a:xfrm>
                <a:off x="3958205" y="4702793"/>
                <a:ext cx="20705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600" dirty="0"/>
                  <a:t> layers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CE27B1F-E2D3-3B4F-BC5A-155F70EB7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205" y="4702793"/>
                <a:ext cx="2070592" cy="338554"/>
              </a:xfrm>
              <a:prstGeom prst="rect">
                <a:avLst/>
              </a:prstGeom>
              <a:blipFill>
                <a:blip r:embed="rId3"/>
                <a:stretch>
                  <a:fillRect t="-370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Right Brace 104">
            <a:extLst>
              <a:ext uri="{FF2B5EF4-FFF2-40B4-BE49-F238E27FC236}">
                <a16:creationId xmlns:a16="http://schemas.microsoft.com/office/drawing/2014/main" id="{8C131BDA-24F0-B14B-8A6D-6F094D435048}"/>
              </a:ext>
            </a:extLst>
          </p:cNvPr>
          <p:cNvSpPr/>
          <p:nvPr/>
        </p:nvSpPr>
        <p:spPr>
          <a:xfrm rot="5400000">
            <a:off x="4854069" y="3728152"/>
            <a:ext cx="365760" cy="1611824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ight Brace 105">
            <a:extLst>
              <a:ext uri="{FF2B5EF4-FFF2-40B4-BE49-F238E27FC236}">
                <a16:creationId xmlns:a16="http://schemas.microsoft.com/office/drawing/2014/main" id="{A4AFF135-7D04-9E49-A94D-3780FDF61568}"/>
              </a:ext>
            </a:extLst>
          </p:cNvPr>
          <p:cNvSpPr/>
          <p:nvPr/>
        </p:nvSpPr>
        <p:spPr>
          <a:xfrm rot="5400000">
            <a:off x="7627282" y="3734088"/>
            <a:ext cx="365760" cy="1611824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02CDF89A-E8E1-9048-9671-8BEEEC5438D5}"/>
                  </a:ext>
                </a:extLst>
              </p:cNvPr>
              <p:cNvSpPr txBox="1"/>
              <p:nvPr/>
            </p:nvSpPr>
            <p:spPr>
              <a:xfrm>
                <a:off x="6854903" y="4702793"/>
                <a:ext cx="19434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600" dirty="0"/>
                  <a:t> layers</a:t>
                </a: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02CDF89A-E8E1-9048-9671-8BEEEC543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903" y="4702793"/>
                <a:ext cx="1943480" cy="338554"/>
              </a:xfrm>
              <a:prstGeom prst="rect">
                <a:avLst/>
              </a:prstGeom>
              <a:blipFill>
                <a:blip r:embed="rId4"/>
                <a:stretch>
                  <a:fillRect t="-370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Snip Same Side Corner Rectangle 107">
            <a:extLst>
              <a:ext uri="{FF2B5EF4-FFF2-40B4-BE49-F238E27FC236}">
                <a16:creationId xmlns:a16="http://schemas.microsoft.com/office/drawing/2014/main" id="{36025C12-8E63-0741-B318-35537C5328F7}"/>
              </a:ext>
            </a:extLst>
          </p:cNvPr>
          <p:cNvSpPr/>
          <p:nvPr/>
        </p:nvSpPr>
        <p:spPr>
          <a:xfrm rot="5400000">
            <a:off x="1157517" y="2763846"/>
            <a:ext cx="1053884" cy="2053525"/>
          </a:xfrm>
          <a:prstGeom prst="snip2SameRect">
            <a:avLst>
              <a:gd name="adj1" fmla="val 31536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nip Same Side Corner Rectangle 108">
            <a:extLst>
              <a:ext uri="{FF2B5EF4-FFF2-40B4-BE49-F238E27FC236}">
                <a16:creationId xmlns:a16="http://schemas.microsoft.com/office/drawing/2014/main" id="{FD3F494C-91C1-B041-858E-3ACEE1241FDA}"/>
              </a:ext>
            </a:extLst>
          </p:cNvPr>
          <p:cNvSpPr/>
          <p:nvPr/>
        </p:nvSpPr>
        <p:spPr>
          <a:xfrm rot="5400000">
            <a:off x="2935947" y="3038942"/>
            <a:ext cx="1053884" cy="1503334"/>
          </a:xfrm>
          <a:prstGeom prst="snip2SameRect">
            <a:avLst>
              <a:gd name="adj1" fmla="val 31536"/>
              <a:gd name="adj2" fmla="val 300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nip Same Side Corner Rectangle 109">
            <a:extLst>
              <a:ext uri="{FF2B5EF4-FFF2-40B4-BE49-F238E27FC236}">
                <a16:creationId xmlns:a16="http://schemas.microsoft.com/office/drawing/2014/main" id="{EBA63B0E-9BE7-4E41-AC35-18F61A47236A}"/>
              </a:ext>
            </a:extLst>
          </p:cNvPr>
          <p:cNvSpPr/>
          <p:nvPr/>
        </p:nvSpPr>
        <p:spPr>
          <a:xfrm rot="5400000">
            <a:off x="4493526" y="2984696"/>
            <a:ext cx="1053884" cy="1611824"/>
          </a:xfrm>
          <a:prstGeom prst="snip2SameRect">
            <a:avLst>
              <a:gd name="adj1" fmla="val 31536"/>
              <a:gd name="adj2" fmla="val 300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nip Same Side Corner Rectangle 110">
            <a:extLst>
              <a:ext uri="{FF2B5EF4-FFF2-40B4-BE49-F238E27FC236}">
                <a16:creationId xmlns:a16="http://schemas.microsoft.com/office/drawing/2014/main" id="{2C775F4A-65BB-9945-AD7D-8EB43224D6DB}"/>
              </a:ext>
            </a:extLst>
          </p:cNvPr>
          <p:cNvSpPr/>
          <p:nvPr/>
        </p:nvSpPr>
        <p:spPr>
          <a:xfrm rot="5400000">
            <a:off x="7283220" y="2984696"/>
            <a:ext cx="1053884" cy="1611824"/>
          </a:xfrm>
          <a:prstGeom prst="snip2SameRect">
            <a:avLst>
              <a:gd name="adj1" fmla="val 31536"/>
              <a:gd name="adj2" fmla="val 300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F525937-C5F4-2D43-86D6-836D1FAC061A}"/>
                  </a:ext>
                </a:extLst>
              </p:cNvPr>
              <p:cNvSpPr txBox="1"/>
              <p:nvPr/>
            </p:nvSpPr>
            <p:spPr>
              <a:xfrm>
                <a:off x="2083598" y="3613707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F525937-C5F4-2D43-86D6-836D1FAC0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598" y="3613707"/>
                <a:ext cx="67140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>
            <a:extLst>
              <a:ext uri="{FF2B5EF4-FFF2-40B4-BE49-F238E27FC236}">
                <a16:creationId xmlns:a16="http://schemas.microsoft.com/office/drawing/2014/main" id="{F02FC611-772C-FB4A-8B2B-551C29288DDB}"/>
              </a:ext>
            </a:extLst>
          </p:cNvPr>
          <p:cNvSpPr txBox="1"/>
          <p:nvPr/>
        </p:nvSpPr>
        <p:spPr>
          <a:xfrm>
            <a:off x="1506056" y="3605942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w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BD23B261-17AF-C44F-A36F-B1EC1116C9A1}"/>
              </a:ext>
            </a:extLst>
          </p:cNvPr>
          <p:cNvCxnSpPr>
            <a:cxnSpLocks/>
            <a:stCxn id="113" idx="0"/>
            <a:endCxn id="108" idx="2"/>
          </p:cNvCxnSpPr>
          <p:nvPr/>
        </p:nvCxnSpPr>
        <p:spPr>
          <a:xfrm flipV="1">
            <a:off x="1680944" y="3263667"/>
            <a:ext cx="3515" cy="342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CF239FE0-9AFA-844E-91FC-599D5C93AF4B}"/>
              </a:ext>
            </a:extLst>
          </p:cNvPr>
          <p:cNvCxnSpPr>
            <a:cxnSpLocks/>
            <a:stCxn id="113" idx="2"/>
            <a:endCxn id="108" idx="0"/>
          </p:cNvCxnSpPr>
          <p:nvPr/>
        </p:nvCxnSpPr>
        <p:spPr>
          <a:xfrm>
            <a:off x="1680944" y="3975274"/>
            <a:ext cx="3515" cy="342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49FF9E11-C533-A548-A9AE-428D5E982BFA}"/>
              </a:ext>
            </a:extLst>
          </p:cNvPr>
          <p:cNvSpPr txBox="1"/>
          <p:nvPr/>
        </p:nvSpPr>
        <p:spPr>
          <a:xfrm>
            <a:off x="6264472" y="360594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953A2D5-C97F-2243-B5C3-6698BFE82E7F}"/>
                  </a:ext>
                </a:extLst>
              </p:cNvPr>
              <p:cNvSpPr txBox="1"/>
              <p:nvPr/>
            </p:nvSpPr>
            <p:spPr>
              <a:xfrm>
                <a:off x="3571508" y="3596474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953A2D5-C97F-2243-B5C3-6698BFE82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08" y="3596474"/>
                <a:ext cx="67140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A30E3DB-7D98-9E42-AA58-334FE565844D}"/>
                  </a:ext>
                </a:extLst>
              </p:cNvPr>
              <p:cNvSpPr txBox="1"/>
              <p:nvPr/>
            </p:nvSpPr>
            <p:spPr>
              <a:xfrm>
                <a:off x="5141995" y="3600005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A30E3DB-7D98-9E42-AA58-334FE5658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995" y="3600005"/>
                <a:ext cx="671402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E55A471-1E19-8141-BFAD-9A2526569781}"/>
                  </a:ext>
                </a:extLst>
              </p:cNvPr>
              <p:cNvSpPr txBox="1"/>
              <p:nvPr/>
            </p:nvSpPr>
            <p:spPr>
              <a:xfrm>
                <a:off x="8309580" y="3640525"/>
                <a:ext cx="3064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E55A471-1E19-8141-BFAD-9A2526569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580" y="3640525"/>
                <a:ext cx="306494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D035A699-4531-ED4F-BE15-E0C4B73B6893}"/>
                  </a:ext>
                </a:extLst>
              </p:cNvPr>
              <p:cNvSpPr txBox="1"/>
              <p:nvPr/>
            </p:nvSpPr>
            <p:spPr>
              <a:xfrm>
                <a:off x="6978463" y="3613707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D035A699-4531-ED4F-BE15-E0C4B73B6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463" y="3613707"/>
                <a:ext cx="671402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555E90CC-02F2-724F-BBC0-19B62669DC11}"/>
                  </a:ext>
                </a:extLst>
              </p:cNvPr>
              <p:cNvSpPr/>
              <p:nvPr/>
            </p:nvSpPr>
            <p:spPr>
              <a:xfrm>
                <a:off x="3098258" y="4702793"/>
                <a:ext cx="80002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600" dirty="0"/>
                  <a:t>layers</a:t>
                </a:r>
                <a:endParaRPr lang="en-US" sz="1400" dirty="0"/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555E90CC-02F2-724F-BBC0-19B62669DC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258" y="4702793"/>
                <a:ext cx="800027" cy="338554"/>
              </a:xfrm>
              <a:prstGeom prst="rect">
                <a:avLst/>
              </a:prstGeom>
              <a:blipFill>
                <a:blip r:embed="rId10"/>
                <a:stretch>
                  <a:fillRect t="-3704" r="-468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9B3777A-231E-1B4E-B226-079CD938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Larger Alphabet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746A3-3171-A34B-82CD-5F866E6D93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2"/>
                <a:ext cx="8341183" cy="187882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We group each block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/>
                  <a:t> bits to one symbol</a:t>
                </a:r>
              </a:p>
              <a:p>
                <a:pPr marL="0" indent="0">
                  <a:buNone/>
                </a:pPr>
                <a:r>
                  <a:rPr lang="en-US" sz="2800" dirty="0">
                    <a:sym typeface="Wingdings" pitchFamily="2" charset="2"/>
                  </a:rPr>
                  <a:t> Yields </a:t>
                </a:r>
                <a:r>
                  <a:rPr lang="en-US" sz="2800" dirty="0"/>
                  <a:t>a program over alphabet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800" dirty="0"/>
                  <a:t> of width </a:t>
                </a:r>
                <a14:m>
                  <m:oMath xmlns:m="http://schemas.openxmlformats.org/officeDocument/2006/math">
                    <m:r>
                      <a:rPr lang="en-US" sz="2800" i="1" spc="-3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 spc="-3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spc="-300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432FF"/>
                    </a:solidFill>
                  </a:rPr>
                  <a:t>Fact: </a:t>
                </a:r>
                <a:r>
                  <a:rPr lang="en-US" sz="2800" dirty="0"/>
                  <a:t>This program is monotone as well.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746A3-3171-A34B-82CD-5F866E6D93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2"/>
                <a:ext cx="8341183" cy="1878822"/>
              </a:xfrm>
              <a:blipFill>
                <a:blip r:embed="rId11"/>
                <a:stretch>
                  <a:fillRect l="-1674" t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>
            <a:extLst>
              <a:ext uri="{FF2B5EF4-FFF2-40B4-BE49-F238E27FC236}">
                <a16:creationId xmlns:a16="http://schemas.microsoft.com/office/drawing/2014/main" id="{6228A139-9613-C04C-AF6A-9E8273F300B7}"/>
              </a:ext>
            </a:extLst>
          </p:cNvPr>
          <p:cNvSpPr/>
          <p:nvPr/>
        </p:nvSpPr>
        <p:spPr>
          <a:xfrm rot="5400000">
            <a:off x="1534541" y="3490821"/>
            <a:ext cx="365760" cy="2086488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85F689-FF42-7D49-8FAA-DB311D1D78F8}"/>
                  </a:ext>
                </a:extLst>
              </p:cNvPr>
              <p:cNvSpPr txBox="1"/>
              <p:nvPr/>
            </p:nvSpPr>
            <p:spPr>
              <a:xfrm>
                <a:off x="955030" y="4676704"/>
                <a:ext cx="1570815" cy="347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layer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85F689-FF42-7D49-8FAA-DB311D1D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30" y="4676704"/>
                <a:ext cx="1570815" cy="347339"/>
              </a:xfrm>
              <a:prstGeom prst="rect">
                <a:avLst/>
              </a:prstGeom>
              <a:blipFill>
                <a:blip r:embed="rId12"/>
                <a:stretch>
                  <a:fillRect l="-1613" t="-357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Brace 41">
            <a:extLst>
              <a:ext uri="{FF2B5EF4-FFF2-40B4-BE49-F238E27FC236}">
                <a16:creationId xmlns:a16="http://schemas.microsoft.com/office/drawing/2014/main" id="{F94C2AFD-8A06-5745-97B2-14BDBBB14932}"/>
              </a:ext>
            </a:extLst>
          </p:cNvPr>
          <p:cNvSpPr/>
          <p:nvPr/>
        </p:nvSpPr>
        <p:spPr>
          <a:xfrm rot="5400000">
            <a:off x="3310917" y="3796824"/>
            <a:ext cx="365760" cy="1474480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E60771-CB4B-5144-AC86-57366D4BFF29}"/>
                  </a:ext>
                </a:extLst>
              </p:cNvPr>
              <p:cNvSpPr txBox="1"/>
              <p:nvPr/>
            </p:nvSpPr>
            <p:spPr>
              <a:xfrm>
                <a:off x="3958205" y="4728883"/>
                <a:ext cx="2070592" cy="347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layer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E60771-CB4B-5144-AC86-57366D4BF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205" y="4728883"/>
                <a:ext cx="2070592" cy="347339"/>
              </a:xfrm>
              <a:prstGeom prst="rect">
                <a:avLst/>
              </a:prstGeom>
              <a:blipFill>
                <a:blip r:embed="rId13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ight Brace 43">
            <a:extLst>
              <a:ext uri="{FF2B5EF4-FFF2-40B4-BE49-F238E27FC236}">
                <a16:creationId xmlns:a16="http://schemas.microsoft.com/office/drawing/2014/main" id="{DE6E8325-03D4-194E-9100-75588FA65DBF}"/>
              </a:ext>
            </a:extLst>
          </p:cNvPr>
          <p:cNvSpPr/>
          <p:nvPr/>
        </p:nvSpPr>
        <p:spPr>
          <a:xfrm rot="5400000">
            <a:off x="4854069" y="3728152"/>
            <a:ext cx="365760" cy="1611824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6C95B8-2FA1-1B4B-8365-0097B442E5E0}"/>
              </a:ext>
            </a:extLst>
          </p:cNvPr>
          <p:cNvSpPr txBox="1"/>
          <p:nvPr/>
        </p:nvSpPr>
        <p:spPr>
          <a:xfrm>
            <a:off x="3284217" y="4661315"/>
            <a:ext cx="101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0D859DB1-C122-ED40-8833-7BBC80797BB9}"/>
              </a:ext>
            </a:extLst>
          </p:cNvPr>
          <p:cNvSpPr/>
          <p:nvPr/>
        </p:nvSpPr>
        <p:spPr>
          <a:xfrm rot="5400000">
            <a:off x="7627282" y="3734088"/>
            <a:ext cx="365760" cy="1611824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171579A-6593-A64E-9F5B-0335563C0D20}"/>
                  </a:ext>
                </a:extLst>
              </p:cNvPr>
              <p:cNvSpPr txBox="1"/>
              <p:nvPr/>
            </p:nvSpPr>
            <p:spPr>
              <a:xfrm>
                <a:off x="6854903" y="4676704"/>
                <a:ext cx="1943480" cy="347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layer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171579A-6593-A64E-9F5B-0335563C0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903" y="4676704"/>
                <a:ext cx="1943480" cy="347339"/>
              </a:xfrm>
              <a:prstGeom prst="rect">
                <a:avLst/>
              </a:prstGeom>
              <a:blipFill>
                <a:blip r:embed="rId14"/>
                <a:stretch>
                  <a:fillRect t="-357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165E600A-87EB-C241-A9F1-C6651D5C2E76}"/>
              </a:ext>
            </a:extLst>
          </p:cNvPr>
          <p:cNvSpPr txBox="1"/>
          <p:nvPr/>
        </p:nvSpPr>
        <p:spPr>
          <a:xfrm>
            <a:off x="6264472" y="360594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24D84E2-8489-0042-8068-1D468F5432DC}"/>
              </a:ext>
            </a:extLst>
          </p:cNvPr>
          <p:cNvSpPr>
            <a:spLocks noChangeAspect="1"/>
          </p:cNvSpPr>
          <p:nvPr/>
        </p:nvSpPr>
        <p:spPr>
          <a:xfrm flipH="1">
            <a:off x="2491669" y="3114064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C138CE9-0EDB-1147-BA4B-EEBC040FFEAE}"/>
              </a:ext>
            </a:extLst>
          </p:cNvPr>
          <p:cNvSpPr>
            <a:spLocks noChangeAspect="1"/>
          </p:cNvSpPr>
          <p:nvPr/>
        </p:nvSpPr>
        <p:spPr>
          <a:xfrm flipH="1">
            <a:off x="2491669" y="3626887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543DFE1-E623-6046-A3B9-79B7C287993F}"/>
              </a:ext>
            </a:extLst>
          </p:cNvPr>
          <p:cNvSpPr>
            <a:spLocks noChangeAspect="1"/>
          </p:cNvSpPr>
          <p:nvPr/>
        </p:nvSpPr>
        <p:spPr>
          <a:xfrm flipH="1">
            <a:off x="2491669" y="4139709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190136E-5EFA-2149-AEE6-934134CFDB4E}"/>
              </a:ext>
            </a:extLst>
          </p:cNvPr>
          <p:cNvSpPr>
            <a:spLocks noChangeAspect="1"/>
          </p:cNvSpPr>
          <p:nvPr/>
        </p:nvSpPr>
        <p:spPr>
          <a:xfrm flipH="1">
            <a:off x="4183342" y="3086041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826AA03-2DF7-5343-9AAE-2DFF56FD8EFB}"/>
              </a:ext>
            </a:extLst>
          </p:cNvPr>
          <p:cNvSpPr>
            <a:spLocks noChangeAspect="1"/>
          </p:cNvSpPr>
          <p:nvPr/>
        </p:nvSpPr>
        <p:spPr>
          <a:xfrm flipH="1">
            <a:off x="4183342" y="3598864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B2387EB-C801-A946-9D76-D2443DBBC669}"/>
              </a:ext>
            </a:extLst>
          </p:cNvPr>
          <p:cNvSpPr>
            <a:spLocks noChangeAspect="1"/>
          </p:cNvSpPr>
          <p:nvPr/>
        </p:nvSpPr>
        <p:spPr>
          <a:xfrm flipH="1">
            <a:off x="4183342" y="4111686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BAE9A51-B2E0-904A-9206-389E5B644107}"/>
              </a:ext>
            </a:extLst>
          </p:cNvPr>
          <p:cNvSpPr>
            <a:spLocks noChangeAspect="1"/>
          </p:cNvSpPr>
          <p:nvPr/>
        </p:nvSpPr>
        <p:spPr>
          <a:xfrm flipH="1">
            <a:off x="5760481" y="3086041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79EB4F6-35A5-034F-B6FD-5D8B055EC036}"/>
              </a:ext>
            </a:extLst>
          </p:cNvPr>
          <p:cNvSpPr>
            <a:spLocks noChangeAspect="1"/>
          </p:cNvSpPr>
          <p:nvPr/>
        </p:nvSpPr>
        <p:spPr>
          <a:xfrm flipH="1">
            <a:off x="5760481" y="3598864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439E7DA-E6C0-3E47-BC74-F45FC0CCAED7}"/>
              </a:ext>
            </a:extLst>
          </p:cNvPr>
          <p:cNvSpPr>
            <a:spLocks noChangeAspect="1"/>
          </p:cNvSpPr>
          <p:nvPr/>
        </p:nvSpPr>
        <p:spPr>
          <a:xfrm flipH="1">
            <a:off x="5760481" y="4111686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1D152C6-37DC-0A47-A416-CABCC6F5D3DB}"/>
              </a:ext>
            </a:extLst>
          </p:cNvPr>
          <p:cNvSpPr>
            <a:spLocks noChangeAspect="1"/>
          </p:cNvSpPr>
          <p:nvPr/>
        </p:nvSpPr>
        <p:spPr>
          <a:xfrm flipH="1">
            <a:off x="8412706" y="3294657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04EDFEA-E111-6A45-9F5D-2DF490F3C096}"/>
              </a:ext>
            </a:extLst>
          </p:cNvPr>
          <p:cNvSpPr>
            <a:spLocks noChangeAspect="1"/>
          </p:cNvSpPr>
          <p:nvPr/>
        </p:nvSpPr>
        <p:spPr>
          <a:xfrm flipH="1">
            <a:off x="8412706" y="3807480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ADCC27D-72B7-A241-AB50-DF6A2E7B5928}"/>
              </a:ext>
            </a:extLst>
          </p:cNvPr>
          <p:cNvSpPr>
            <a:spLocks noChangeAspect="1"/>
          </p:cNvSpPr>
          <p:nvPr/>
        </p:nvSpPr>
        <p:spPr>
          <a:xfrm flipH="1">
            <a:off x="7022937" y="3045893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9EF65A7-CC66-BD4A-B86E-335E01F669AE}"/>
              </a:ext>
            </a:extLst>
          </p:cNvPr>
          <p:cNvSpPr>
            <a:spLocks noChangeAspect="1"/>
          </p:cNvSpPr>
          <p:nvPr/>
        </p:nvSpPr>
        <p:spPr>
          <a:xfrm flipH="1">
            <a:off x="7022937" y="3558716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F5FD960-A8DF-264A-BE6E-D2FB6E268978}"/>
              </a:ext>
            </a:extLst>
          </p:cNvPr>
          <p:cNvSpPr>
            <a:spLocks noChangeAspect="1"/>
          </p:cNvSpPr>
          <p:nvPr/>
        </p:nvSpPr>
        <p:spPr>
          <a:xfrm flipH="1">
            <a:off x="7022937" y="4071538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346CC5A-C146-4B46-AFEF-69C64ED3D629}"/>
              </a:ext>
            </a:extLst>
          </p:cNvPr>
          <p:cNvSpPr>
            <a:spLocks noChangeAspect="1"/>
          </p:cNvSpPr>
          <p:nvPr/>
        </p:nvSpPr>
        <p:spPr>
          <a:xfrm flipH="1">
            <a:off x="674176" y="3681477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E390D2-796F-0444-869B-00F9615C31C4}"/>
              </a:ext>
            </a:extLst>
          </p:cNvPr>
          <p:cNvCxnSpPr>
            <a:endCxn id="46" idx="6"/>
          </p:cNvCxnSpPr>
          <p:nvPr/>
        </p:nvCxnSpPr>
        <p:spPr>
          <a:xfrm flipV="1">
            <a:off x="858349" y="3196678"/>
            <a:ext cx="1633320" cy="5272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DED01B0-35D9-B642-9104-CD61ADE8B6F3}"/>
              </a:ext>
            </a:extLst>
          </p:cNvPr>
          <p:cNvCxnSpPr>
            <a:cxnSpLocks/>
            <a:stCxn id="64" idx="2"/>
            <a:endCxn id="50" idx="6"/>
          </p:cNvCxnSpPr>
          <p:nvPr/>
        </p:nvCxnSpPr>
        <p:spPr>
          <a:xfrm flipV="1">
            <a:off x="858349" y="3709501"/>
            <a:ext cx="1633320" cy="545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F7765BD-F176-274E-8212-F158D71A1EE9}"/>
              </a:ext>
            </a:extLst>
          </p:cNvPr>
          <p:cNvCxnSpPr>
            <a:cxnSpLocks/>
            <a:stCxn id="64" idx="3"/>
            <a:endCxn id="51" idx="6"/>
          </p:cNvCxnSpPr>
          <p:nvPr/>
        </p:nvCxnSpPr>
        <p:spPr>
          <a:xfrm>
            <a:off x="831377" y="3822507"/>
            <a:ext cx="1660292" cy="39981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7057BEB-7B24-5348-B7AB-5BA9F3A318AB}"/>
              </a:ext>
            </a:extLst>
          </p:cNvPr>
          <p:cNvCxnSpPr>
            <a:cxnSpLocks/>
            <a:endCxn id="52" idx="6"/>
          </p:cNvCxnSpPr>
          <p:nvPr/>
        </p:nvCxnSpPr>
        <p:spPr>
          <a:xfrm flipV="1">
            <a:off x="2677137" y="3168655"/>
            <a:ext cx="1506205" cy="28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436B399-BBF3-984C-9EB0-7F57DE221308}"/>
              </a:ext>
            </a:extLst>
          </p:cNvPr>
          <p:cNvCxnSpPr>
            <a:cxnSpLocks/>
            <a:endCxn id="53" idx="6"/>
          </p:cNvCxnSpPr>
          <p:nvPr/>
        </p:nvCxnSpPr>
        <p:spPr>
          <a:xfrm>
            <a:off x="2642108" y="3223244"/>
            <a:ext cx="1541234" cy="4582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9D0651D-95D4-9D4D-80E1-BCFECB203CCE}"/>
              </a:ext>
            </a:extLst>
          </p:cNvPr>
          <p:cNvCxnSpPr>
            <a:cxnSpLocks/>
            <a:endCxn id="54" idx="7"/>
          </p:cNvCxnSpPr>
          <p:nvPr/>
        </p:nvCxnSpPr>
        <p:spPr>
          <a:xfrm>
            <a:off x="2675365" y="3238789"/>
            <a:ext cx="1534949" cy="89709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F55D17C-716C-AB41-A185-B79863BC2785}"/>
              </a:ext>
            </a:extLst>
          </p:cNvPr>
          <p:cNvCxnSpPr>
            <a:cxnSpLocks/>
          </p:cNvCxnSpPr>
          <p:nvPr/>
        </p:nvCxnSpPr>
        <p:spPr>
          <a:xfrm>
            <a:off x="2685730" y="3735305"/>
            <a:ext cx="1541234" cy="4582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905DADC-1E7B-4341-AD06-B2365DCA2965}"/>
              </a:ext>
            </a:extLst>
          </p:cNvPr>
          <p:cNvCxnSpPr>
            <a:cxnSpLocks/>
          </p:cNvCxnSpPr>
          <p:nvPr/>
        </p:nvCxnSpPr>
        <p:spPr>
          <a:xfrm flipV="1">
            <a:off x="2704785" y="3639060"/>
            <a:ext cx="1506205" cy="28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A4D5FDD-D05D-2248-B604-80BCEB3DEE03}"/>
              </a:ext>
            </a:extLst>
          </p:cNvPr>
          <p:cNvCxnSpPr>
            <a:cxnSpLocks/>
            <a:endCxn id="54" idx="5"/>
          </p:cNvCxnSpPr>
          <p:nvPr/>
        </p:nvCxnSpPr>
        <p:spPr>
          <a:xfrm>
            <a:off x="2642108" y="3812557"/>
            <a:ext cx="1568206" cy="44015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8A34A27-B58B-1C46-A757-A196F57CB2E8}"/>
              </a:ext>
            </a:extLst>
          </p:cNvPr>
          <p:cNvCxnSpPr>
            <a:cxnSpLocks/>
          </p:cNvCxnSpPr>
          <p:nvPr/>
        </p:nvCxnSpPr>
        <p:spPr>
          <a:xfrm flipV="1">
            <a:off x="2677137" y="4192413"/>
            <a:ext cx="1506205" cy="28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F1FFB52-796B-6349-B8D2-F7DFC77C25FF}"/>
              </a:ext>
            </a:extLst>
          </p:cNvPr>
          <p:cNvCxnSpPr>
            <a:cxnSpLocks/>
          </p:cNvCxnSpPr>
          <p:nvPr/>
        </p:nvCxnSpPr>
        <p:spPr>
          <a:xfrm>
            <a:off x="2628622" y="4268490"/>
            <a:ext cx="1521700" cy="766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EEB45E4-A696-8147-9843-ABB6BF0E4D4D}"/>
              </a:ext>
            </a:extLst>
          </p:cNvPr>
          <p:cNvCxnSpPr>
            <a:cxnSpLocks/>
          </p:cNvCxnSpPr>
          <p:nvPr/>
        </p:nvCxnSpPr>
        <p:spPr>
          <a:xfrm flipV="1">
            <a:off x="2645611" y="4304936"/>
            <a:ext cx="1564703" cy="111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7316C36-CAF9-5B44-A688-5F883FAD24AA}"/>
              </a:ext>
            </a:extLst>
          </p:cNvPr>
          <p:cNvCxnSpPr>
            <a:cxnSpLocks/>
          </p:cNvCxnSpPr>
          <p:nvPr/>
        </p:nvCxnSpPr>
        <p:spPr>
          <a:xfrm flipV="1">
            <a:off x="2673995" y="3114818"/>
            <a:ext cx="1564703" cy="1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186BEB9-AA80-1C47-B49A-21A2FB824443}"/>
              </a:ext>
            </a:extLst>
          </p:cNvPr>
          <p:cNvCxnSpPr>
            <a:cxnSpLocks/>
          </p:cNvCxnSpPr>
          <p:nvPr/>
        </p:nvCxnSpPr>
        <p:spPr>
          <a:xfrm flipV="1">
            <a:off x="2645611" y="3571966"/>
            <a:ext cx="1564703" cy="1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5F6D1DC-5D49-614D-892D-0A527B3CEB70}"/>
              </a:ext>
            </a:extLst>
          </p:cNvPr>
          <p:cNvCxnSpPr>
            <a:cxnSpLocks/>
          </p:cNvCxnSpPr>
          <p:nvPr/>
        </p:nvCxnSpPr>
        <p:spPr>
          <a:xfrm flipV="1">
            <a:off x="2645611" y="4140013"/>
            <a:ext cx="1564703" cy="1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A0A6838-89F4-4242-AA5D-44DA168BE573}"/>
              </a:ext>
            </a:extLst>
          </p:cNvPr>
          <p:cNvCxnSpPr>
            <a:cxnSpLocks/>
          </p:cNvCxnSpPr>
          <p:nvPr/>
        </p:nvCxnSpPr>
        <p:spPr>
          <a:xfrm flipV="1">
            <a:off x="790844" y="3102681"/>
            <a:ext cx="1727320" cy="563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361FCC6-568A-354F-AC4C-D4C140FC8240}"/>
                  </a:ext>
                </a:extLst>
              </p:cNvPr>
              <p:cNvSpPr txBox="1"/>
              <p:nvPr/>
            </p:nvSpPr>
            <p:spPr>
              <a:xfrm>
                <a:off x="7436908" y="3459884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361FCC6-568A-354F-AC4C-D4C140FC8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908" y="3459884"/>
                <a:ext cx="671402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ight Brace 80">
            <a:extLst>
              <a:ext uri="{FF2B5EF4-FFF2-40B4-BE49-F238E27FC236}">
                <a16:creationId xmlns:a16="http://schemas.microsoft.com/office/drawing/2014/main" id="{79356B9C-215A-694A-8EA8-702DE6D95E31}"/>
              </a:ext>
            </a:extLst>
          </p:cNvPr>
          <p:cNvSpPr/>
          <p:nvPr/>
        </p:nvSpPr>
        <p:spPr>
          <a:xfrm>
            <a:off x="7268600" y="2907523"/>
            <a:ext cx="184173" cy="1465781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6EA121A-44D6-1549-936C-1E03E37B7620}"/>
              </a:ext>
            </a:extLst>
          </p:cNvPr>
          <p:cNvCxnSpPr>
            <a:cxnSpLocks/>
          </p:cNvCxnSpPr>
          <p:nvPr/>
        </p:nvCxnSpPr>
        <p:spPr>
          <a:xfrm flipV="1">
            <a:off x="4353747" y="3168655"/>
            <a:ext cx="1506205" cy="28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A84854F-9B90-6C42-93AF-232603026D8D}"/>
              </a:ext>
            </a:extLst>
          </p:cNvPr>
          <p:cNvCxnSpPr>
            <a:cxnSpLocks/>
          </p:cNvCxnSpPr>
          <p:nvPr/>
        </p:nvCxnSpPr>
        <p:spPr>
          <a:xfrm>
            <a:off x="4318718" y="3223244"/>
            <a:ext cx="1541234" cy="4582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64840ED-0164-6C4A-B745-933F54DC0085}"/>
              </a:ext>
            </a:extLst>
          </p:cNvPr>
          <p:cNvCxnSpPr>
            <a:cxnSpLocks/>
          </p:cNvCxnSpPr>
          <p:nvPr/>
        </p:nvCxnSpPr>
        <p:spPr>
          <a:xfrm>
            <a:off x="4351975" y="3238789"/>
            <a:ext cx="1534949" cy="89709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C4849CE-0BA0-204F-BC8B-764D951BD82C}"/>
              </a:ext>
            </a:extLst>
          </p:cNvPr>
          <p:cNvCxnSpPr>
            <a:cxnSpLocks/>
          </p:cNvCxnSpPr>
          <p:nvPr/>
        </p:nvCxnSpPr>
        <p:spPr>
          <a:xfrm>
            <a:off x="4362340" y="3735305"/>
            <a:ext cx="1541234" cy="4582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170FF17-9299-1F40-9C75-B9F02A327628}"/>
              </a:ext>
            </a:extLst>
          </p:cNvPr>
          <p:cNvCxnSpPr>
            <a:cxnSpLocks/>
          </p:cNvCxnSpPr>
          <p:nvPr/>
        </p:nvCxnSpPr>
        <p:spPr>
          <a:xfrm flipV="1">
            <a:off x="4381395" y="3639060"/>
            <a:ext cx="1506205" cy="28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2A7B1EA-F37D-2440-BFF5-31208EE2D6C8}"/>
              </a:ext>
            </a:extLst>
          </p:cNvPr>
          <p:cNvCxnSpPr>
            <a:cxnSpLocks/>
          </p:cNvCxnSpPr>
          <p:nvPr/>
        </p:nvCxnSpPr>
        <p:spPr>
          <a:xfrm>
            <a:off x="4318718" y="3812557"/>
            <a:ext cx="1568206" cy="44015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F0F1057-665A-1446-AC98-CC32A152F473}"/>
              </a:ext>
            </a:extLst>
          </p:cNvPr>
          <p:cNvCxnSpPr>
            <a:cxnSpLocks/>
          </p:cNvCxnSpPr>
          <p:nvPr/>
        </p:nvCxnSpPr>
        <p:spPr>
          <a:xfrm flipV="1">
            <a:off x="4353747" y="4192413"/>
            <a:ext cx="1506205" cy="28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FE2B537-F6E1-8244-802E-57B89ECFB908}"/>
              </a:ext>
            </a:extLst>
          </p:cNvPr>
          <p:cNvCxnSpPr>
            <a:cxnSpLocks/>
          </p:cNvCxnSpPr>
          <p:nvPr/>
        </p:nvCxnSpPr>
        <p:spPr>
          <a:xfrm>
            <a:off x="4305232" y="4268490"/>
            <a:ext cx="1521700" cy="766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0446382-4A5D-7B41-8763-4E60B9B10BAE}"/>
              </a:ext>
            </a:extLst>
          </p:cNvPr>
          <p:cNvCxnSpPr>
            <a:cxnSpLocks/>
          </p:cNvCxnSpPr>
          <p:nvPr/>
        </p:nvCxnSpPr>
        <p:spPr>
          <a:xfrm flipV="1">
            <a:off x="4322221" y="4304936"/>
            <a:ext cx="1564703" cy="111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D3C07DC7-B34F-8940-9EF1-4819EC648DB1}"/>
              </a:ext>
            </a:extLst>
          </p:cNvPr>
          <p:cNvCxnSpPr>
            <a:cxnSpLocks/>
          </p:cNvCxnSpPr>
          <p:nvPr/>
        </p:nvCxnSpPr>
        <p:spPr>
          <a:xfrm flipV="1">
            <a:off x="4350605" y="3114818"/>
            <a:ext cx="1564703" cy="1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50FD1F43-1C87-6B44-806B-BC430B3CF8EF}"/>
              </a:ext>
            </a:extLst>
          </p:cNvPr>
          <p:cNvCxnSpPr>
            <a:cxnSpLocks/>
          </p:cNvCxnSpPr>
          <p:nvPr/>
        </p:nvCxnSpPr>
        <p:spPr>
          <a:xfrm flipV="1">
            <a:off x="4322221" y="3571966"/>
            <a:ext cx="1564703" cy="1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5B10730-8626-BD41-9382-D0C51B15027F}"/>
              </a:ext>
            </a:extLst>
          </p:cNvPr>
          <p:cNvCxnSpPr>
            <a:cxnSpLocks/>
          </p:cNvCxnSpPr>
          <p:nvPr/>
        </p:nvCxnSpPr>
        <p:spPr>
          <a:xfrm flipV="1">
            <a:off x="4322221" y="4140013"/>
            <a:ext cx="1564703" cy="1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44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45"/>
    </mc:Choice>
    <mc:Fallback xmlns="">
      <p:transition spd="slow" advTm="39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/>
      <p:bldP spid="103" grpId="0" animBg="1"/>
      <p:bldP spid="104" grpId="0"/>
      <p:bldP spid="105" grpId="0" animBg="1"/>
      <p:bldP spid="106" grpId="0" animBg="1"/>
      <p:bldP spid="107" grpId="0"/>
      <p:bldP spid="108" grpId="0" animBg="1"/>
      <p:bldP spid="109" grpId="0" animBg="1"/>
      <p:bldP spid="110" grpId="0" animBg="1"/>
      <p:bldP spid="111" grpId="0" animBg="1"/>
      <p:bldP spid="112" grpId="0"/>
      <p:bldP spid="113" grpId="0"/>
      <p:bldP spid="116" grpId="0"/>
      <p:bldP spid="117" grpId="0"/>
      <p:bldP spid="118" grpId="0"/>
      <p:bldP spid="119" grpId="0"/>
      <p:bldP spid="120" grpId="0"/>
      <p:bldP spid="121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7" grpId="0" animBg="1"/>
      <p:bldP spid="48" grpId="0"/>
      <p:bldP spid="36" grpId="0"/>
      <p:bldP spid="36" grpId="1"/>
      <p:bldP spid="46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80" grpId="0"/>
      <p:bldP spid="80" grpId="1"/>
      <p:bldP spid="8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777A-231E-1B4E-B226-079CD938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Larger Alphabet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746A3-3171-A34B-82CD-5F866E6D93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2"/>
                <a:ext cx="8686800" cy="187882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layer is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trivial</a:t>
                </a:r>
                <a:r>
                  <a:rPr lang="en-US" sz="2800" dirty="0"/>
                  <a:t> if for all symbols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800" dirty="0"/>
                  <a:t>, the edges marked by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/>
                  <a:t> form the identity permutation.</a:t>
                </a:r>
              </a:p>
              <a:p>
                <a:pPr marL="0" indent="0">
                  <a:buNone/>
                </a:pPr>
                <a:r>
                  <a:rPr lang="en-US" sz="2800" dirty="0"/>
                  <a:t>We can ignore trivial layers.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746A3-3171-A34B-82CD-5F866E6D93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2"/>
                <a:ext cx="8686800" cy="1878822"/>
              </a:xfrm>
              <a:blipFill>
                <a:blip r:embed="rId2"/>
                <a:stretch>
                  <a:fillRect l="-1608"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>
            <a:extLst>
              <a:ext uri="{FF2B5EF4-FFF2-40B4-BE49-F238E27FC236}">
                <a16:creationId xmlns:a16="http://schemas.microsoft.com/office/drawing/2014/main" id="{6228A139-9613-C04C-AF6A-9E8273F300B7}"/>
              </a:ext>
            </a:extLst>
          </p:cNvPr>
          <p:cNvSpPr/>
          <p:nvPr/>
        </p:nvSpPr>
        <p:spPr>
          <a:xfrm rot="5400000">
            <a:off x="1454300" y="3588140"/>
            <a:ext cx="348681" cy="1908928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85F689-FF42-7D49-8FAA-DB311D1D78F8}"/>
                  </a:ext>
                </a:extLst>
              </p:cNvPr>
              <p:cNvSpPr txBox="1"/>
              <p:nvPr/>
            </p:nvSpPr>
            <p:spPr>
              <a:xfrm>
                <a:off x="955030" y="4676704"/>
                <a:ext cx="1570815" cy="347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layer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85F689-FF42-7D49-8FAA-DB311D1D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30" y="4676704"/>
                <a:ext cx="1570815" cy="347339"/>
              </a:xfrm>
              <a:prstGeom prst="rect">
                <a:avLst/>
              </a:prstGeom>
              <a:blipFill>
                <a:blip r:embed="rId3"/>
                <a:stretch>
                  <a:fillRect l="-1613" t="-357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Brace 41">
            <a:extLst>
              <a:ext uri="{FF2B5EF4-FFF2-40B4-BE49-F238E27FC236}">
                <a16:creationId xmlns:a16="http://schemas.microsoft.com/office/drawing/2014/main" id="{F94C2AFD-8A06-5745-97B2-14BDBBB14932}"/>
              </a:ext>
            </a:extLst>
          </p:cNvPr>
          <p:cNvSpPr/>
          <p:nvPr/>
        </p:nvSpPr>
        <p:spPr>
          <a:xfrm rot="5400000">
            <a:off x="3232731" y="3718638"/>
            <a:ext cx="348680" cy="1647932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E60771-CB4B-5144-AC86-57366D4BFF29}"/>
                  </a:ext>
                </a:extLst>
              </p:cNvPr>
              <p:cNvSpPr txBox="1"/>
              <p:nvPr/>
            </p:nvSpPr>
            <p:spPr>
              <a:xfrm>
                <a:off x="3958205" y="4728883"/>
                <a:ext cx="2070592" cy="347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layer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E60771-CB4B-5144-AC86-57366D4BF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205" y="4728883"/>
                <a:ext cx="2070592" cy="347339"/>
              </a:xfrm>
              <a:prstGeom prst="rect">
                <a:avLst/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ight Brace 43">
            <a:extLst>
              <a:ext uri="{FF2B5EF4-FFF2-40B4-BE49-F238E27FC236}">
                <a16:creationId xmlns:a16="http://schemas.microsoft.com/office/drawing/2014/main" id="{DE6E8325-03D4-194E-9100-75588FA65DBF}"/>
              </a:ext>
            </a:extLst>
          </p:cNvPr>
          <p:cNvSpPr/>
          <p:nvPr/>
        </p:nvSpPr>
        <p:spPr>
          <a:xfrm rot="5400000">
            <a:off x="4854069" y="3728152"/>
            <a:ext cx="365760" cy="1611824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6C95B8-2FA1-1B4B-8365-0097B442E5E0}"/>
              </a:ext>
            </a:extLst>
          </p:cNvPr>
          <p:cNvSpPr txBox="1"/>
          <p:nvPr/>
        </p:nvSpPr>
        <p:spPr>
          <a:xfrm>
            <a:off x="3284217" y="4661315"/>
            <a:ext cx="101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0D859DB1-C122-ED40-8833-7BBC80797BB9}"/>
              </a:ext>
            </a:extLst>
          </p:cNvPr>
          <p:cNvSpPr/>
          <p:nvPr/>
        </p:nvSpPr>
        <p:spPr>
          <a:xfrm rot="5400000">
            <a:off x="7627282" y="3734088"/>
            <a:ext cx="365760" cy="1611824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171579A-6593-A64E-9F5B-0335563C0D20}"/>
                  </a:ext>
                </a:extLst>
              </p:cNvPr>
              <p:cNvSpPr txBox="1"/>
              <p:nvPr/>
            </p:nvSpPr>
            <p:spPr>
              <a:xfrm>
                <a:off x="6854903" y="4676704"/>
                <a:ext cx="1943480" cy="347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layer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171579A-6593-A64E-9F5B-0335563C0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903" y="4676704"/>
                <a:ext cx="1943480" cy="347339"/>
              </a:xfrm>
              <a:prstGeom prst="rect">
                <a:avLst/>
              </a:prstGeom>
              <a:blipFill>
                <a:blip r:embed="rId5"/>
                <a:stretch>
                  <a:fillRect t="-357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458C69E-C6FE-8341-B052-1D8798E17BF9}"/>
                  </a:ext>
                </a:extLst>
              </p:cNvPr>
              <p:cNvSpPr txBox="1"/>
              <p:nvPr/>
            </p:nvSpPr>
            <p:spPr>
              <a:xfrm>
                <a:off x="3717181" y="5936777"/>
                <a:ext cx="1855893" cy="538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800" dirty="0"/>
                  <a:t> layers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458C69E-C6FE-8341-B052-1D8798E17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181" y="5936777"/>
                <a:ext cx="1855893" cy="538545"/>
              </a:xfrm>
              <a:prstGeom prst="rect">
                <a:avLst/>
              </a:prstGeom>
              <a:blipFill>
                <a:blip r:embed="rId6"/>
                <a:stretch>
                  <a:fillRect l="-1361" t="-6977" r="-680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>
            <a:extLst>
              <a:ext uri="{FF2B5EF4-FFF2-40B4-BE49-F238E27FC236}">
                <a16:creationId xmlns:a16="http://schemas.microsoft.com/office/drawing/2014/main" id="{65203C27-F5B5-6248-8B57-61A61A392377}"/>
              </a:ext>
            </a:extLst>
          </p:cNvPr>
          <p:cNvSpPr/>
          <p:nvPr/>
        </p:nvSpPr>
        <p:spPr>
          <a:xfrm rot="5400000">
            <a:off x="3849856" y="1155061"/>
            <a:ext cx="1590537" cy="7941897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5E600A-87EB-C241-A9F1-C6651D5C2E76}"/>
              </a:ext>
            </a:extLst>
          </p:cNvPr>
          <p:cNvSpPr txBox="1"/>
          <p:nvPr/>
        </p:nvSpPr>
        <p:spPr>
          <a:xfrm>
            <a:off x="6264472" y="360594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24D84E2-8489-0042-8068-1D468F5432DC}"/>
              </a:ext>
            </a:extLst>
          </p:cNvPr>
          <p:cNvSpPr>
            <a:spLocks noChangeAspect="1"/>
          </p:cNvSpPr>
          <p:nvPr/>
        </p:nvSpPr>
        <p:spPr>
          <a:xfrm flipH="1">
            <a:off x="2491669" y="3114064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C138CE9-0EDB-1147-BA4B-EEBC040FFEAE}"/>
              </a:ext>
            </a:extLst>
          </p:cNvPr>
          <p:cNvSpPr>
            <a:spLocks noChangeAspect="1"/>
          </p:cNvSpPr>
          <p:nvPr/>
        </p:nvSpPr>
        <p:spPr>
          <a:xfrm flipH="1">
            <a:off x="2491669" y="3626887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543DFE1-E623-6046-A3B9-79B7C287993F}"/>
              </a:ext>
            </a:extLst>
          </p:cNvPr>
          <p:cNvSpPr>
            <a:spLocks noChangeAspect="1"/>
          </p:cNvSpPr>
          <p:nvPr/>
        </p:nvSpPr>
        <p:spPr>
          <a:xfrm flipH="1">
            <a:off x="2491669" y="4139709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190136E-5EFA-2149-AEE6-934134CFDB4E}"/>
              </a:ext>
            </a:extLst>
          </p:cNvPr>
          <p:cNvSpPr>
            <a:spLocks noChangeAspect="1"/>
          </p:cNvSpPr>
          <p:nvPr/>
        </p:nvSpPr>
        <p:spPr>
          <a:xfrm flipH="1">
            <a:off x="4183342" y="3086041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826AA03-2DF7-5343-9AAE-2DFF56FD8EFB}"/>
              </a:ext>
            </a:extLst>
          </p:cNvPr>
          <p:cNvSpPr>
            <a:spLocks noChangeAspect="1"/>
          </p:cNvSpPr>
          <p:nvPr/>
        </p:nvSpPr>
        <p:spPr>
          <a:xfrm flipH="1">
            <a:off x="4183342" y="3598864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B2387EB-C801-A946-9D76-D2443DBBC669}"/>
              </a:ext>
            </a:extLst>
          </p:cNvPr>
          <p:cNvSpPr>
            <a:spLocks noChangeAspect="1"/>
          </p:cNvSpPr>
          <p:nvPr/>
        </p:nvSpPr>
        <p:spPr>
          <a:xfrm flipH="1">
            <a:off x="4183342" y="4111686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BAE9A51-B2E0-904A-9206-389E5B644107}"/>
              </a:ext>
            </a:extLst>
          </p:cNvPr>
          <p:cNvSpPr>
            <a:spLocks noChangeAspect="1"/>
          </p:cNvSpPr>
          <p:nvPr/>
        </p:nvSpPr>
        <p:spPr>
          <a:xfrm flipH="1">
            <a:off x="5760481" y="3086041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79EB4F6-35A5-034F-B6FD-5D8B055EC036}"/>
              </a:ext>
            </a:extLst>
          </p:cNvPr>
          <p:cNvSpPr>
            <a:spLocks noChangeAspect="1"/>
          </p:cNvSpPr>
          <p:nvPr/>
        </p:nvSpPr>
        <p:spPr>
          <a:xfrm flipH="1">
            <a:off x="5760481" y="3598864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439E7DA-E6C0-3E47-BC74-F45FC0CCAED7}"/>
              </a:ext>
            </a:extLst>
          </p:cNvPr>
          <p:cNvSpPr>
            <a:spLocks noChangeAspect="1"/>
          </p:cNvSpPr>
          <p:nvPr/>
        </p:nvSpPr>
        <p:spPr>
          <a:xfrm flipH="1">
            <a:off x="5760481" y="4111686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1D152C6-37DC-0A47-A416-CABCC6F5D3DB}"/>
              </a:ext>
            </a:extLst>
          </p:cNvPr>
          <p:cNvSpPr>
            <a:spLocks noChangeAspect="1"/>
          </p:cNvSpPr>
          <p:nvPr/>
        </p:nvSpPr>
        <p:spPr>
          <a:xfrm flipH="1">
            <a:off x="8523986" y="3308947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04EDFEA-E111-6A45-9F5D-2DF490F3C096}"/>
              </a:ext>
            </a:extLst>
          </p:cNvPr>
          <p:cNvSpPr>
            <a:spLocks noChangeAspect="1"/>
          </p:cNvSpPr>
          <p:nvPr/>
        </p:nvSpPr>
        <p:spPr>
          <a:xfrm flipH="1">
            <a:off x="8523986" y="3821770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ADCC27D-72B7-A241-AB50-DF6A2E7B5928}"/>
              </a:ext>
            </a:extLst>
          </p:cNvPr>
          <p:cNvSpPr>
            <a:spLocks noChangeAspect="1"/>
          </p:cNvSpPr>
          <p:nvPr/>
        </p:nvSpPr>
        <p:spPr>
          <a:xfrm flipH="1">
            <a:off x="7022937" y="3045893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9EF65A7-CC66-BD4A-B86E-335E01F669AE}"/>
              </a:ext>
            </a:extLst>
          </p:cNvPr>
          <p:cNvSpPr>
            <a:spLocks noChangeAspect="1"/>
          </p:cNvSpPr>
          <p:nvPr/>
        </p:nvSpPr>
        <p:spPr>
          <a:xfrm flipH="1">
            <a:off x="7022937" y="3558716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F5FD960-A8DF-264A-BE6E-D2FB6E268978}"/>
              </a:ext>
            </a:extLst>
          </p:cNvPr>
          <p:cNvSpPr>
            <a:spLocks noChangeAspect="1"/>
          </p:cNvSpPr>
          <p:nvPr/>
        </p:nvSpPr>
        <p:spPr>
          <a:xfrm flipH="1">
            <a:off x="7022937" y="4071538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346CC5A-C146-4B46-AFEF-69C64ED3D629}"/>
              </a:ext>
            </a:extLst>
          </p:cNvPr>
          <p:cNvSpPr>
            <a:spLocks noChangeAspect="1"/>
          </p:cNvSpPr>
          <p:nvPr/>
        </p:nvSpPr>
        <p:spPr>
          <a:xfrm flipH="1">
            <a:off x="674176" y="3681477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E390D2-796F-0444-869B-00F9615C31C4}"/>
              </a:ext>
            </a:extLst>
          </p:cNvPr>
          <p:cNvCxnSpPr>
            <a:endCxn id="46" idx="6"/>
          </p:cNvCxnSpPr>
          <p:nvPr/>
        </p:nvCxnSpPr>
        <p:spPr>
          <a:xfrm flipV="1">
            <a:off x="858349" y="3196678"/>
            <a:ext cx="1633320" cy="5272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DED01B0-35D9-B642-9104-CD61ADE8B6F3}"/>
              </a:ext>
            </a:extLst>
          </p:cNvPr>
          <p:cNvCxnSpPr>
            <a:cxnSpLocks/>
            <a:stCxn id="64" idx="2"/>
            <a:endCxn id="50" idx="6"/>
          </p:cNvCxnSpPr>
          <p:nvPr/>
        </p:nvCxnSpPr>
        <p:spPr>
          <a:xfrm flipV="1">
            <a:off x="858349" y="3709501"/>
            <a:ext cx="1633320" cy="545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F7765BD-F176-274E-8212-F158D71A1EE9}"/>
              </a:ext>
            </a:extLst>
          </p:cNvPr>
          <p:cNvCxnSpPr>
            <a:cxnSpLocks/>
            <a:stCxn id="64" idx="7"/>
            <a:endCxn id="51" idx="6"/>
          </p:cNvCxnSpPr>
          <p:nvPr/>
        </p:nvCxnSpPr>
        <p:spPr>
          <a:xfrm>
            <a:off x="701148" y="3705674"/>
            <a:ext cx="1790521" cy="51664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7057BEB-7B24-5348-B7AB-5BA9F3A318AB}"/>
              </a:ext>
            </a:extLst>
          </p:cNvPr>
          <p:cNvCxnSpPr>
            <a:cxnSpLocks/>
            <a:endCxn id="52" idx="6"/>
          </p:cNvCxnSpPr>
          <p:nvPr/>
        </p:nvCxnSpPr>
        <p:spPr>
          <a:xfrm flipV="1">
            <a:off x="2677137" y="3168655"/>
            <a:ext cx="1506205" cy="28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436B399-BBF3-984C-9EB0-7F57DE221308}"/>
              </a:ext>
            </a:extLst>
          </p:cNvPr>
          <p:cNvCxnSpPr>
            <a:cxnSpLocks/>
            <a:endCxn id="53" idx="6"/>
          </p:cNvCxnSpPr>
          <p:nvPr/>
        </p:nvCxnSpPr>
        <p:spPr>
          <a:xfrm>
            <a:off x="2642108" y="3223244"/>
            <a:ext cx="1541234" cy="4582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9D0651D-95D4-9D4D-80E1-BCFECB203CCE}"/>
              </a:ext>
            </a:extLst>
          </p:cNvPr>
          <p:cNvCxnSpPr>
            <a:cxnSpLocks/>
            <a:endCxn id="54" idx="7"/>
          </p:cNvCxnSpPr>
          <p:nvPr/>
        </p:nvCxnSpPr>
        <p:spPr>
          <a:xfrm>
            <a:off x="2675365" y="3238789"/>
            <a:ext cx="1534949" cy="89709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F55D17C-716C-AB41-A185-B79863BC2785}"/>
              </a:ext>
            </a:extLst>
          </p:cNvPr>
          <p:cNvCxnSpPr>
            <a:cxnSpLocks/>
          </p:cNvCxnSpPr>
          <p:nvPr/>
        </p:nvCxnSpPr>
        <p:spPr>
          <a:xfrm>
            <a:off x="2685730" y="3735305"/>
            <a:ext cx="1541234" cy="4582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905DADC-1E7B-4341-AD06-B2365DCA2965}"/>
              </a:ext>
            </a:extLst>
          </p:cNvPr>
          <p:cNvCxnSpPr>
            <a:cxnSpLocks/>
          </p:cNvCxnSpPr>
          <p:nvPr/>
        </p:nvCxnSpPr>
        <p:spPr>
          <a:xfrm flipV="1">
            <a:off x="2704785" y="3639060"/>
            <a:ext cx="1506205" cy="28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A4D5FDD-D05D-2248-B604-80BCEB3DEE03}"/>
              </a:ext>
            </a:extLst>
          </p:cNvPr>
          <p:cNvCxnSpPr>
            <a:cxnSpLocks/>
            <a:endCxn id="54" idx="5"/>
          </p:cNvCxnSpPr>
          <p:nvPr/>
        </p:nvCxnSpPr>
        <p:spPr>
          <a:xfrm>
            <a:off x="2642108" y="3812557"/>
            <a:ext cx="1568206" cy="44015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8A34A27-B58B-1C46-A757-A196F57CB2E8}"/>
              </a:ext>
            </a:extLst>
          </p:cNvPr>
          <p:cNvCxnSpPr>
            <a:cxnSpLocks/>
          </p:cNvCxnSpPr>
          <p:nvPr/>
        </p:nvCxnSpPr>
        <p:spPr>
          <a:xfrm flipV="1">
            <a:off x="2677137" y="4192413"/>
            <a:ext cx="1506205" cy="28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F1FFB52-796B-6349-B8D2-F7DFC77C25FF}"/>
              </a:ext>
            </a:extLst>
          </p:cNvPr>
          <p:cNvCxnSpPr>
            <a:cxnSpLocks/>
          </p:cNvCxnSpPr>
          <p:nvPr/>
        </p:nvCxnSpPr>
        <p:spPr>
          <a:xfrm>
            <a:off x="2628622" y="4268490"/>
            <a:ext cx="1521700" cy="766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EEB45E4-A696-8147-9843-ABB6BF0E4D4D}"/>
              </a:ext>
            </a:extLst>
          </p:cNvPr>
          <p:cNvCxnSpPr>
            <a:cxnSpLocks/>
          </p:cNvCxnSpPr>
          <p:nvPr/>
        </p:nvCxnSpPr>
        <p:spPr>
          <a:xfrm flipV="1">
            <a:off x="2645611" y="4304936"/>
            <a:ext cx="1564703" cy="111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7316C36-CAF9-5B44-A688-5F883FAD24AA}"/>
              </a:ext>
            </a:extLst>
          </p:cNvPr>
          <p:cNvCxnSpPr>
            <a:cxnSpLocks/>
          </p:cNvCxnSpPr>
          <p:nvPr/>
        </p:nvCxnSpPr>
        <p:spPr>
          <a:xfrm flipV="1">
            <a:off x="2673995" y="3114818"/>
            <a:ext cx="1564703" cy="1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186BEB9-AA80-1C47-B49A-21A2FB824443}"/>
              </a:ext>
            </a:extLst>
          </p:cNvPr>
          <p:cNvCxnSpPr>
            <a:cxnSpLocks/>
          </p:cNvCxnSpPr>
          <p:nvPr/>
        </p:nvCxnSpPr>
        <p:spPr>
          <a:xfrm flipV="1">
            <a:off x="2645611" y="3571966"/>
            <a:ext cx="1564703" cy="1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5F6D1DC-5D49-614D-892D-0A527B3CEB70}"/>
              </a:ext>
            </a:extLst>
          </p:cNvPr>
          <p:cNvCxnSpPr>
            <a:cxnSpLocks/>
          </p:cNvCxnSpPr>
          <p:nvPr/>
        </p:nvCxnSpPr>
        <p:spPr>
          <a:xfrm flipV="1">
            <a:off x="2645611" y="4140013"/>
            <a:ext cx="1564703" cy="1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A0A6838-89F4-4242-AA5D-44DA168BE573}"/>
              </a:ext>
            </a:extLst>
          </p:cNvPr>
          <p:cNvCxnSpPr>
            <a:cxnSpLocks/>
          </p:cNvCxnSpPr>
          <p:nvPr/>
        </p:nvCxnSpPr>
        <p:spPr>
          <a:xfrm flipV="1">
            <a:off x="790844" y="3102681"/>
            <a:ext cx="1727320" cy="563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4CDF0F9-3617-9949-8DFF-D02A486446BE}"/>
                  </a:ext>
                </a:extLst>
              </p:cNvPr>
              <p:cNvSpPr txBox="1"/>
              <p:nvPr/>
            </p:nvSpPr>
            <p:spPr>
              <a:xfrm>
                <a:off x="7432678" y="3474582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4CDF0F9-3617-9949-8DFF-D02A48644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678" y="3474582"/>
                <a:ext cx="671402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ight Brace 59">
            <a:extLst>
              <a:ext uri="{FF2B5EF4-FFF2-40B4-BE49-F238E27FC236}">
                <a16:creationId xmlns:a16="http://schemas.microsoft.com/office/drawing/2014/main" id="{93A444D0-8D72-7F4D-ACE7-CAF5B59B9AA1}"/>
              </a:ext>
            </a:extLst>
          </p:cNvPr>
          <p:cNvSpPr/>
          <p:nvPr/>
        </p:nvSpPr>
        <p:spPr>
          <a:xfrm>
            <a:off x="7264370" y="2922221"/>
            <a:ext cx="184173" cy="1465781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1D92C13-70DB-6647-8D61-0A8204B91D7E}"/>
                  </a:ext>
                </a:extLst>
              </p:cNvPr>
              <p:cNvSpPr txBox="1"/>
              <p:nvPr/>
            </p:nvSpPr>
            <p:spPr>
              <a:xfrm>
                <a:off x="7671802" y="6226573"/>
                <a:ext cx="14721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/>
                  <a:t>width</a:t>
                </a:r>
                <a:r>
                  <a:rPr lang="en-US" sz="16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1D92C13-70DB-6647-8D61-0A8204B91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802" y="6226573"/>
                <a:ext cx="1472198" cy="338554"/>
              </a:xfrm>
              <a:prstGeom prst="rect">
                <a:avLst/>
              </a:prstGeom>
              <a:blipFill>
                <a:blip r:embed="rId8"/>
                <a:stretch>
                  <a:fillRect l="-1709" t="-370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A3668CCF-5CD5-B149-B90A-5DFC9960582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369391" y="4928741"/>
            <a:ext cx="2095994" cy="458623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055D4EE-B796-AB47-AAB7-89405B3C952B}"/>
                  </a:ext>
                </a:extLst>
              </p:cNvPr>
              <p:cNvSpPr txBox="1"/>
              <p:nvPr/>
            </p:nvSpPr>
            <p:spPr>
              <a:xfrm>
                <a:off x="550709" y="6086237"/>
                <a:ext cx="1472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dirty="0"/>
                  <a:t>width</a:t>
                </a:r>
                <a:r>
                  <a:rPr lang="en-US" sz="16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055D4EE-B796-AB47-AAB7-89405B3C9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09" y="6086237"/>
                <a:ext cx="1472198" cy="338554"/>
              </a:xfrm>
              <a:prstGeom prst="rect">
                <a:avLst/>
              </a:prstGeom>
              <a:blipFill>
                <a:blip r:embed="rId9"/>
                <a:stretch>
                  <a:fillRect l="-2564" t="-370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Curved Connector 81">
            <a:extLst>
              <a:ext uri="{FF2B5EF4-FFF2-40B4-BE49-F238E27FC236}">
                <a16:creationId xmlns:a16="http://schemas.microsoft.com/office/drawing/2014/main" id="{2A4AF92C-3B16-FD41-8168-51C16598F533}"/>
              </a:ext>
            </a:extLst>
          </p:cNvPr>
          <p:cNvCxnSpPr>
            <a:cxnSpLocks/>
            <a:endCxn id="64" idx="5"/>
          </p:cNvCxnSpPr>
          <p:nvPr/>
        </p:nvCxnSpPr>
        <p:spPr>
          <a:xfrm rot="16200000" flipV="1">
            <a:off x="-199437" y="4723092"/>
            <a:ext cx="2243208" cy="442037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23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45"/>
    </mc:Choice>
    <mc:Fallback xmlns="">
      <p:transition spd="slow" advTm="39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9B3777A-231E-1B4E-B226-079CD938B01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 rtl="0"/>
                <a:r>
                  <a:rPr lang="en-US" sz="3200" dirty="0"/>
                  <a:t>Reducing the distance between width </a:t>
                </a:r>
                <a14:m>
                  <m:oMath xmlns:m="http://schemas.openxmlformats.org/officeDocument/2006/math">
                    <m:r>
                      <a:rPr lang="en-US" sz="3200" i="1" spc="-300" dirty="0">
                        <a:solidFill>
                          <a:srgbClr val="FFFD78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spc="-300" dirty="0">
                        <a:solidFill>
                          <a:srgbClr val="FFFD78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9B3777A-231E-1B4E-B226-079CD938B0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746A3-3171-A34B-82CD-5F866E6D93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2"/>
                <a:ext cx="8686800" cy="187882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432FF"/>
                    </a:solidFill>
                  </a:rPr>
                  <a:t>Recall Simple Fact: </a:t>
                </a:r>
                <a:r>
                  <a:rPr lang="en-US" sz="2400" dirty="0"/>
                  <a:t>Any non-trivial layer is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colliding</a:t>
                </a:r>
                <a:r>
                  <a:rPr lang="en-US" sz="2400" dirty="0"/>
                  <a:t>, i.e., </a:t>
                </a:r>
                <a:br>
                  <a:rPr lang="en-US" sz="2400" dirty="0"/>
                </a:br>
                <a:r>
                  <a:rPr lang="en-US" sz="2400" dirty="0"/>
                  <a:t>there exists a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400" dirty="0"/>
                  <a:t> such that edges marked in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collide.</a:t>
                </a:r>
              </a:p>
              <a:p>
                <a:pPr marL="0" indent="0">
                  <a:buNone/>
                </a:pPr>
                <a:br>
                  <a:rPr lang="en-US" sz="1200" dirty="0"/>
                </a:br>
                <a:r>
                  <a:rPr lang="en-US" sz="2400" dirty="0"/>
                  <a:t>Under a (pseudo)random restriction any non-trivial layer </a:t>
                </a:r>
                <a:br>
                  <a:rPr lang="en-US" sz="2400" dirty="0"/>
                </a:br>
                <a:r>
                  <a:rPr lang="en-US" sz="2400" dirty="0"/>
                  <a:t>realizes a collision </a:t>
                </a:r>
                <a:r>
                  <a:rPr lang="en-US" sz="2400" dirty="0" err="1"/>
                  <a:t>w.p.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746A3-3171-A34B-82CD-5F866E6D93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2"/>
                <a:ext cx="8686800" cy="1878822"/>
              </a:xfrm>
              <a:blipFill>
                <a:blip r:embed="rId3"/>
                <a:stretch>
                  <a:fillRect l="-1170" t="-2703"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>
            <a:extLst>
              <a:ext uri="{FF2B5EF4-FFF2-40B4-BE49-F238E27FC236}">
                <a16:creationId xmlns:a16="http://schemas.microsoft.com/office/drawing/2014/main" id="{6228A139-9613-C04C-AF6A-9E8273F300B7}"/>
              </a:ext>
            </a:extLst>
          </p:cNvPr>
          <p:cNvSpPr/>
          <p:nvPr/>
        </p:nvSpPr>
        <p:spPr>
          <a:xfrm rot="5400000">
            <a:off x="1267333" y="3730137"/>
            <a:ext cx="354639" cy="1809460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85F689-FF42-7D49-8FAA-DB311D1D78F8}"/>
                  </a:ext>
                </a:extLst>
              </p:cNvPr>
              <p:cNvSpPr txBox="1"/>
              <p:nvPr/>
            </p:nvSpPr>
            <p:spPr>
              <a:xfrm>
                <a:off x="677216" y="4771946"/>
                <a:ext cx="1570815" cy="347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layer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85F689-FF42-7D49-8FAA-DB311D1D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16" y="4771946"/>
                <a:ext cx="1570815" cy="347339"/>
              </a:xfrm>
              <a:prstGeom prst="rect">
                <a:avLst/>
              </a:prstGeom>
              <a:blipFill>
                <a:blip r:embed="rId4"/>
                <a:stretch>
                  <a:fillRect l="-1600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Brace 41">
            <a:extLst>
              <a:ext uri="{FF2B5EF4-FFF2-40B4-BE49-F238E27FC236}">
                <a16:creationId xmlns:a16="http://schemas.microsoft.com/office/drawing/2014/main" id="{F94C2AFD-8A06-5745-97B2-14BDBBB14932}"/>
              </a:ext>
            </a:extLst>
          </p:cNvPr>
          <p:cNvSpPr/>
          <p:nvPr/>
        </p:nvSpPr>
        <p:spPr>
          <a:xfrm rot="5400000">
            <a:off x="2996694" y="3828763"/>
            <a:ext cx="336114" cy="1630732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E60771-CB4B-5144-AC86-57366D4BFF29}"/>
                  </a:ext>
                </a:extLst>
              </p:cNvPr>
              <p:cNvSpPr txBox="1"/>
              <p:nvPr/>
            </p:nvSpPr>
            <p:spPr>
              <a:xfrm>
                <a:off x="3761073" y="4771946"/>
                <a:ext cx="2070592" cy="347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layer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E60771-CB4B-5144-AC86-57366D4BF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073" y="4771946"/>
                <a:ext cx="2070592" cy="347339"/>
              </a:xfrm>
              <a:prstGeom prst="rect">
                <a:avLst/>
              </a:prstGeom>
              <a:blipFill>
                <a:blip r:embed="rId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ight Brace 43">
            <a:extLst>
              <a:ext uri="{FF2B5EF4-FFF2-40B4-BE49-F238E27FC236}">
                <a16:creationId xmlns:a16="http://schemas.microsoft.com/office/drawing/2014/main" id="{DE6E8325-03D4-194E-9100-75588FA65DBF}"/>
              </a:ext>
            </a:extLst>
          </p:cNvPr>
          <p:cNvSpPr/>
          <p:nvPr/>
        </p:nvSpPr>
        <p:spPr>
          <a:xfrm rot="5400000">
            <a:off x="4603149" y="3823394"/>
            <a:ext cx="365760" cy="1611824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0D859DB1-C122-ED40-8833-7BBC80797BB9}"/>
              </a:ext>
            </a:extLst>
          </p:cNvPr>
          <p:cNvSpPr/>
          <p:nvPr/>
        </p:nvSpPr>
        <p:spPr>
          <a:xfrm rot="5400000">
            <a:off x="7431324" y="3884292"/>
            <a:ext cx="365760" cy="1501899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171579A-6593-A64E-9F5B-0335563C0D20}"/>
                  </a:ext>
                </a:extLst>
              </p:cNvPr>
              <p:cNvSpPr txBox="1"/>
              <p:nvPr/>
            </p:nvSpPr>
            <p:spPr>
              <a:xfrm>
                <a:off x="6536748" y="4771946"/>
                <a:ext cx="1943480" cy="347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layer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171579A-6593-A64E-9F5B-0335563C0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748" y="4771946"/>
                <a:ext cx="1943480" cy="347339"/>
              </a:xfrm>
              <a:prstGeom prst="rect">
                <a:avLst/>
              </a:prstGeom>
              <a:blipFill>
                <a:blip r:embed="rId6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458C69E-C6FE-8341-B052-1D8798E17BF9}"/>
                  </a:ext>
                </a:extLst>
              </p:cNvPr>
              <p:cNvSpPr txBox="1"/>
              <p:nvPr/>
            </p:nvSpPr>
            <p:spPr>
              <a:xfrm>
                <a:off x="3466264" y="6032019"/>
                <a:ext cx="1855893" cy="538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800" dirty="0"/>
                  <a:t> layers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458C69E-C6FE-8341-B052-1D8798E17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264" y="6032019"/>
                <a:ext cx="1855893" cy="538545"/>
              </a:xfrm>
              <a:prstGeom prst="rect">
                <a:avLst/>
              </a:prstGeom>
              <a:blipFill>
                <a:blip r:embed="rId7"/>
                <a:stretch>
                  <a:fillRect l="-1361" t="-9302" r="-612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>
            <a:extLst>
              <a:ext uri="{FF2B5EF4-FFF2-40B4-BE49-F238E27FC236}">
                <a16:creationId xmlns:a16="http://schemas.microsoft.com/office/drawing/2014/main" id="{65203C27-F5B5-6248-8B57-61A61A392377}"/>
              </a:ext>
            </a:extLst>
          </p:cNvPr>
          <p:cNvSpPr/>
          <p:nvPr/>
        </p:nvSpPr>
        <p:spPr>
          <a:xfrm rot="5400000">
            <a:off x="3662153" y="1313521"/>
            <a:ext cx="1580768" cy="7825230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5E600A-87EB-C241-A9F1-C6651D5C2E76}"/>
              </a:ext>
            </a:extLst>
          </p:cNvPr>
          <p:cNvSpPr txBox="1"/>
          <p:nvPr/>
        </p:nvSpPr>
        <p:spPr>
          <a:xfrm>
            <a:off x="6013552" y="370118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24D84E2-8489-0042-8068-1D468F5432DC}"/>
              </a:ext>
            </a:extLst>
          </p:cNvPr>
          <p:cNvSpPr>
            <a:spLocks noChangeAspect="1"/>
          </p:cNvSpPr>
          <p:nvPr/>
        </p:nvSpPr>
        <p:spPr>
          <a:xfrm flipH="1">
            <a:off x="2240749" y="3209306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C138CE9-0EDB-1147-BA4B-EEBC040FFEAE}"/>
              </a:ext>
            </a:extLst>
          </p:cNvPr>
          <p:cNvSpPr>
            <a:spLocks noChangeAspect="1"/>
          </p:cNvSpPr>
          <p:nvPr/>
        </p:nvSpPr>
        <p:spPr>
          <a:xfrm flipH="1">
            <a:off x="2240749" y="3722129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543DFE1-E623-6046-A3B9-79B7C287993F}"/>
              </a:ext>
            </a:extLst>
          </p:cNvPr>
          <p:cNvSpPr>
            <a:spLocks noChangeAspect="1"/>
          </p:cNvSpPr>
          <p:nvPr/>
        </p:nvSpPr>
        <p:spPr>
          <a:xfrm flipH="1">
            <a:off x="2240749" y="4234951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190136E-5EFA-2149-AEE6-934134CFDB4E}"/>
              </a:ext>
            </a:extLst>
          </p:cNvPr>
          <p:cNvSpPr>
            <a:spLocks noChangeAspect="1"/>
          </p:cNvSpPr>
          <p:nvPr/>
        </p:nvSpPr>
        <p:spPr>
          <a:xfrm flipH="1">
            <a:off x="3932422" y="3181283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826AA03-2DF7-5343-9AAE-2DFF56FD8EFB}"/>
              </a:ext>
            </a:extLst>
          </p:cNvPr>
          <p:cNvSpPr>
            <a:spLocks noChangeAspect="1"/>
          </p:cNvSpPr>
          <p:nvPr/>
        </p:nvSpPr>
        <p:spPr>
          <a:xfrm flipH="1">
            <a:off x="3932422" y="3694106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B2387EB-C801-A946-9D76-D2443DBBC669}"/>
              </a:ext>
            </a:extLst>
          </p:cNvPr>
          <p:cNvSpPr>
            <a:spLocks noChangeAspect="1"/>
          </p:cNvSpPr>
          <p:nvPr/>
        </p:nvSpPr>
        <p:spPr>
          <a:xfrm flipH="1">
            <a:off x="3932422" y="4206928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BAE9A51-B2E0-904A-9206-389E5B644107}"/>
              </a:ext>
            </a:extLst>
          </p:cNvPr>
          <p:cNvSpPr>
            <a:spLocks noChangeAspect="1"/>
          </p:cNvSpPr>
          <p:nvPr/>
        </p:nvSpPr>
        <p:spPr>
          <a:xfrm flipH="1">
            <a:off x="5509561" y="3181283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79EB4F6-35A5-034F-B6FD-5D8B055EC036}"/>
              </a:ext>
            </a:extLst>
          </p:cNvPr>
          <p:cNvSpPr>
            <a:spLocks noChangeAspect="1"/>
          </p:cNvSpPr>
          <p:nvPr/>
        </p:nvSpPr>
        <p:spPr>
          <a:xfrm flipH="1">
            <a:off x="5509561" y="3694106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439E7DA-E6C0-3E47-BC74-F45FC0CCAED7}"/>
              </a:ext>
            </a:extLst>
          </p:cNvPr>
          <p:cNvSpPr>
            <a:spLocks noChangeAspect="1"/>
          </p:cNvSpPr>
          <p:nvPr/>
        </p:nvSpPr>
        <p:spPr>
          <a:xfrm flipH="1">
            <a:off x="5509561" y="4206928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1D152C6-37DC-0A47-A416-CABCC6F5D3DB}"/>
              </a:ext>
            </a:extLst>
          </p:cNvPr>
          <p:cNvSpPr>
            <a:spLocks noChangeAspect="1"/>
          </p:cNvSpPr>
          <p:nvPr/>
        </p:nvSpPr>
        <p:spPr>
          <a:xfrm flipH="1">
            <a:off x="8273066" y="3404189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04EDFEA-E111-6A45-9F5D-2DF490F3C096}"/>
              </a:ext>
            </a:extLst>
          </p:cNvPr>
          <p:cNvSpPr>
            <a:spLocks noChangeAspect="1"/>
          </p:cNvSpPr>
          <p:nvPr/>
        </p:nvSpPr>
        <p:spPr>
          <a:xfrm flipH="1">
            <a:off x="8273066" y="3917012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ADCC27D-72B7-A241-AB50-DF6A2E7B5928}"/>
              </a:ext>
            </a:extLst>
          </p:cNvPr>
          <p:cNvSpPr>
            <a:spLocks noChangeAspect="1"/>
          </p:cNvSpPr>
          <p:nvPr/>
        </p:nvSpPr>
        <p:spPr>
          <a:xfrm flipH="1">
            <a:off x="6772017" y="3141135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9EF65A7-CC66-BD4A-B86E-335E01F669AE}"/>
              </a:ext>
            </a:extLst>
          </p:cNvPr>
          <p:cNvSpPr>
            <a:spLocks noChangeAspect="1"/>
          </p:cNvSpPr>
          <p:nvPr/>
        </p:nvSpPr>
        <p:spPr>
          <a:xfrm flipH="1">
            <a:off x="6772017" y="3653958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F5FD960-A8DF-264A-BE6E-D2FB6E268978}"/>
              </a:ext>
            </a:extLst>
          </p:cNvPr>
          <p:cNvSpPr>
            <a:spLocks noChangeAspect="1"/>
          </p:cNvSpPr>
          <p:nvPr/>
        </p:nvSpPr>
        <p:spPr>
          <a:xfrm flipH="1">
            <a:off x="6772017" y="4166780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346CC5A-C146-4B46-AFEF-69C64ED3D629}"/>
              </a:ext>
            </a:extLst>
          </p:cNvPr>
          <p:cNvSpPr>
            <a:spLocks noChangeAspect="1"/>
          </p:cNvSpPr>
          <p:nvPr/>
        </p:nvSpPr>
        <p:spPr>
          <a:xfrm flipH="1">
            <a:off x="423256" y="3776719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E390D2-796F-0444-869B-00F9615C31C4}"/>
              </a:ext>
            </a:extLst>
          </p:cNvPr>
          <p:cNvCxnSpPr>
            <a:endCxn id="46" idx="6"/>
          </p:cNvCxnSpPr>
          <p:nvPr/>
        </p:nvCxnSpPr>
        <p:spPr>
          <a:xfrm flipV="1">
            <a:off x="607429" y="3291920"/>
            <a:ext cx="1633320" cy="5272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DED01B0-35D9-B642-9104-CD61ADE8B6F3}"/>
              </a:ext>
            </a:extLst>
          </p:cNvPr>
          <p:cNvCxnSpPr>
            <a:cxnSpLocks/>
            <a:stCxn id="64" idx="2"/>
            <a:endCxn id="50" idx="6"/>
          </p:cNvCxnSpPr>
          <p:nvPr/>
        </p:nvCxnSpPr>
        <p:spPr>
          <a:xfrm flipV="1">
            <a:off x="607429" y="3804743"/>
            <a:ext cx="1633320" cy="545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F7765BD-F176-274E-8212-F158D71A1EE9}"/>
              </a:ext>
            </a:extLst>
          </p:cNvPr>
          <p:cNvCxnSpPr>
            <a:cxnSpLocks/>
            <a:stCxn id="64" idx="7"/>
            <a:endCxn id="51" idx="6"/>
          </p:cNvCxnSpPr>
          <p:nvPr/>
        </p:nvCxnSpPr>
        <p:spPr>
          <a:xfrm>
            <a:off x="450228" y="3800916"/>
            <a:ext cx="1790521" cy="51664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7057BEB-7B24-5348-B7AB-5BA9F3A318AB}"/>
              </a:ext>
            </a:extLst>
          </p:cNvPr>
          <p:cNvCxnSpPr>
            <a:cxnSpLocks/>
            <a:endCxn id="52" idx="6"/>
          </p:cNvCxnSpPr>
          <p:nvPr/>
        </p:nvCxnSpPr>
        <p:spPr>
          <a:xfrm flipV="1">
            <a:off x="2426217" y="3263897"/>
            <a:ext cx="1506205" cy="28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436B399-BBF3-984C-9EB0-7F57DE221308}"/>
              </a:ext>
            </a:extLst>
          </p:cNvPr>
          <p:cNvCxnSpPr>
            <a:cxnSpLocks/>
            <a:endCxn id="53" idx="6"/>
          </p:cNvCxnSpPr>
          <p:nvPr/>
        </p:nvCxnSpPr>
        <p:spPr>
          <a:xfrm>
            <a:off x="2391188" y="3318486"/>
            <a:ext cx="1541234" cy="4582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9D0651D-95D4-9D4D-80E1-BCFECB203CCE}"/>
              </a:ext>
            </a:extLst>
          </p:cNvPr>
          <p:cNvCxnSpPr>
            <a:cxnSpLocks/>
            <a:endCxn id="54" idx="7"/>
          </p:cNvCxnSpPr>
          <p:nvPr/>
        </p:nvCxnSpPr>
        <p:spPr>
          <a:xfrm>
            <a:off x="2424445" y="3334031"/>
            <a:ext cx="1534949" cy="89709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F55D17C-716C-AB41-A185-B79863BC2785}"/>
              </a:ext>
            </a:extLst>
          </p:cNvPr>
          <p:cNvCxnSpPr>
            <a:cxnSpLocks/>
          </p:cNvCxnSpPr>
          <p:nvPr/>
        </p:nvCxnSpPr>
        <p:spPr>
          <a:xfrm>
            <a:off x="2434810" y="3830547"/>
            <a:ext cx="1541234" cy="4582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905DADC-1E7B-4341-AD06-B2365DCA2965}"/>
              </a:ext>
            </a:extLst>
          </p:cNvPr>
          <p:cNvCxnSpPr>
            <a:cxnSpLocks/>
          </p:cNvCxnSpPr>
          <p:nvPr/>
        </p:nvCxnSpPr>
        <p:spPr>
          <a:xfrm flipV="1">
            <a:off x="2453865" y="3734302"/>
            <a:ext cx="1506205" cy="28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A4D5FDD-D05D-2248-B604-80BCEB3DEE03}"/>
              </a:ext>
            </a:extLst>
          </p:cNvPr>
          <p:cNvCxnSpPr>
            <a:cxnSpLocks/>
            <a:endCxn id="54" idx="5"/>
          </p:cNvCxnSpPr>
          <p:nvPr/>
        </p:nvCxnSpPr>
        <p:spPr>
          <a:xfrm>
            <a:off x="2391188" y="3907799"/>
            <a:ext cx="1568206" cy="44015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8A34A27-B58B-1C46-A757-A196F57CB2E8}"/>
              </a:ext>
            </a:extLst>
          </p:cNvPr>
          <p:cNvCxnSpPr>
            <a:cxnSpLocks/>
          </p:cNvCxnSpPr>
          <p:nvPr/>
        </p:nvCxnSpPr>
        <p:spPr>
          <a:xfrm flipV="1">
            <a:off x="2426217" y="4287655"/>
            <a:ext cx="1506205" cy="28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F1FFB52-796B-6349-B8D2-F7DFC77C25FF}"/>
              </a:ext>
            </a:extLst>
          </p:cNvPr>
          <p:cNvCxnSpPr>
            <a:cxnSpLocks/>
          </p:cNvCxnSpPr>
          <p:nvPr/>
        </p:nvCxnSpPr>
        <p:spPr>
          <a:xfrm>
            <a:off x="2377702" y="4363732"/>
            <a:ext cx="1521700" cy="766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EEB45E4-A696-8147-9843-ABB6BF0E4D4D}"/>
              </a:ext>
            </a:extLst>
          </p:cNvPr>
          <p:cNvCxnSpPr>
            <a:cxnSpLocks/>
          </p:cNvCxnSpPr>
          <p:nvPr/>
        </p:nvCxnSpPr>
        <p:spPr>
          <a:xfrm flipV="1">
            <a:off x="2394691" y="4400178"/>
            <a:ext cx="1564703" cy="111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7316C36-CAF9-5B44-A688-5F883FAD24AA}"/>
              </a:ext>
            </a:extLst>
          </p:cNvPr>
          <p:cNvCxnSpPr>
            <a:cxnSpLocks/>
          </p:cNvCxnSpPr>
          <p:nvPr/>
        </p:nvCxnSpPr>
        <p:spPr>
          <a:xfrm flipV="1">
            <a:off x="2423075" y="3210060"/>
            <a:ext cx="1564703" cy="1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186BEB9-AA80-1C47-B49A-21A2FB824443}"/>
              </a:ext>
            </a:extLst>
          </p:cNvPr>
          <p:cNvCxnSpPr>
            <a:cxnSpLocks/>
          </p:cNvCxnSpPr>
          <p:nvPr/>
        </p:nvCxnSpPr>
        <p:spPr>
          <a:xfrm flipV="1">
            <a:off x="2394691" y="3667208"/>
            <a:ext cx="1564703" cy="1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5F6D1DC-5D49-614D-892D-0A527B3CEB70}"/>
              </a:ext>
            </a:extLst>
          </p:cNvPr>
          <p:cNvCxnSpPr>
            <a:cxnSpLocks/>
          </p:cNvCxnSpPr>
          <p:nvPr/>
        </p:nvCxnSpPr>
        <p:spPr>
          <a:xfrm flipV="1">
            <a:off x="2394691" y="4235255"/>
            <a:ext cx="1564703" cy="1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A0A6838-89F4-4242-AA5D-44DA168BE573}"/>
              </a:ext>
            </a:extLst>
          </p:cNvPr>
          <p:cNvCxnSpPr>
            <a:cxnSpLocks/>
          </p:cNvCxnSpPr>
          <p:nvPr/>
        </p:nvCxnSpPr>
        <p:spPr>
          <a:xfrm flipV="1">
            <a:off x="539924" y="3197923"/>
            <a:ext cx="1727320" cy="563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1CB8152-29CF-7047-A006-B2101C607790}"/>
                  </a:ext>
                </a:extLst>
              </p:cNvPr>
              <p:cNvSpPr txBox="1"/>
              <p:nvPr/>
            </p:nvSpPr>
            <p:spPr>
              <a:xfrm>
                <a:off x="7181758" y="3575201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1CB8152-29CF-7047-A006-B2101C607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758" y="3575201"/>
                <a:ext cx="67140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ight Brace 59">
            <a:extLst>
              <a:ext uri="{FF2B5EF4-FFF2-40B4-BE49-F238E27FC236}">
                <a16:creationId xmlns:a16="http://schemas.microsoft.com/office/drawing/2014/main" id="{AEB5E903-9A39-EA42-AF75-B058C3918327}"/>
              </a:ext>
            </a:extLst>
          </p:cNvPr>
          <p:cNvSpPr/>
          <p:nvPr/>
        </p:nvSpPr>
        <p:spPr>
          <a:xfrm>
            <a:off x="7013450" y="3022840"/>
            <a:ext cx="184173" cy="1465781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9BE1784-E6D9-BE4B-BBCC-BCBB698205D9}"/>
                  </a:ext>
                </a:extLst>
              </p:cNvPr>
              <p:cNvSpPr txBox="1"/>
              <p:nvPr/>
            </p:nvSpPr>
            <p:spPr>
              <a:xfrm>
                <a:off x="2461190" y="4771946"/>
                <a:ext cx="1570815" cy="347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layer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9BE1784-E6D9-BE4B-BBCC-BCBB69820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190" y="4771946"/>
                <a:ext cx="1570815" cy="347339"/>
              </a:xfrm>
              <a:prstGeom prst="rect">
                <a:avLst/>
              </a:prstGeom>
              <a:blipFill>
                <a:blip r:embed="rId9"/>
                <a:stretch>
                  <a:fillRect l="-800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A473888-A4FB-E947-90D2-F495A33407AE}"/>
                  </a:ext>
                </a:extLst>
              </p:cNvPr>
              <p:cNvSpPr txBox="1"/>
              <p:nvPr/>
            </p:nvSpPr>
            <p:spPr>
              <a:xfrm>
                <a:off x="7434737" y="6263583"/>
                <a:ext cx="14721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/>
                  <a:t>width</a:t>
                </a:r>
                <a:r>
                  <a:rPr lang="en-US" sz="16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A473888-A4FB-E947-90D2-F495A3340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737" y="6263583"/>
                <a:ext cx="1472198" cy="338554"/>
              </a:xfrm>
              <a:prstGeom prst="rect">
                <a:avLst/>
              </a:prstGeom>
              <a:blipFill>
                <a:blip r:embed="rId10"/>
                <a:stretch>
                  <a:fillRect l="-2564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Curved Connector 81">
            <a:extLst>
              <a:ext uri="{FF2B5EF4-FFF2-40B4-BE49-F238E27FC236}">
                <a16:creationId xmlns:a16="http://schemas.microsoft.com/office/drawing/2014/main" id="{8BC52506-B798-9640-B9BD-4E844B6C55C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209112" y="5011993"/>
            <a:ext cx="1976181" cy="409092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8A72D3D-22A3-0246-9860-9B126F10BBF6}"/>
                  </a:ext>
                </a:extLst>
              </p:cNvPr>
              <p:cNvSpPr txBox="1"/>
              <p:nvPr/>
            </p:nvSpPr>
            <p:spPr>
              <a:xfrm>
                <a:off x="305758" y="6204629"/>
                <a:ext cx="1472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dirty="0"/>
                  <a:t>width</a:t>
                </a:r>
                <a:r>
                  <a:rPr lang="en-US" sz="16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8A72D3D-22A3-0246-9860-9B126F10B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58" y="6204629"/>
                <a:ext cx="1472198" cy="338554"/>
              </a:xfrm>
              <a:prstGeom prst="rect">
                <a:avLst/>
              </a:prstGeom>
              <a:blipFill>
                <a:blip r:embed="rId11"/>
                <a:stretch>
                  <a:fillRect l="-2564" t="-3571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Curved Connector 83">
            <a:extLst>
              <a:ext uri="{FF2B5EF4-FFF2-40B4-BE49-F238E27FC236}">
                <a16:creationId xmlns:a16="http://schemas.microsoft.com/office/drawing/2014/main" id="{9E88B489-B2B8-9047-98A8-74D400A1DBBC}"/>
              </a:ext>
            </a:extLst>
          </p:cNvPr>
          <p:cNvCxnSpPr>
            <a:cxnSpLocks/>
          </p:cNvCxnSpPr>
          <p:nvPr/>
        </p:nvCxnSpPr>
        <p:spPr>
          <a:xfrm rot="16200000" flipV="1">
            <a:off x="-444388" y="4841484"/>
            <a:ext cx="2243208" cy="442037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7EF616A-A216-1F43-8B45-E71776ABEEF6}"/>
                  </a:ext>
                </a:extLst>
              </p:cNvPr>
              <p:cNvSpPr txBox="1"/>
              <p:nvPr/>
            </p:nvSpPr>
            <p:spPr>
              <a:xfrm>
                <a:off x="2998552" y="6192412"/>
                <a:ext cx="14721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/>
                  <a:t>width</a:t>
                </a:r>
                <a:r>
                  <a:rPr lang="en-US" sz="16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7EF616A-A216-1F43-8B45-E71776ABE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552" y="6192412"/>
                <a:ext cx="1472198" cy="338554"/>
              </a:xfrm>
              <a:prstGeom prst="rect">
                <a:avLst/>
              </a:prstGeom>
              <a:blipFill>
                <a:blip r:embed="rId12"/>
                <a:stretch>
                  <a:fillRect l="-2586" t="-3571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Curved Connector 85">
            <a:extLst>
              <a:ext uri="{FF2B5EF4-FFF2-40B4-BE49-F238E27FC236}">
                <a16:creationId xmlns:a16="http://schemas.microsoft.com/office/drawing/2014/main" id="{0C6D6116-B44A-FB40-BC93-123963023D6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952118" y="5054628"/>
            <a:ext cx="1767306" cy="429066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53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45"/>
    </mc:Choice>
    <mc:Fallback xmlns="">
      <p:transition spd="slow" advTm="39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9B3777A-231E-1B4E-B226-079CD938B01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 algn="ctr" defTabSz="914322" rtl="0" eaLnBrk="1" latinLnBrk="0" hangingPunct="1">
                  <a:spcBef>
                    <a:spcPct val="0"/>
                  </a:spcBef>
                  <a:buNone/>
                </a:pPr>
                <a:r>
                  <a:rPr lang="en-US" sz="3200" dirty="0"/>
                  <a:t>Reducing the distance between width </a:t>
                </a:r>
                <a14:m>
                  <m:oMath xmlns:m="http://schemas.openxmlformats.org/officeDocument/2006/math">
                    <m:r>
                      <a:rPr lang="en-US" sz="3200" i="1" spc="-300" dirty="0" smtClean="0">
                        <a:solidFill>
                          <a:srgbClr val="FFFD78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spc="-300" dirty="0" smtClean="0">
                        <a:solidFill>
                          <a:srgbClr val="FFFD78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3200" i="1" spc="-300" dirty="0">
                  <a:solidFill>
                    <a:srgbClr val="FFFD78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9B3777A-231E-1B4E-B226-079CD938B0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746A3-3171-A34B-82CD-5F866E6D93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2"/>
                <a:ext cx="8686800" cy="187882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Under a random restriction a layer realizes a collision </a:t>
                </a:r>
                <a:r>
                  <a:rPr lang="en-US" sz="2400" dirty="0" err="1"/>
                  <a:t>w.p.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50"/>
                    </a:solidFill>
                  </a:rPr>
                  <a:t>Chernoff:</a:t>
                </a:r>
                <a:r>
                  <a:rPr lang="en-US" sz="2400" b="1" dirty="0"/>
                  <a:t> </a:t>
                </a:r>
                <a:r>
                  <a:rPr lang="en-US" sz="2400" dirty="0" err="1"/>
                  <a:t>w.p.</a:t>
                </a:r>
                <a:r>
                  <a:rPr lang="en-US" sz="2400" dirty="0"/>
                  <a:t> at least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1− 1/</m:t>
                    </m:r>
                    <m:func>
                      <m:func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at least one layer in a sequence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400" dirty="0"/>
                  <a:t> layers will realize collision.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loglog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whp</a:t>
                </a:r>
                <a:r>
                  <a:rPr lang="en-US" sz="2400" dirty="0"/>
                  <a:t> no sequence of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400" dirty="0"/>
                  <a:t> layers </a:t>
                </a:r>
                <a:r>
                  <a:rPr lang="en-US" sz="2400" dirty="0" err="1"/>
                  <a:t>btwn</a:t>
                </a:r>
                <a:r>
                  <a:rPr lang="en-US" sz="2400" dirty="0"/>
                  <a:t> width </a:t>
                </a:r>
                <a14:m>
                  <m:oMath xmlns:m="http://schemas.openxmlformats.org/officeDocument/2006/math">
                    <m:r>
                      <a:rPr lang="en-US" sz="2400" i="1" spc="-3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spc="-3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400" spc="-300" dirty="0"/>
                  <a:t> </a:t>
                </a:r>
                <a:r>
                  <a:rPr lang="en-US" sz="2400" dirty="0"/>
                  <a:t> in the entire program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746A3-3171-A34B-82CD-5F866E6D93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2"/>
                <a:ext cx="8686800" cy="1878822"/>
              </a:xfrm>
              <a:blipFill>
                <a:blip r:embed="rId4"/>
                <a:stretch>
                  <a:fillRect l="-1170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>
            <a:extLst>
              <a:ext uri="{FF2B5EF4-FFF2-40B4-BE49-F238E27FC236}">
                <a16:creationId xmlns:a16="http://schemas.microsoft.com/office/drawing/2014/main" id="{6228A139-9613-C04C-AF6A-9E8273F300B7}"/>
              </a:ext>
            </a:extLst>
          </p:cNvPr>
          <p:cNvSpPr/>
          <p:nvPr/>
        </p:nvSpPr>
        <p:spPr>
          <a:xfrm rot="5400000">
            <a:off x="1454665" y="3939949"/>
            <a:ext cx="365760" cy="1954445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85F689-FF42-7D49-8FAA-DB311D1D78F8}"/>
                  </a:ext>
                </a:extLst>
              </p:cNvPr>
              <p:cNvSpPr txBox="1"/>
              <p:nvPr/>
            </p:nvSpPr>
            <p:spPr>
              <a:xfrm>
                <a:off x="941175" y="5059811"/>
                <a:ext cx="1570815" cy="347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layer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85F689-FF42-7D49-8FAA-DB311D1D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75" y="5059811"/>
                <a:ext cx="1570815" cy="347339"/>
              </a:xfrm>
              <a:prstGeom prst="rect">
                <a:avLst/>
              </a:prstGeom>
              <a:blipFill>
                <a:blip r:embed="rId5"/>
                <a:stretch>
                  <a:fillRect l="-800" t="-357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Brace 41">
            <a:extLst>
              <a:ext uri="{FF2B5EF4-FFF2-40B4-BE49-F238E27FC236}">
                <a16:creationId xmlns:a16="http://schemas.microsoft.com/office/drawing/2014/main" id="{F94C2AFD-8A06-5745-97B2-14BDBBB14932}"/>
              </a:ext>
            </a:extLst>
          </p:cNvPr>
          <p:cNvSpPr/>
          <p:nvPr/>
        </p:nvSpPr>
        <p:spPr>
          <a:xfrm rot="5400000">
            <a:off x="3233095" y="4115963"/>
            <a:ext cx="365760" cy="1602415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E60771-CB4B-5144-AC86-57366D4BFF29}"/>
                  </a:ext>
                </a:extLst>
              </p:cNvPr>
              <p:cNvSpPr txBox="1"/>
              <p:nvPr/>
            </p:nvSpPr>
            <p:spPr>
              <a:xfrm>
                <a:off x="3944350" y="5111990"/>
                <a:ext cx="2070592" cy="347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layer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E60771-CB4B-5144-AC86-57366D4BF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350" y="5111990"/>
                <a:ext cx="2070592" cy="347339"/>
              </a:xfrm>
              <a:prstGeom prst="rect">
                <a:avLst/>
              </a:prstGeom>
              <a:blipFill>
                <a:blip r:embed="rId6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ight Brace 43">
            <a:extLst>
              <a:ext uri="{FF2B5EF4-FFF2-40B4-BE49-F238E27FC236}">
                <a16:creationId xmlns:a16="http://schemas.microsoft.com/office/drawing/2014/main" id="{DE6E8325-03D4-194E-9100-75588FA65DBF}"/>
              </a:ext>
            </a:extLst>
          </p:cNvPr>
          <p:cNvSpPr/>
          <p:nvPr/>
        </p:nvSpPr>
        <p:spPr>
          <a:xfrm rot="5400000">
            <a:off x="4840214" y="4111259"/>
            <a:ext cx="365760" cy="1611824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6C95B8-2FA1-1B4B-8365-0097B442E5E0}"/>
              </a:ext>
            </a:extLst>
          </p:cNvPr>
          <p:cNvSpPr txBox="1"/>
          <p:nvPr/>
        </p:nvSpPr>
        <p:spPr>
          <a:xfrm>
            <a:off x="3270362" y="5044422"/>
            <a:ext cx="101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0D859DB1-C122-ED40-8833-7BBC80797BB9}"/>
              </a:ext>
            </a:extLst>
          </p:cNvPr>
          <p:cNvSpPr/>
          <p:nvPr/>
        </p:nvSpPr>
        <p:spPr>
          <a:xfrm rot="5400000">
            <a:off x="7667674" y="4171442"/>
            <a:ext cx="365760" cy="1503329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171579A-6593-A64E-9F5B-0335563C0D20}"/>
                  </a:ext>
                </a:extLst>
              </p:cNvPr>
              <p:cNvSpPr txBox="1"/>
              <p:nvPr/>
            </p:nvSpPr>
            <p:spPr>
              <a:xfrm>
                <a:off x="6841048" y="5059811"/>
                <a:ext cx="1943480" cy="347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layer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171579A-6593-A64E-9F5B-0335563C0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048" y="5059811"/>
                <a:ext cx="1943480" cy="347339"/>
              </a:xfrm>
              <a:prstGeom prst="rect">
                <a:avLst/>
              </a:prstGeom>
              <a:blipFill>
                <a:blip r:embed="rId7"/>
                <a:stretch>
                  <a:fillRect t="-357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458C69E-C6FE-8341-B052-1D8798E17BF9}"/>
                  </a:ext>
                </a:extLst>
              </p:cNvPr>
              <p:cNvSpPr txBox="1"/>
              <p:nvPr/>
            </p:nvSpPr>
            <p:spPr>
              <a:xfrm>
                <a:off x="3055107" y="6319884"/>
                <a:ext cx="3152338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ℓ/2</m:t>
                        </m:r>
                      </m:sup>
                    </m:sSup>
                  </m:oMath>
                </a14:m>
                <a:r>
                  <a:rPr lang="en-US" sz="2800" dirty="0"/>
                  <a:t> layers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458C69E-C6FE-8341-B052-1D8798E17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107" y="6319884"/>
                <a:ext cx="3152338" cy="539315"/>
              </a:xfrm>
              <a:prstGeom prst="rect">
                <a:avLst/>
              </a:prstGeom>
              <a:blipFill>
                <a:blip r:embed="rId8"/>
                <a:stretch>
                  <a:fillRect l="-402" t="-6977" r="-361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>
            <a:extLst>
              <a:ext uri="{FF2B5EF4-FFF2-40B4-BE49-F238E27FC236}">
                <a16:creationId xmlns:a16="http://schemas.microsoft.com/office/drawing/2014/main" id="{65203C27-F5B5-6248-8B57-61A61A392377}"/>
              </a:ext>
            </a:extLst>
          </p:cNvPr>
          <p:cNvSpPr/>
          <p:nvPr/>
        </p:nvSpPr>
        <p:spPr>
          <a:xfrm rot="5400000">
            <a:off x="3836001" y="1538168"/>
            <a:ext cx="1590537" cy="7941897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5E600A-87EB-C241-A9F1-C6651D5C2E76}"/>
              </a:ext>
            </a:extLst>
          </p:cNvPr>
          <p:cNvSpPr txBox="1"/>
          <p:nvPr/>
        </p:nvSpPr>
        <p:spPr>
          <a:xfrm>
            <a:off x="6250617" y="398904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24D84E2-8489-0042-8068-1D468F5432DC}"/>
              </a:ext>
            </a:extLst>
          </p:cNvPr>
          <p:cNvSpPr>
            <a:spLocks noChangeAspect="1"/>
          </p:cNvSpPr>
          <p:nvPr/>
        </p:nvSpPr>
        <p:spPr>
          <a:xfrm flipH="1">
            <a:off x="2477814" y="3497171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C138CE9-0EDB-1147-BA4B-EEBC040FFEAE}"/>
              </a:ext>
            </a:extLst>
          </p:cNvPr>
          <p:cNvSpPr>
            <a:spLocks noChangeAspect="1"/>
          </p:cNvSpPr>
          <p:nvPr/>
        </p:nvSpPr>
        <p:spPr>
          <a:xfrm flipH="1">
            <a:off x="2477814" y="4009994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543DFE1-E623-6046-A3B9-79B7C287993F}"/>
              </a:ext>
            </a:extLst>
          </p:cNvPr>
          <p:cNvSpPr>
            <a:spLocks noChangeAspect="1"/>
          </p:cNvSpPr>
          <p:nvPr/>
        </p:nvSpPr>
        <p:spPr>
          <a:xfrm flipH="1">
            <a:off x="2477814" y="4522816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190136E-5EFA-2149-AEE6-934134CFDB4E}"/>
              </a:ext>
            </a:extLst>
          </p:cNvPr>
          <p:cNvSpPr>
            <a:spLocks noChangeAspect="1"/>
          </p:cNvSpPr>
          <p:nvPr/>
        </p:nvSpPr>
        <p:spPr>
          <a:xfrm flipH="1">
            <a:off x="4169487" y="3469148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826AA03-2DF7-5343-9AAE-2DFF56FD8EFB}"/>
              </a:ext>
            </a:extLst>
          </p:cNvPr>
          <p:cNvSpPr>
            <a:spLocks noChangeAspect="1"/>
          </p:cNvSpPr>
          <p:nvPr/>
        </p:nvSpPr>
        <p:spPr>
          <a:xfrm flipH="1">
            <a:off x="4169487" y="3981971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B2387EB-C801-A946-9D76-D2443DBBC669}"/>
              </a:ext>
            </a:extLst>
          </p:cNvPr>
          <p:cNvSpPr>
            <a:spLocks noChangeAspect="1"/>
          </p:cNvSpPr>
          <p:nvPr/>
        </p:nvSpPr>
        <p:spPr>
          <a:xfrm flipH="1">
            <a:off x="4169487" y="4494793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BAE9A51-B2E0-904A-9206-389E5B644107}"/>
              </a:ext>
            </a:extLst>
          </p:cNvPr>
          <p:cNvSpPr>
            <a:spLocks noChangeAspect="1"/>
          </p:cNvSpPr>
          <p:nvPr/>
        </p:nvSpPr>
        <p:spPr>
          <a:xfrm flipH="1">
            <a:off x="5746626" y="3469148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79EB4F6-35A5-034F-B6FD-5D8B055EC036}"/>
              </a:ext>
            </a:extLst>
          </p:cNvPr>
          <p:cNvSpPr>
            <a:spLocks noChangeAspect="1"/>
          </p:cNvSpPr>
          <p:nvPr/>
        </p:nvSpPr>
        <p:spPr>
          <a:xfrm flipH="1">
            <a:off x="5746626" y="3981971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439E7DA-E6C0-3E47-BC74-F45FC0CCAED7}"/>
              </a:ext>
            </a:extLst>
          </p:cNvPr>
          <p:cNvSpPr>
            <a:spLocks noChangeAspect="1"/>
          </p:cNvSpPr>
          <p:nvPr/>
        </p:nvSpPr>
        <p:spPr>
          <a:xfrm flipH="1">
            <a:off x="5746626" y="4494793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1D152C6-37DC-0A47-A416-CABCC6F5D3DB}"/>
              </a:ext>
            </a:extLst>
          </p:cNvPr>
          <p:cNvSpPr>
            <a:spLocks noChangeAspect="1"/>
          </p:cNvSpPr>
          <p:nvPr/>
        </p:nvSpPr>
        <p:spPr>
          <a:xfrm flipH="1">
            <a:off x="8510131" y="3692054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04EDFEA-E111-6A45-9F5D-2DF490F3C096}"/>
              </a:ext>
            </a:extLst>
          </p:cNvPr>
          <p:cNvSpPr>
            <a:spLocks noChangeAspect="1"/>
          </p:cNvSpPr>
          <p:nvPr/>
        </p:nvSpPr>
        <p:spPr>
          <a:xfrm flipH="1">
            <a:off x="8510131" y="4204877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ADCC27D-72B7-A241-AB50-DF6A2E7B5928}"/>
              </a:ext>
            </a:extLst>
          </p:cNvPr>
          <p:cNvSpPr>
            <a:spLocks noChangeAspect="1"/>
          </p:cNvSpPr>
          <p:nvPr/>
        </p:nvSpPr>
        <p:spPr>
          <a:xfrm flipH="1">
            <a:off x="7009082" y="3429000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9EF65A7-CC66-BD4A-B86E-335E01F669AE}"/>
              </a:ext>
            </a:extLst>
          </p:cNvPr>
          <p:cNvSpPr>
            <a:spLocks noChangeAspect="1"/>
          </p:cNvSpPr>
          <p:nvPr/>
        </p:nvSpPr>
        <p:spPr>
          <a:xfrm flipH="1">
            <a:off x="7009082" y="3941823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F5FD960-A8DF-264A-BE6E-D2FB6E268978}"/>
              </a:ext>
            </a:extLst>
          </p:cNvPr>
          <p:cNvSpPr>
            <a:spLocks noChangeAspect="1"/>
          </p:cNvSpPr>
          <p:nvPr/>
        </p:nvSpPr>
        <p:spPr>
          <a:xfrm flipH="1">
            <a:off x="7009082" y="4454645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346CC5A-C146-4B46-AFEF-69C64ED3D629}"/>
              </a:ext>
            </a:extLst>
          </p:cNvPr>
          <p:cNvSpPr>
            <a:spLocks noChangeAspect="1"/>
          </p:cNvSpPr>
          <p:nvPr/>
        </p:nvSpPr>
        <p:spPr>
          <a:xfrm flipH="1">
            <a:off x="660321" y="4064584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E390D2-796F-0444-869B-00F9615C31C4}"/>
              </a:ext>
            </a:extLst>
          </p:cNvPr>
          <p:cNvCxnSpPr>
            <a:endCxn id="46" idx="6"/>
          </p:cNvCxnSpPr>
          <p:nvPr/>
        </p:nvCxnSpPr>
        <p:spPr>
          <a:xfrm flipV="1">
            <a:off x="844494" y="3579785"/>
            <a:ext cx="1633320" cy="5272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DED01B0-35D9-B642-9104-CD61ADE8B6F3}"/>
              </a:ext>
            </a:extLst>
          </p:cNvPr>
          <p:cNvCxnSpPr>
            <a:cxnSpLocks/>
            <a:stCxn id="64" idx="2"/>
            <a:endCxn id="50" idx="6"/>
          </p:cNvCxnSpPr>
          <p:nvPr/>
        </p:nvCxnSpPr>
        <p:spPr>
          <a:xfrm flipV="1">
            <a:off x="844494" y="4092608"/>
            <a:ext cx="1633320" cy="545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F7765BD-F176-274E-8212-F158D71A1EE9}"/>
              </a:ext>
            </a:extLst>
          </p:cNvPr>
          <p:cNvCxnSpPr>
            <a:cxnSpLocks/>
            <a:stCxn id="64" idx="7"/>
            <a:endCxn id="51" idx="6"/>
          </p:cNvCxnSpPr>
          <p:nvPr/>
        </p:nvCxnSpPr>
        <p:spPr>
          <a:xfrm>
            <a:off x="687293" y="4088781"/>
            <a:ext cx="1790521" cy="51664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7057BEB-7B24-5348-B7AB-5BA9F3A318AB}"/>
              </a:ext>
            </a:extLst>
          </p:cNvPr>
          <p:cNvCxnSpPr>
            <a:cxnSpLocks/>
            <a:endCxn id="52" idx="6"/>
          </p:cNvCxnSpPr>
          <p:nvPr/>
        </p:nvCxnSpPr>
        <p:spPr>
          <a:xfrm flipV="1">
            <a:off x="2663282" y="3551762"/>
            <a:ext cx="1506205" cy="28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436B399-BBF3-984C-9EB0-7F57DE221308}"/>
              </a:ext>
            </a:extLst>
          </p:cNvPr>
          <p:cNvCxnSpPr>
            <a:cxnSpLocks/>
            <a:endCxn id="53" idx="6"/>
          </p:cNvCxnSpPr>
          <p:nvPr/>
        </p:nvCxnSpPr>
        <p:spPr>
          <a:xfrm>
            <a:off x="2628253" y="3606351"/>
            <a:ext cx="1541234" cy="4582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9D0651D-95D4-9D4D-80E1-BCFECB203CCE}"/>
              </a:ext>
            </a:extLst>
          </p:cNvPr>
          <p:cNvCxnSpPr>
            <a:cxnSpLocks/>
            <a:endCxn id="54" idx="7"/>
          </p:cNvCxnSpPr>
          <p:nvPr/>
        </p:nvCxnSpPr>
        <p:spPr>
          <a:xfrm>
            <a:off x="2661510" y="3621896"/>
            <a:ext cx="1534949" cy="89709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F55D17C-716C-AB41-A185-B79863BC2785}"/>
              </a:ext>
            </a:extLst>
          </p:cNvPr>
          <p:cNvCxnSpPr>
            <a:cxnSpLocks/>
          </p:cNvCxnSpPr>
          <p:nvPr/>
        </p:nvCxnSpPr>
        <p:spPr>
          <a:xfrm>
            <a:off x="2671875" y="4118412"/>
            <a:ext cx="1541234" cy="4582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905DADC-1E7B-4341-AD06-B2365DCA2965}"/>
              </a:ext>
            </a:extLst>
          </p:cNvPr>
          <p:cNvCxnSpPr>
            <a:cxnSpLocks/>
          </p:cNvCxnSpPr>
          <p:nvPr/>
        </p:nvCxnSpPr>
        <p:spPr>
          <a:xfrm flipV="1">
            <a:off x="2690930" y="4022167"/>
            <a:ext cx="1506205" cy="28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A4D5FDD-D05D-2248-B604-80BCEB3DEE03}"/>
              </a:ext>
            </a:extLst>
          </p:cNvPr>
          <p:cNvCxnSpPr>
            <a:cxnSpLocks/>
            <a:endCxn id="54" idx="5"/>
          </p:cNvCxnSpPr>
          <p:nvPr/>
        </p:nvCxnSpPr>
        <p:spPr>
          <a:xfrm>
            <a:off x="2628253" y="4195664"/>
            <a:ext cx="1568206" cy="44015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8A34A27-B58B-1C46-A757-A196F57CB2E8}"/>
              </a:ext>
            </a:extLst>
          </p:cNvPr>
          <p:cNvCxnSpPr>
            <a:cxnSpLocks/>
          </p:cNvCxnSpPr>
          <p:nvPr/>
        </p:nvCxnSpPr>
        <p:spPr>
          <a:xfrm flipV="1">
            <a:off x="2663282" y="4575520"/>
            <a:ext cx="1506205" cy="28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F1FFB52-796B-6349-B8D2-F7DFC77C25FF}"/>
              </a:ext>
            </a:extLst>
          </p:cNvPr>
          <p:cNvCxnSpPr>
            <a:cxnSpLocks/>
          </p:cNvCxnSpPr>
          <p:nvPr/>
        </p:nvCxnSpPr>
        <p:spPr>
          <a:xfrm>
            <a:off x="2614767" y="4651597"/>
            <a:ext cx="1521700" cy="766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EEB45E4-A696-8147-9843-ABB6BF0E4D4D}"/>
              </a:ext>
            </a:extLst>
          </p:cNvPr>
          <p:cNvCxnSpPr>
            <a:cxnSpLocks/>
          </p:cNvCxnSpPr>
          <p:nvPr/>
        </p:nvCxnSpPr>
        <p:spPr>
          <a:xfrm flipV="1">
            <a:off x="2631756" y="4688043"/>
            <a:ext cx="1564703" cy="111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7316C36-CAF9-5B44-A688-5F883FAD24AA}"/>
              </a:ext>
            </a:extLst>
          </p:cNvPr>
          <p:cNvCxnSpPr>
            <a:cxnSpLocks/>
          </p:cNvCxnSpPr>
          <p:nvPr/>
        </p:nvCxnSpPr>
        <p:spPr>
          <a:xfrm flipV="1">
            <a:off x="2660140" y="3497925"/>
            <a:ext cx="1564703" cy="1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186BEB9-AA80-1C47-B49A-21A2FB824443}"/>
              </a:ext>
            </a:extLst>
          </p:cNvPr>
          <p:cNvCxnSpPr>
            <a:cxnSpLocks/>
          </p:cNvCxnSpPr>
          <p:nvPr/>
        </p:nvCxnSpPr>
        <p:spPr>
          <a:xfrm flipV="1">
            <a:off x="2631756" y="3955073"/>
            <a:ext cx="1564703" cy="1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5F6D1DC-5D49-614D-892D-0A527B3CEB70}"/>
              </a:ext>
            </a:extLst>
          </p:cNvPr>
          <p:cNvCxnSpPr>
            <a:cxnSpLocks/>
          </p:cNvCxnSpPr>
          <p:nvPr/>
        </p:nvCxnSpPr>
        <p:spPr>
          <a:xfrm flipV="1">
            <a:off x="2631756" y="4523120"/>
            <a:ext cx="1564703" cy="1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A0A6838-89F4-4242-AA5D-44DA168BE573}"/>
              </a:ext>
            </a:extLst>
          </p:cNvPr>
          <p:cNvCxnSpPr>
            <a:cxnSpLocks/>
          </p:cNvCxnSpPr>
          <p:nvPr/>
        </p:nvCxnSpPr>
        <p:spPr>
          <a:xfrm flipV="1">
            <a:off x="776989" y="3485788"/>
            <a:ext cx="1727320" cy="563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F632250-6DC4-A846-B82D-CD4BDEBDBC19}"/>
                  </a:ext>
                </a:extLst>
              </p:cNvPr>
              <p:cNvSpPr txBox="1"/>
              <p:nvPr/>
            </p:nvSpPr>
            <p:spPr>
              <a:xfrm>
                <a:off x="7418823" y="3863066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F632250-6DC4-A846-B82D-CD4BDEBDB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823" y="3863066"/>
                <a:ext cx="671402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ight Brace 59">
            <a:extLst>
              <a:ext uri="{FF2B5EF4-FFF2-40B4-BE49-F238E27FC236}">
                <a16:creationId xmlns:a16="http://schemas.microsoft.com/office/drawing/2014/main" id="{E0DE4836-1F74-5747-8D11-5608DE94A561}"/>
              </a:ext>
            </a:extLst>
          </p:cNvPr>
          <p:cNvSpPr/>
          <p:nvPr/>
        </p:nvSpPr>
        <p:spPr>
          <a:xfrm>
            <a:off x="7250515" y="3310705"/>
            <a:ext cx="184173" cy="1465781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2053860-42D4-D341-AA8B-688449FC3ED9}"/>
                  </a:ext>
                </a:extLst>
              </p:cNvPr>
              <p:cNvSpPr txBox="1"/>
              <p:nvPr/>
            </p:nvSpPr>
            <p:spPr>
              <a:xfrm>
                <a:off x="7671802" y="6551448"/>
                <a:ext cx="14721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/>
                  <a:t>width</a:t>
                </a:r>
                <a:r>
                  <a:rPr lang="en-US" sz="16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2053860-42D4-D341-AA8B-688449FC3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802" y="6551448"/>
                <a:ext cx="1472198" cy="338554"/>
              </a:xfrm>
              <a:prstGeom prst="rect">
                <a:avLst/>
              </a:prstGeom>
              <a:blipFill>
                <a:blip r:embed="rId10"/>
                <a:stretch>
                  <a:fillRect l="-1709" t="-740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Curved Connector 80">
            <a:extLst>
              <a:ext uri="{FF2B5EF4-FFF2-40B4-BE49-F238E27FC236}">
                <a16:creationId xmlns:a16="http://schemas.microsoft.com/office/drawing/2014/main" id="{27355206-9713-5545-B512-4BB96D638F9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46177" y="5299858"/>
            <a:ext cx="1976181" cy="409092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D6652EE-5991-C74A-B492-5945E75F70BF}"/>
                  </a:ext>
                </a:extLst>
              </p:cNvPr>
              <p:cNvSpPr txBox="1"/>
              <p:nvPr/>
            </p:nvSpPr>
            <p:spPr>
              <a:xfrm>
                <a:off x="542823" y="6492494"/>
                <a:ext cx="1472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dirty="0"/>
                  <a:t>width</a:t>
                </a:r>
                <a:r>
                  <a:rPr lang="en-US" sz="16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D6652EE-5991-C74A-B492-5945E75F7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23" y="6492494"/>
                <a:ext cx="1472198" cy="338554"/>
              </a:xfrm>
              <a:prstGeom prst="rect">
                <a:avLst/>
              </a:prstGeom>
              <a:blipFill>
                <a:blip r:embed="rId5"/>
                <a:stretch>
                  <a:fillRect l="-1709" t="-7143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Curved Connector 82">
            <a:extLst>
              <a:ext uri="{FF2B5EF4-FFF2-40B4-BE49-F238E27FC236}">
                <a16:creationId xmlns:a16="http://schemas.microsoft.com/office/drawing/2014/main" id="{06798DEF-5601-584D-B95B-1B05155A3D0C}"/>
              </a:ext>
            </a:extLst>
          </p:cNvPr>
          <p:cNvCxnSpPr>
            <a:cxnSpLocks/>
          </p:cNvCxnSpPr>
          <p:nvPr/>
        </p:nvCxnSpPr>
        <p:spPr>
          <a:xfrm rot="16200000" flipV="1">
            <a:off x="-207323" y="5129349"/>
            <a:ext cx="2243208" cy="442037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36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45"/>
    </mc:Choice>
    <mc:Fallback xmlns="">
      <p:transition spd="slow" advTm="39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777A-231E-1B4E-B226-079CD938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Alphabet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746A3-3171-A34B-82CD-5F866E6D93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2"/>
                <a:ext cx="8686800" cy="187882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Suppose 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400" dirty="0"/>
                  <a:t> layers btwn width </a:t>
                </a:r>
                <a14:m>
                  <m:oMath xmlns:m="http://schemas.openxmlformats.org/officeDocument/2006/math">
                    <m:r>
                      <a:rPr lang="en-US" sz="2400" i="1" spc="-15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spc="-15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Apply a pseudo-random restriction, keeping every variable </a:t>
                </a:r>
                <a:br>
                  <a:rPr lang="en-US" sz="2400" dirty="0"/>
                </a:br>
                <a:r>
                  <a:rPr lang="en-US" sz="2400" dirty="0"/>
                  <a:t>alive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sz="2400" dirty="0"/>
                  <a:t>. </a:t>
                </a:r>
              </a:p>
              <a:p>
                <a:pPr marL="0" indent="0">
                  <a:buNone/>
                </a:pPr>
                <a:r>
                  <a:rPr lang="en-US" sz="2400" dirty="0"/>
                  <a:t>The number of “surviving” bits in a layer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prob.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746A3-3171-A34B-82CD-5F866E6D93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2"/>
                <a:ext cx="8686800" cy="1878822"/>
              </a:xfrm>
              <a:blipFill>
                <a:blip r:embed="rId3"/>
                <a:stretch>
                  <a:fillRect l="-1170" t="-1351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>
            <a:extLst>
              <a:ext uri="{FF2B5EF4-FFF2-40B4-BE49-F238E27FC236}">
                <a16:creationId xmlns:a16="http://schemas.microsoft.com/office/drawing/2014/main" id="{6228A139-9613-C04C-AF6A-9E8273F300B7}"/>
              </a:ext>
            </a:extLst>
          </p:cNvPr>
          <p:cNvSpPr/>
          <p:nvPr/>
        </p:nvSpPr>
        <p:spPr>
          <a:xfrm rot="5400000">
            <a:off x="1520686" y="3873928"/>
            <a:ext cx="365760" cy="2086488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85F689-FF42-7D49-8FAA-DB311D1D78F8}"/>
                  </a:ext>
                </a:extLst>
              </p:cNvPr>
              <p:cNvSpPr txBox="1"/>
              <p:nvPr/>
            </p:nvSpPr>
            <p:spPr>
              <a:xfrm>
                <a:off x="1354173" y="5079702"/>
                <a:ext cx="744819" cy="347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85F689-FF42-7D49-8FAA-DB311D1D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73" y="5079702"/>
                <a:ext cx="744819" cy="3473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Brace 41">
            <a:extLst>
              <a:ext uri="{FF2B5EF4-FFF2-40B4-BE49-F238E27FC236}">
                <a16:creationId xmlns:a16="http://schemas.microsoft.com/office/drawing/2014/main" id="{F94C2AFD-8A06-5745-97B2-14BDBBB14932}"/>
              </a:ext>
            </a:extLst>
          </p:cNvPr>
          <p:cNvSpPr/>
          <p:nvPr/>
        </p:nvSpPr>
        <p:spPr>
          <a:xfrm rot="5400000">
            <a:off x="3297062" y="4179931"/>
            <a:ext cx="365760" cy="1474480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E60771-CB4B-5144-AC86-57366D4BFF29}"/>
                  </a:ext>
                </a:extLst>
              </p:cNvPr>
              <p:cNvSpPr txBox="1"/>
              <p:nvPr/>
            </p:nvSpPr>
            <p:spPr>
              <a:xfrm>
                <a:off x="3944350" y="5079702"/>
                <a:ext cx="2070592" cy="347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E60771-CB4B-5144-AC86-57366D4BF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350" y="5079702"/>
                <a:ext cx="2070592" cy="3473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ight Brace 43">
            <a:extLst>
              <a:ext uri="{FF2B5EF4-FFF2-40B4-BE49-F238E27FC236}">
                <a16:creationId xmlns:a16="http://schemas.microsoft.com/office/drawing/2014/main" id="{DE6E8325-03D4-194E-9100-75588FA65DBF}"/>
              </a:ext>
            </a:extLst>
          </p:cNvPr>
          <p:cNvSpPr/>
          <p:nvPr/>
        </p:nvSpPr>
        <p:spPr>
          <a:xfrm rot="5400000">
            <a:off x="4840214" y="4111259"/>
            <a:ext cx="365760" cy="1611824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6C95B8-2FA1-1B4B-8365-0097B442E5E0}"/>
              </a:ext>
            </a:extLst>
          </p:cNvPr>
          <p:cNvSpPr txBox="1"/>
          <p:nvPr/>
        </p:nvSpPr>
        <p:spPr>
          <a:xfrm>
            <a:off x="3270362" y="5068705"/>
            <a:ext cx="101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0D859DB1-C122-ED40-8833-7BBC80797BB9}"/>
              </a:ext>
            </a:extLst>
          </p:cNvPr>
          <p:cNvSpPr/>
          <p:nvPr/>
        </p:nvSpPr>
        <p:spPr>
          <a:xfrm rot="5400000">
            <a:off x="7613427" y="4117195"/>
            <a:ext cx="365760" cy="1611824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171579A-6593-A64E-9F5B-0335563C0D20}"/>
                  </a:ext>
                </a:extLst>
              </p:cNvPr>
              <p:cNvSpPr txBox="1"/>
              <p:nvPr/>
            </p:nvSpPr>
            <p:spPr>
              <a:xfrm>
                <a:off x="6841048" y="5079702"/>
                <a:ext cx="1943480" cy="347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171579A-6593-A64E-9F5B-0335563C0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048" y="5079702"/>
                <a:ext cx="1943480" cy="3473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458C69E-C6FE-8341-B052-1D8798E17BF9}"/>
                  </a:ext>
                </a:extLst>
              </p:cNvPr>
              <p:cNvSpPr txBox="1"/>
              <p:nvPr/>
            </p:nvSpPr>
            <p:spPr>
              <a:xfrm>
                <a:off x="3802712" y="6319884"/>
                <a:ext cx="1657120" cy="538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800" dirty="0"/>
                  <a:t> layers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458C69E-C6FE-8341-B052-1D8798E17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712" y="6319884"/>
                <a:ext cx="1657120" cy="538545"/>
              </a:xfrm>
              <a:prstGeom prst="rect">
                <a:avLst/>
              </a:prstGeom>
              <a:blipFill>
                <a:blip r:embed="rId7"/>
                <a:stretch>
                  <a:fillRect l="-1515" t="-6977" r="-681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>
            <a:extLst>
              <a:ext uri="{FF2B5EF4-FFF2-40B4-BE49-F238E27FC236}">
                <a16:creationId xmlns:a16="http://schemas.microsoft.com/office/drawing/2014/main" id="{65203C27-F5B5-6248-8B57-61A61A392377}"/>
              </a:ext>
            </a:extLst>
          </p:cNvPr>
          <p:cNvSpPr/>
          <p:nvPr/>
        </p:nvSpPr>
        <p:spPr>
          <a:xfrm rot="5400000">
            <a:off x="3836001" y="1538168"/>
            <a:ext cx="1590537" cy="7941897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5E600A-87EB-C241-A9F1-C6651D5C2E76}"/>
              </a:ext>
            </a:extLst>
          </p:cNvPr>
          <p:cNvSpPr txBox="1"/>
          <p:nvPr/>
        </p:nvSpPr>
        <p:spPr>
          <a:xfrm>
            <a:off x="6250617" y="398904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24D84E2-8489-0042-8068-1D468F5432DC}"/>
              </a:ext>
            </a:extLst>
          </p:cNvPr>
          <p:cNvSpPr>
            <a:spLocks noChangeAspect="1"/>
          </p:cNvSpPr>
          <p:nvPr/>
        </p:nvSpPr>
        <p:spPr>
          <a:xfrm flipH="1">
            <a:off x="2477814" y="3497171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C138CE9-0EDB-1147-BA4B-EEBC040FFEAE}"/>
              </a:ext>
            </a:extLst>
          </p:cNvPr>
          <p:cNvSpPr>
            <a:spLocks noChangeAspect="1"/>
          </p:cNvSpPr>
          <p:nvPr/>
        </p:nvSpPr>
        <p:spPr>
          <a:xfrm flipH="1">
            <a:off x="2477814" y="4009994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543DFE1-E623-6046-A3B9-79B7C287993F}"/>
              </a:ext>
            </a:extLst>
          </p:cNvPr>
          <p:cNvSpPr>
            <a:spLocks noChangeAspect="1"/>
          </p:cNvSpPr>
          <p:nvPr/>
        </p:nvSpPr>
        <p:spPr>
          <a:xfrm flipH="1">
            <a:off x="2477814" y="4522816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190136E-5EFA-2149-AEE6-934134CFDB4E}"/>
              </a:ext>
            </a:extLst>
          </p:cNvPr>
          <p:cNvSpPr>
            <a:spLocks noChangeAspect="1"/>
          </p:cNvSpPr>
          <p:nvPr/>
        </p:nvSpPr>
        <p:spPr>
          <a:xfrm flipH="1">
            <a:off x="4169487" y="3469148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826AA03-2DF7-5343-9AAE-2DFF56FD8EFB}"/>
              </a:ext>
            </a:extLst>
          </p:cNvPr>
          <p:cNvSpPr>
            <a:spLocks noChangeAspect="1"/>
          </p:cNvSpPr>
          <p:nvPr/>
        </p:nvSpPr>
        <p:spPr>
          <a:xfrm flipH="1">
            <a:off x="4169487" y="3981971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B2387EB-C801-A946-9D76-D2443DBBC669}"/>
              </a:ext>
            </a:extLst>
          </p:cNvPr>
          <p:cNvSpPr>
            <a:spLocks noChangeAspect="1"/>
          </p:cNvSpPr>
          <p:nvPr/>
        </p:nvSpPr>
        <p:spPr>
          <a:xfrm flipH="1">
            <a:off x="4169487" y="4494793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BAE9A51-B2E0-904A-9206-389E5B644107}"/>
              </a:ext>
            </a:extLst>
          </p:cNvPr>
          <p:cNvSpPr>
            <a:spLocks noChangeAspect="1"/>
          </p:cNvSpPr>
          <p:nvPr/>
        </p:nvSpPr>
        <p:spPr>
          <a:xfrm flipH="1">
            <a:off x="5746626" y="3469148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79EB4F6-35A5-034F-B6FD-5D8B055EC036}"/>
              </a:ext>
            </a:extLst>
          </p:cNvPr>
          <p:cNvSpPr>
            <a:spLocks noChangeAspect="1"/>
          </p:cNvSpPr>
          <p:nvPr/>
        </p:nvSpPr>
        <p:spPr>
          <a:xfrm flipH="1">
            <a:off x="5746626" y="3981971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439E7DA-E6C0-3E47-BC74-F45FC0CCAED7}"/>
              </a:ext>
            </a:extLst>
          </p:cNvPr>
          <p:cNvSpPr>
            <a:spLocks noChangeAspect="1"/>
          </p:cNvSpPr>
          <p:nvPr/>
        </p:nvSpPr>
        <p:spPr>
          <a:xfrm flipH="1">
            <a:off x="5746626" y="4494793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1D152C6-37DC-0A47-A416-CABCC6F5D3DB}"/>
              </a:ext>
            </a:extLst>
          </p:cNvPr>
          <p:cNvSpPr>
            <a:spLocks noChangeAspect="1"/>
          </p:cNvSpPr>
          <p:nvPr/>
        </p:nvSpPr>
        <p:spPr>
          <a:xfrm flipH="1">
            <a:off x="8510131" y="3692054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04EDFEA-E111-6A45-9F5D-2DF490F3C096}"/>
              </a:ext>
            </a:extLst>
          </p:cNvPr>
          <p:cNvSpPr>
            <a:spLocks noChangeAspect="1"/>
          </p:cNvSpPr>
          <p:nvPr/>
        </p:nvSpPr>
        <p:spPr>
          <a:xfrm flipH="1">
            <a:off x="8510131" y="4204877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ADCC27D-72B7-A241-AB50-DF6A2E7B5928}"/>
              </a:ext>
            </a:extLst>
          </p:cNvPr>
          <p:cNvSpPr>
            <a:spLocks noChangeAspect="1"/>
          </p:cNvSpPr>
          <p:nvPr/>
        </p:nvSpPr>
        <p:spPr>
          <a:xfrm flipH="1">
            <a:off x="7009082" y="3429000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9EF65A7-CC66-BD4A-B86E-335E01F669AE}"/>
              </a:ext>
            </a:extLst>
          </p:cNvPr>
          <p:cNvSpPr>
            <a:spLocks noChangeAspect="1"/>
          </p:cNvSpPr>
          <p:nvPr/>
        </p:nvSpPr>
        <p:spPr>
          <a:xfrm flipH="1">
            <a:off x="7009082" y="3941823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F5FD960-A8DF-264A-BE6E-D2FB6E268978}"/>
              </a:ext>
            </a:extLst>
          </p:cNvPr>
          <p:cNvSpPr>
            <a:spLocks noChangeAspect="1"/>
          </p:cNvSpPr>
          <p:nvPr/>
        </p:nvSpPr>
        <p:spPr>
          <a:xfrm flipH="1">
            <a:off x="7009082" y="4454645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346CC5A-C146-4B46-AFEF-69C64ED3D629}"/>
              </a:ext>
            </a:extLst>
          </p:cNvPr>
          <p:cNvSpPr>
            <a:spLocks noChangeAspect="1"/>
          </p:cNvSpPr>
          <p:nvPr/>
        </p:nvSpPr>
        <p:spPr>
          <a:xfrm flipH="1">
            <a:off x="660321" y="4064584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E390D2-796F-0444-869B-00F9615C31C4}"/>
              </a:ext>
            </a:extLst>
          </p:cNvPr>
          <p:cNvCxnSpPr>
            <a:endCxn id="46" idx="6"/>
          </p:cNvCxnSpPr>
          <p:nvPr/>
        </p:nvCxnSpPr>
        <p:spPr>
          <a:xfrm flipV="1">
            <a:off x="844494" y="3579785"/>
            <a:ext cx="1633320" cy="5272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DED01B0-35D9-B642-9104-CD61ADE8B6F3}"/>
              </a:ext>
            </a:extLst>
          </p:cNvPr>
          <p:cNvCxnSpPr>
            <a:cxnSpLocks/>
            <a:stCxn id="64" idx="2"/>
            <a:endCxn id="50" idx="6"/>
          </p:cNvCxnSpPr>
          <p:nvPr/>
        </p:nvCxnSpPr>
        <p:spPr>
          <a:xfrm flipV="1">
            <a:off x="844494" y="4092608"/>
            <a:ext cx="1633320" cy="545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F7765BD-F176-274E-8212-F158D71A1EE9}"/>
              </a:ext>
            </a:extLst>
          </p:cNvPr>
          <p:cNvCxnSpPr>
            <a:cxnSpLocks/>
            <a:stCxn id="64" idx="7"/>
            <a:endCxn id="51" idx="6"/>
          </p:cNvCxnSpPr>
          <p:nvPr/>
        </p:nvCxnSpPr>
        <p:spPr>
          <a:xfrm>
            <a:off x="687293" y="4088781"/>
            <a:ext cx="1790521" cy="51664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7057BEB-7B24-5348-B7AB-5BA9F3A318AB}"/>
              </a:ext>
            </a:extLst>
          </p:cNvPr>
          <p:cNvCxnSpPr>
            <a:cxnSpLocks/>
            <a:endCxn id="52" idx="6"/>
          </p:cNvCxnSpPr>
          <p:nvPr/>
        </p:nvCxnSpPr>
        <p:spPr>
          <a:xfrm flipV="1">
            <a:off x="2663282" y="3551762"/>
            <a:ext cx="1506205" cy="28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436B399-BBF3-984C-9EB0-7F57DE221308}"/>
              </a:ext>
            </a:extLst>
          </p:cNvPr>
          <p:cNvCxnSpPr>
            <a:cxnSpLocks/>
            <a:endCxn id="53" idx="6"/>
          </p:cNvCxnSpPr>
          <p:nvPr/>
        </p:nvCxnSpPr>
        <p:spPr>
          <a:xfrm>
            <a:off x="2628253" y="3606351"/>
            <a:ext cx="1541234" cy="4582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9D0651D-95D4-9D4D-80E1-BCFECB203CCE}"/>
              </a:ext>
            </a:extLst>
          </p:cNvPr>
          <p:cNvCxnSpPr>
            <a:cxnSpLocks/>
            <a:endCxn id="54" idx="7"/>
          </p:cNvCxnSpPr>
          <p:nvPr/>
        </p:nvCxnSpPr>
        <p:spPr>
          <a:xfrm>
            <a:off x="2661510" y="3621896"/>
            <a:ext cx="1534949" cy="89709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F55D17C-716C-AB41-A185-B79863BC2785}"/>
              </a:ext>
            </a:extLst>
          </p:cNvPr>
          <p:cNvCxnSpPr>
            <a:cxnSpLocks/>
          </p:cNvCxnSpPr>
          <p:nvPr/>
        </p:nvCxnSpPr>
        <p:spPr>
          <a:xfrm>
            <a:off x="2671875" y="4118412"/>
            <a:ext cx="1541234" cy="4582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905DADC-1E7B-4341-AD06-B2365DCA2965}"/>
              </a:ext>
            </a:extLst>
          </p:cNvPr>
          <p:cNvCxnSpPr>
            <a:cxnSpLocks/>
          </p:cNvCxnSpPr>
          <p:nvPr/>
        </p:nvCxnSpPr>
        <p:spPr>
          <a:xfrm flipV="1">
            <a:off x="2690930" y="4022167"/>
            <a:ext cx="1506205" cy="28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A4D5FDD-D05D-2248-B604-80BCEB3DEE03}"/>
              </a:ext>
            </a:extLst>
          </p:cNvPr>
          <p:cNvCxnSpPr>
            <a:cxnSpLocks/>
            <a:endCxn id="54" idx="5"/>
          </p:cNvCxnSpPr>
          <p:nvPr/>
        </p:nvCxnSpPr>
        <p:spPr>
          <a:xfrm>
            <a:off x="2628253" y="4195664"/>
            <a:ext cx="1568206" cy="44015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8A34A27-B58B-1C46-A757-A196F57CB2E8}"/>
              </a:ext>
            </a:extLst>
          </p:cNvPr>
          <p:cNvCxnSpPr>
            <a:cxnSpLocks/>
          </p:cNvCxnSpPr>
          <p:nvPr/>
        </p:nvCxnSpPr>
        <p:spPr>
          <a:xfrm flipV="1">
            <a:off x="2663282" y="4575520"/>
            <a:ext cx="1506205" cy="28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F1FFB52-796B-6349-B8D2-F7DFC77C25FF}"/>
              </a:ext>
            </a:extLst>
          </p:cNvPr>
          <p:cNvCxnSpPr>
            <a:cxnSpLocks/>
          </p:cNvCxnSpPr>
          <p:nvPr/>
        </p:nvCxnSpPr>
        <p:spPr>
          <a:xfrm>
            <a:off x="2614767" y="4651597"/>
            <a:ext cx="1521700" cy="766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EEB45E4-A696-8147-9843-ABB6BF0E4D4D}"/>
              </a:ext>
            </a:extLst>
          </p:cNvPr>
          <p:cNvCxnSpPr>
            <a:cxnSpLocks/>
          </p:cNvCxnSpPr>
          <p:nvPr/>
        </p:nvCxnSpPr>
        <p:spPr>
          <a:xfrm flipV="1">
            <a:off x="2631756" y="4688043"/>
            <a:ext cx="1564703" cy="111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7316C36-CAF9-5B44-A688-5F883FAD24AA}"/>
              </a:ext>
            </a:extLst>
          </p:cNvPr>
          <p:cNvCxnSpPr>
            <a:cxnSpLocks/>
          </p:cNvCxnSpPr>
          <p:nvPr/>
        </p:nvCxnSpPr>
        <p:spPr>
          <a:xfrm flipV="1">
            <a:off x="2660140" y="3497925"/>
            <a:ext cx="1564703" cy="1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186BEB9-AA80-1C47-B49A-21A2FB824443}"/>
              </a:ext>
            </a:extLst>
          </p:cNvPr>
          <p:cNvCxnSpPr>
            <a:cxnSpLocks/>
          </p:cNvCxnSpPr>
          <p:nvPr/>
        </p:nvCxnSpPr>
        <p:spPr>
          <a:xfrm flipV="1">
            <a:off x="2631756" y="3955073"/>
            <a:ext cx="1564703" cy="1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5F6D1DC-5D49-614D-892D-0A527B3CEB70}"/>
              </a:ext>
            </a:extLst>
          </p:cNvPr>
          <p:cNvCxnSpPr>
            <a:cxnSpLocks/>
          </p:cNvCxnSpPr>
          <p:nvPr/>
        </p:nvCxnSpPr>
        <p:spPr>
          <a:xfrm flipV="1">
            <a:off x="2631756" y="4523120"/>
            <a:ext cx="1564703" cy="1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A0A6838-89F4-4242-AA5D-44DA168BE573}"/>
              </a:ext>
            </a:extLst>
          </p:cNvPr>
          <p:cNvCxnSpPr>
            <a:cxnSpLocks/>
          </p:cNvCxnSpPr>
          <p:nvPr/>
        </p:nvCxnSpPr>
        <p:spPr>
          <a:xfrm flipV="1">
            <a:off x="776989" y="3485788"/>
            <a:ext cx="1727320" cy="563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7FBB57B-FBAD-A74D-8ABA-BFC9D701D5EF}"/>
                  </a:ext>
                </a:extLst>
              </p:cNvPr>
              <p:cNvSpPr txBox="1"/>
              <p:nvPr/>
            </p:nvSpPr>
            <p:spPr>
              <a:xfrm>
                <a:off x="1329459" y="5079477"/>
                <a:ext cx="905120" cy="3477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7FBB57B-FBAD-A74D-8ABA-BFC9D701D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459" y="5079477"/>
                <a:ext cx="905120" cy="3477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F311A60-05A5-9440-94FC-2E2FEC0CFB48}"/>
                  </a:ext>
                </a:extLst>
              </p:cNvPr>
              <p:cNvSpPr txBox="1"/>
              <p:nvPr/>
            </p:nvSpPr>
            <p:spPr>
              <a:xfrm>
                <a:off x="4014968" y="5079702"/>
                <a:ext cx="2070592" cy="3473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F311A60-05A5-9440-94FC-2E2FEC0CF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968" y="5079702"/>
                <a:ext cx="2070592" cy="3473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FAF928C-E5A6-2145-8DDF-6893B7633B8F}"/>
                  </a:ext>
                </a:extLst>
              </p:cNvPr>
              <p:cNvSpPr txBox="1"/>
              <p:nvPr/>
            </p:nvSpPr>
            <p:spPr>
              <a:xfrm>
                <a:off x="7455625" y="5079702"/>
                <a:ext cx="763364" cy="3473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FAF928C-E5A6-2145-8DDF-6893B7633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625" y="5079702"/>
                <a:ext cx="763364" cy="3473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52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45"/>
    </mc:Choice>
    <mc:Fallback xmlns="">
      <p:transition spd="slow" advTm="39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Pseudo-randomness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52657" y="1358330"/>
            <a:ext cx="8038686" cy="1554480"/>
            <a:chOff x="938784" y="1328875"/>
            <a:chExt cx="9767266" cy="18887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173" y="2760419"/>
              <a:ext cx="454047" cy="45404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1221" y="2763572"/>
              <a:ext cx="454047" cy="45404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5267" y="2760419"/>
              <a:ext cx="454047" cy="45404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3126" y="2760419"/>
              <a:ext cx="454047" cy="45404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336" y="2760419"/>
              <a:ext cx="454047" cy="45404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383" y="2763572"/>
              <a:ext cx="454047" cy="45404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430" y="2760419"/>
              <a:ext cx="454047" cy="45404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10" y="2757266"/>
              <a:ext cx="454047" cy="45404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7956" y="2760419"/>
              <a:ext cx="454047" cy="45404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2003" y="2757266"/>
              <a:ext cx="454047" cy="45404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620" y="2723843"/>
              <a:ext cx="454047" cy="45404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668" y="2726996"/>
              <a:ext cx="454047" cy="45404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715" y="2723843"/>
              <a:ext cx="454047" cy="45404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9574" y="2723843"/>
              <a:ext cx="454047" cy="45404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784" y="2723843"/>
              <a:ext cx="454047" cy="45404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831" y="2726996"/>
              <a:ext cx="454047" cy="45404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878" y="2723843"/>
              <a:ext cx="454047" cy="45404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0357" y="2720690"/>
              <a:ext cx="454047" cy="45404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4404" y="2723843"/>
              <a:ext cx="454047" cy="45404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451" y="2720690"/>
              <a:ext cx="454047" cy="454047"/>
            </a:xfrm>
            <a:prstGeom prst="rect">
              <a:avLst/>
            </a:prstGeom>
          </p:spPr>
        </p:pic>
        <p:sp>
          <p:nvSpPr>
            <p:cNvPr id="26" name="Triangle 25"/>
            <p:cNvSpPr/>
            <p:nvPr/>
          </p:nvSpPr>
          <p:spPr>
            <a:xfrm>
              <a:off x="938784" y="1328875"/>
              <a:ext cx="4293967" cy="115214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/>
                <a:t>f</a:t>
              </a:r>
            </a:p>
            <a:p>
              <a:pPr algn="ctr"/>
              <a:endParaRPr lang="en-US" sz="3200"/>
            </a:p>
          </p:txBody>
        </p:sp>
        <p:sp>
          <p:nvSpPr>
            <p:cNvPr id="27" name="Triangle 26"/>
            <p:cNvSpPr/>
            <p:nvPr/>
          </p:nvSpPr>
          <p:spPr>
            <a:xfrm>
              <a:off x="6222338" y="1328875"/>
              <a:ext cx="4167630" cy="115214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/>
                <a:t>f</a:t>
              </a:r>
            </a:p>
            <a:p>
              <a:pPr algn="ctr"/>
              <a:endParaRPr lang="en-US" sz="2800"/>
            </a:p>
          </p:txBody>
        </p:sp>
      </p:grp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501098" y="3027692"/>
            <a:ext cx="3637151" cy="1097280"/>
            <a:chOff x="1018558" y="3414408"/>
            <a:chExt cx="4214193" cy="127136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2544" y="4228574"/>
              <a:ext cx="454047" cy="45404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591" y="4231727"/>
              <a:ext cx="454047" cy="45404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638" y="4228574"/>
              <a:ext cx="454047" cy="454047"/>
            </a:xfrm>
            <a:prstGeom prst="rect">
              <a:avLst/>
            </a:prstGeom>
          </p:spPr>
        </p:pic>
        <p:sp>
          <p:nvSpPr>
            <p:cNvPr id="32" name="Trapezoid 31"/>
            <p:cNvSpPr/>
            <p:nvPr/>
          </p:nvSpPr>
          <p:spPr>
            <a:xfrm flipV="1">
              <a:off x="1018558" y="3414408"/>
              <a:ext cx="4214193" cy="726440"/>
            </a:xfrm>
            <a:prstGeom prst="trapezoid">
              <a:avLst>
                <a:gd name="adj" fmla="val 213409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70285" y="3454462"/>
              <a:ext cx="981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/>
                <a:t>PRG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416139" y="4122251"/>
                <a:ext cx="8396785" cy="2010787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871" indent="-342871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31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887" indent="-285726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02" indent="-228582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062" indent="-228582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224" indent="-228582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84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45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03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66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b="1" dirty="0">
                    <a:solidFill>
                      <a:srgbClr val="00B050"/>
                    </a:solidFill>
                  </a:rPr>
                  <a:t>Def’n: </a:t>
                </a:r>
                <a:r>
                  <a:rPr lang="en-US" sz="2600" dirty="0"/>
                  <a:t>a distribution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sz="2600" dirty="0"/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/>
                  <a:t> is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C00000"/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600" b="1" dirty="0"/>
                  <a:t>-pseudorandom</a:t>
                </a:r>
                <a:r>
                  <a:rPr lang="en-US" sz="2600" dirty="0"/>
                  <a:t> against a class of functions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𝒞</m:t>
                    </m:r>
                  </m:oMath>
                </a14:m>
                <a:r>
                  <a:rPr lang="en-US" sz="2600" dirty="0"/>
                  <a:t>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∀</m:t>
                      </m:r>
                      <m:r>
                        <a:rPr lang="en-US" sz="26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𝑓</m:t>
                      </m:r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∈</m:t>
                      </m:r>
                      <m:r>
                        <a:rPr lang="en-US" sz="2600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𝒞</m:t>
                      </m:r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:      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𝐄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sz="26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~</m:t>
                          </m:r>
                          <m:r>
                            <a:rPr lang="en-US" sz="26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≈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𝜖</m:t>
                          </m:r>
                        </m:sub>
                      </m:sSub>
                      <m:sSub>
                        <m:sSubPr>
                          <m:ctrlPr>
                            <a:rPr lang="en-US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𝐄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sz="26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∼</m:t>
                          </m:r>
                          <m:r>
                            <a:rPr lang="en-US" sz="26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𝑈</m:t>
                          </m:r>
                        </m:sub>
                      </m:sSub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sz="26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600" b="1" dirty="0" err="1">
                    <a:solidFill>
                      <a:srgbClr val="00B050"/>
                    </a:solidFill>
                  </a:rPr>
                  <a:t>Def’n</a:t>
                </a:r>
                <a:r>
                  <a:rPr lang="en-US" sz="2600" b="1" dirty="0">
                    <a:solidFill>
                      <a:srgbClr val="00B050"/>
                    </a:solidFill>
                  </a:rPr>
                  <a:t>: </a:t>
                </a:r>
                <a:r>
                  <a:rPr lang="en-US" sz="2600" dirty="0"/>
                  <a:t>a Pseudorandom Generator (</a:t>
                </a:r>
                <a:r>
                  <a:rPr lang="en-US" sz="2600" b="1" dirty="0"/>
                  <a:t>PRG</a:t>
                </a:r>
                <a:r>
                  <a:rPr lang="en-US" sz="2600" dirty="0"/>
                  <a:t>) for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𝒞</m:t>
                    </m:r>
                  </m:oMath>
                </a14:m>
                <a:r>
                  <a:rPr lang="en-US" sz="2600" dirty="0"/>
                  <a:t> is a function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𝐺</m:t>
                    </m:r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:</m:t>
                    </m:r>
                    <m:sSup>
                      <m:sSup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→</m:t>
                    </m:r>
                    <m:sSup>
                      <m:sSup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6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sz="260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600" dirty="0"/>
                  <a:t> such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𝐺</m:t>
                    </m:r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</a:t>
                </a:r>
                <a:r>
                  <a:rPr lang="en-US" sz="2600" dirty="0"/>
                  <a:t>is pseudorandom for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𝒞</m:t>
                    </m:r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39" y="4122251"/>
                <a:ext cx="8396785" cy="2010787"/>
              </a:xfrm>
              <a:prstGeom prst="rect">
                <a:avLst/>
              </a:prstGeom>
              <a:blipFill>
                <a:blip r:embed="rId4"/>
                <a:stretch>
                  <a:fillRect l="-1207" t="-2516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6586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7"/>
    </mc:Choice>
    <mc:Fallback xmlns="">
      <p:transition spd="slow" advTm="1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777A-231E-1B4E-B226-079CD938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Alphabet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746A3-3171-A34B-82CD-5F866E6D93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2"/>
                <a:ext cx="8145018" cy="187882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The number of “surviving” bits in a block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prob.</a:t>
                </a:r>
              </a:p>
              <a:p>
                <a:pPr marL="0" indent="0">
                  <a:buNone/>
                </a:pPr>
                <a:r>
                  <a:rPr lang="en-US" sz="2200" b="1" dirty="0">
                    <a:solidFill>
                      <a:srgbClr val="00B050"/>
                    </a:solidFill>
                  </a:rPr>
                  <a:t>Problem:</a:t>
                </a:r>
                <a:r>
                  <a:rPr lang="en-US" sz="2200" dirty="0">
                    <a:solidFill>
                      <a:srgbClr val="00B050"/>
                    </a:solidFill>
                  </a:rPr>
                  <a:t> </a:t>
                </a:r>
                <a:r>
                  <a:rPr lang="en-US" sz="2200" dirty="0"/>
                  <a:t>Failure probability is not small enough to apply union bound over the entire program.</a:t>
                </a:r>
              </a:p>
              <a:p>
                <a:pPr marL="0" indent="0">
                  <a:buNone/>
                </a:pPr>
                <a:r>
                  <a:rPr lang="en-US" sz="2200" b="1" dirty="0">
                    <a:solidFill>
                      <a:srgbClr val="00B050"/>
                    </a:solidFill>
                  </a:rPr>
                  <a:t>Solution: </a:t>
                </a:r>
                <a:r>
                  <a:rPr lang="en-US" sz="2200" dirty="0" err="1"/>
                  <a:t>whp</a:t>
                </a:r>
                <a:r>
                  <a:rPr lang="en-US" sz="2200" b="1" dirty="0"/>
                  <a:t> </a:t>
                </a:r>
                <a:r>
                  <a:rPr lang="en-US" sz="2200" dirty="0"/>
                  <a:t>between every width </a:t>
                </a:r>
                <a14:m>
                  <m:oMath xmlns:m="http://schemas.openxmlformats.org/officeDocument/2006/math">
                    <m:r>
                      <a:rPr lang="en-US" sz="2200" i="1" spc="-15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i="1" spc="-15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200" dirty="0"/>
                  <a:t> there are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br>
                  <a:rPr lang="en-US" sz="2200" dirty="0"/>
                </a:br>
                <a:r>
                  <a:rPr lang="en-US" sz="2200" dirty="0"/>
                  <a:t>“unruly” layers</a:t>
                </a:r>
                <a:r>
                  <a:rPr lang="en-US" sz="2200" b="1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746A3-3171-A34B-82CD-5F866E6D93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2"/>
                <a:ext cx="8145018" cy="1878822"/>
              </a:xfrm>
              <a:blipFill>
                <a:blip r:embed="rId2"/>
                <a:stretch>
                  <a:fillRect l="-1090" r="-1246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>
            <a:extLst>
              <a:ext uri="{FF2B5EF4-FFF2-40B4-BE49-F238E27FC236}">
                <a16:creationId xmlns:a16="http://schemas.microsoft.com/office/drawing/2014/main" id="{6228A139-9613-C04C-AF6A-9E8273F300B7}"/>
              </a:ext>
            </a:extLst>
          </p:cNvPr>
          <p:cNvSpPr/>
          <p:nvPr/>
        </p:nvSpPr>
        <p:spPr>
          <a:xfrm rot="5400000">
            <a:off x="1520686" y="3873928"/>
            <a:ext cx="365760" cy="2086488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85F689-FF42-7D49-8FAA-DB311D1D78F8}"/>
                  </a:ext>
                </a:extLst>
              </p:cNvPr>
              <p:cNvSpPr txBox="1"/>
              <p:nvPr/>
            </p:nvSpPr>
            <p:spPr>
              <a:xfrm>
                <a:off x="1354173" y="5079702"/>
                <a:ext cx="744819" cy="347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85F689-FF42-7D49-8FAA-DB311D1D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73" y="5079702"/>
                <a:ext cx="744819" cy="3473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Brace 41">
            <a:extLst>
              <a:ext uri="{FF2B5EF4-FFF2-40B4-BE49-F238E27FC236}">
                <a16:creationId xmlns:a16="http://schemas.microsoft.com/office/drawing/2014/main" id="{F94C2AFD-8A06-5745-97B2-14BDBBB14932}"/>
              </a:ext>
            </a:extLst>
          </p:cNvPr>
          <p:cNvSpPr/>
          <p:nvPr/>
        </p:nvSpPr>
        <p:spPr>
          <a:xfrm rot="5400000">
            <a:off x="3297062" y="4179931"/>
            <a:ext cx="365760" cy="1474480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E60771-CB4B-5144-AC86-57366D4BFF29}"/>
                  </a:ext>
                </a:extLst>
              </p:cNvPr>
              <p:cNvSpPr txBox="1"/>
              <p:nvPr/>
            </p:nvSpPr>
            <p:spPr>
              <a:xfrm>
                <a:off x="3944350" y="5079702"/>
                <a:ext cx="2070592" cy="347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E60771-CB4B-5144-AC86-57366D4BF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350" y="5079702"/>
                <a:ext cx="2070592" cy="3473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ight Brace 43">
            <a:extLst>
              <a:ext uri="{FF2B5EF4-FFF2-40B4-BE49-F238E27FC236}">
                <a16:creationId xmlns:a16="http://schemas.microsoft.com/office/drawing/2014/main" id="{DE6E8325-03D4-194E-9100-75588FA65DBF}"/>
              </a:ext>
            </a:extLst>
          </p:cNvPr>
          <p:cNvSpPr/>
          <p:nvPr/>
        </p:nvSpPr>
        <p:spPr>
          <a:xfrm rot="5400000">
            <a:off x="4840214" y="4111259"/>
            <a:ext cx="365760" cy="1611824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0D859DB1-C122-ED40-8833-7BBC80797BB9}"/>
              </a:ext>
            </a:extLst>
          </p:cNvPr>
          <p:cNvSpPr/>
          <p:nvPr/>
        </p:nvSpPr>
        <p:spPr>
          <a:xfrm rot="5400000">
            <a:off x="7613427" y="4117195"/>
            <a:ext cx="365760" cy="1611824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171579A-6593-A64E-9F5B-0335563C0D20}"/>
                  </a:ext>
                </a:extLst>
              </p:cNvPr>
              <p:cNvSpPr txBox="1"/>
              <p:nvPr/>
            </p:nvSpPr>
            <p:spPr>
              <a:xfrm>
                <a:off x="6841048" y="5079702"/>
                <a:ext cx="1943480" cy="347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171579A-6593-A64E-9F5B-0335563C0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048" y="5079702"/>
                <a:ext cx="1943480" cy="3473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458C69E-C6FE-8341-B052-1D8798E17BF9}"/>
                  </a:ext>
                </a:extLst>
              </p:cNvPr>
              <p:cNvSpPr txBox="1"/>
              <p:nvPr/>
            </p:nvSpPr>
            <p:spPr>
              <a:xfrm>
                <a:off x="3766932" y="6319884"/>
                <a:ext cx="1728678" cy="538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800" dirty="0"/>
                  <a:t> blocks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458C69E-C6FE-8341-B052-1D8798E17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932" y="6319884"/>
                <a:ext cx="1728678" cy="538545"/>
              </a:xfrm>
              <a:prstGeom prst="rect">
                <a:avLst/>
              </a:prstGeom>
              <a:blipFill>
                <a:blip r:embed="rId6"/>
                <a:stretch>
                  <a:fillRect l="-1460" t="-6977" r="-729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>
            <a:extLst>
              <a:ext uri="{FF2B5EF4-FFF2-40B4-BE49-F238E27FC236}">
                <a16:creationId xmlns:a16="http://schemas.microsoft.com/office/drawing/2014/main" id="{65203C27-F5B5-6248-8B57-61A61A392377}"/>
              </a:ext>
            </a:extLst>
          </p:cNvPr>
          <p:cNvSpPr/>
          <p:nvPr/>
        </p:nvSpPr>
        <p:spPr>
          <a:xfrm rot="5400000">
            <a:off x="3836001" y="1538168"/>
            <a:ext cx="1590537" cy="7941897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5E600A-87EB-C241-A9F1-C6651D5C2E76}"/>
              </a:ext>
            </a:extLst>
          </p:cNvPr>
          <p:cNvSpPr txBox="1"/>
          <p:nvPr/>
        </p:nvSpPr>
        <p:spPr>
          <a:xfrm>
            <a:off x="6250617" y="398904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24D84E2-8489-0042-8068-1D468F5432DC}"/>
              </a:ext>
            </a:extLst>
          </p:cNvPr>
          <p:cNvSpPr>
            <a:spLocks noChangeAspect="1"/>
          </p:cNvSpPr>
          <p:nvPr/>
        </p:nvSpPr>
        <p:spPr>
          <a:xfrm flipH="1">
            <a:off x="2477814" y="3497171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C138CE9-0EDB-1147-BA4B-EEBC040FFEAE}"/>
              </a:ext>
            </a:extLst>
          </p:cNvPr>
          <p:cNvSpPr>
            <a:spLocks noChangeAspect="1"/>
          </p:cNvSpPr>
          <p:nvPr/>
        </p:nvSpPr>
        <p:spPr>
          <a:xfrm flipH="1">
            <a:off x="2477814" y="4009994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543DFE1-E623-6046-A3B9-79B7C287993F}"/>
              </a:ext>
            </a:extLst>
          </p:cNvPr>
          <p:cNvSpPr>
            <a:spLocks noChangeAspect="1"/>
          </p:cNvSpPr>
          <p:nvPr/>
        </p:nvSpPr>
        <p:spPr>
          <a:xfrm flipH="1">
            <a:off x="2477814" y="4522816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190136E-5EFA-2149-AEE6-934134CFDB4E}"/>
              </a:ext>
            </a:extLst>
          </p:cNvPr>
          <p:cNvSpPr>
            <a:spLocks noChangeAspect="1"/>
          </p:cNvSpPr>
          <p:nvPr/>
        </p:nvSpPr>
        <p:spPr>
          <a:xfrm flipH="1">
            <a:off x="4169487" y="3469148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826AA03-2DF7-5343-9AAE-2DFF56FD8EFB}"/>
              </a:ext>
            </a:extLst>
          </p:cNvPr>
          <p:cNvSpPr>
            <a:spLocks noChangeAspect="1"/>
          </p:cNvSpPr>
          <p:nvPr/>
        </p:nvSpPr>
        <p:spPr>
          <a:xfrm flipH="1">
            <a:off x="4169487" y="3981971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B2387EB-C801-A946-9D76-D2443DBBC669}"/>
              </a:ext>
            </a:extLst>
          </p:cNvPr>
          <p:cNvSpPr>
            <a:spLocks noChangeAspect="1"/>
          </p:cNvSpPr>
          <p:nvPr/>
        </p:nvSpPr>
        <p:spPr>
          <a:xfrm flipH="1">
            <a:off x="4169487" y="4494793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BAE9A51-B2E0-904A-9206-389E5B644107}"/>
              </a:ext>
            </a:extLst>
          </p:cNvPr>
          <p:cNvSpPr>
            <a:spLocks noChangeAspect="1"/>
          </p:cNvSpPr>
          <p:nvPr/>
        </p:nvSpPr>
        <p:spPr>
          <a:xfrm flipH="1">
            <a:off x="5746626" y="3469148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79EB4F6-35A5-034F-B6FD-5D8B055EC036}"/>
              </a:ext>
            </a:extLst>
          </p:cNvPr>
          <p:cNvSpPr>
            <a:spLocks noChangeAspect="1"/>
          </p:cNvSpPr>
          <p:nvPr/>
        </p:nvSpPr>
        <p:spPr>
          <a:xfrm flipH="1">
            <a:off x="5746626" y="3981971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439E7DA-E6C0-3E47-BC74-F45FC0CCAED7}"/>
              </a:ext>
            </a:extLst>
          </p:cNvPr>
          <p:cNvSpPr>
            <a:spLocks noChangeAspect="1"/>
          </p:cNvSpPr>
          <p:nvPr/>
        </p:nvSpPr>
        <p:spPr>
          <a:xfrm flipH="1">
            <a:off x="5746626" y="4494793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1D152C6-37DC-0A47-A416-CABCC6F5D3DB}"/>
              </a:ext>
            </a:extLst>
          </p:cNvPr>
          <p:cNvSpPr>
            <a:spLocks noChangeAspect="1"/>
          </p:cNvSpPr>
          <p:nvPr/>
        </p:nvSpPr>
        <p:spPr>
          <a:xfrm flipH="1">
            <a:off x="8510131" y="3692054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04EDFEA-E111-6A45-9F5D-2DF490F3C096}"/>
              </a:ext>
            </a:extLst>
          </p:cNvPr>
          <p:cNvSpPr>
            <a:spLocks noChangeAspect="1"/>
          </p:cNvSpPr>
          <p:nvPr/>
        </p:nvSpPr>
        <p:spPr>
          <a:xfrm flipH="1">
            <a:off x="8510131" y="4204877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ADCC27D-72B7-A241-AB50-DF6A2E7B5928}"/>
              </a:ext>
            </a:extLst>
          </p:cNvPr>
          <p:cNvSpPr>
            <a:spLocks noChangeAspect="1"/>
          </p:cNvSpPr>
          <p:nvPr/>
        </p:nvSpPr>
        <p:spPr>
          <a:xfrm flipH="1">
            <a:off x="7009082" y="3429000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9EF65A7-CC66-BD4A-B86E-335E01F669AE}"/>
              </a:ext>
            </a:extLst>
          </p:cNvPr>
          <p:cNvSpPr>
            <a:spLocks noChangeAspect="1"/>
          </p:cNvSpPr>
          <p:nvPr/>
        </p:nvSpPr>
        <p:spPr>
          <a:xfrm flipH="1">
            <a:off x="7009082" y="3941823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F5FD960-A8DF-264A-BE6E-D2FB6E268978}"/>
              </a:ext>
            </a:extLst>
          </p:cNvPr>
          <p:cNvSpPr>
            <a:spLocks noChangeAspect="1"/>
          </p:cNvSpPr>
          <p:nvPr/>
        </p:nvSpPr>
        <p:spPr>
          <a:xfrm flipH="1">
            <a:off x="7009082" y="4454645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346CC5A-C146-4B46-AFEF-69C64ED3D629}"/>
              </a:ext>
            </a:extLst>
          </p:cNvPr>
          <p:cNvSpPr>
            <a:spLocks noChangeAspect="1"/>
          </p:cNvSpPr>
          <p:nvPr/>
        </p:nvSpPr>
        <p:spPr>
          <a:xfrm flipH="1">
            <a:off x="660321" y="4064584"/>
            <a:ext cx="184173" cy="1652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E390D2-796F-0444-869B-00F9615C31C4}"/>
              </a:ext>
            </a:extLst>
          </p:cNvPr>
          <p:cNvCxnSpPr>
            <a:endCxn id="46" idx="6"/>
          </p:cNvCxnSpPr>
          <p:nvPr/>
        </p:nvCxnSpPr>
        <p:spPr>
          <a:xfrm flipV="1">
            <a:off x="844494" y="3579785"/>
            <a:ext cx="1633320" cy="5272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DED01B0-35D9-B642-9104-CD61ADE8B6F3}"/>
              </a:ext>
            </a:extLst>
          </p:cNvPr>
          <p:cNvCxnSpPr>
            <a:cxnSpLocks/>
            <a:stCxn id="64" idx="2"/>
            <a:endCxn id="50" idx="6"/>
          </p:cNvCxnSpPr>
          <p:nvPr/>
        </p:nvCxnSpPr>
        <p:spPr>
          <a:xfrm flipV="1">
            <a:off x="844494" y="4092608"/>
            <a:ext cx="1633320" cy="545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F7765BD-F176-274E-8212-F158D71A1EE9}"/>
              </a:ext>
            </a:extLst>
          </p:cNvPr>
          <p:cNvCxnSpPr>
            <a:cxnSpLocks/>
            <a:stCxn id="64" idx="7"/>
            <a:endCxn id="51" idx="6"/>
          </p:cNvCxnSpPr>
          <p:nvPr/>
        </p:nvCxnSpPr>
        <p:spPr>
          <a:xfrm>
            <a:off x="687293" y="4088781"/>
            <a:ext cx="1790521" cy="51664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7057BEB-7B24-5348-B7AB-5BA9F3A318AB}"/>
              </a:ext>
            </a:extLst>
          </p:cNvPr>
          <p:cNvCxnSpPr>
            <a:cxnSpLocks/>
            <a:endCxn id="52" idx="6"/>
          </p:cNvCxnSpPr>
          <p:nvPr/>
        </p:nvCxnSpPr>
        <p:spPr>
          <a:xfrm flipV="1">
            <a:off x="2663282" y="3551762"/>
            <a:ext cx="1506205" cy="28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436B399-BBF3-984C-9EB0-7F57DE221308}"/>
              </a:ext>
            </a:extLst>
          </p:cNvPr>
          <p:cNvCxnSpPr>
            <a:cxnSpLocks/>
            <a:endCxn id="53" idx="6"/>
          </p:cNvCxnSpPr>
          <p:nvPr/>
        </p:nvCxnSpPr>
        <p:spPr>
          <a:xfrm>
            <a:off x="2628253" y="3606351"/>
            <a:ext cx="1541234" cy="4582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9D0651D-95D4-9D4D-80E1-BCFECB203CCE}"/>
              </a:ext>
            </a:extLst>
          </p:cNvPr>
          <p:cNvCxnSpPr>
            <a:cxnSpLocks/>
            <a:endCxn id="54" idx="7"/>
          </p:cNvCxnSpPr>
          <p:nvPr/>
        </p:nvCxnSpPr>
        <p:spPr>
          <a:xfrm>
            <a:off x="2661510" y="3621896"/>
            <a:ext cx="1534949" cy="89709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F55D17C-716C-AB41-A185-B79863BC2785}"/>
              </a:ext>
            </a:extLst>
          </p:cNvPr>
          <p:cNvCxnSpPr>
            <a:cxnSpLocks/>
          </p:cNvCxnSpPr>
          <p:nvPr/>
        </p:nvCxnSpPr>
        <p:spPr>
          <a:xfrm>
            <a:off x="2671875" y="4118412"/>
            <a:ext cx="1541234" cy="4582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905DADC-1E7B-4341-AD06-B2365DCA2965}"/>
              </a:ext>
            </a:extLst>
          </p:cNvPr>
          <p:cNvCxnSpPr>
            <a:cxnSpLocks/>
          </p:cNvCxnSpPr>
          <p:nvPr/>
        </p:nvCxnSpPr>
        <p:spPr>
          <a:xfrm flipV="1">
            <a:off x="2690930" y="4022167"/>
            <a:ext cx="1506205" cy="28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A4D5FDD-D05D-2248-B604-80BCEB3DEE03}"/>
              </a:ext>
            </a:extLst>
          </p:cNvPr>
          <p:cNvCxnSpPr>
            <a:cxnSpLocks/>
            <a:endCxn id="54" idx="5"/>
          </p:cNvCxnSpPr>
          <p:nvPr/>
        </p:nvCxnSpPr>
        <p:spPr>
          <a:xfrm>
            <a:off x="2628253" y="4195664"/>
            <a:ext cx="1568206" cy="44015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8A34A27-B58B-1C46-A757-A196F57CB2E8}"/>
              </a:ext>
            </a:extLst>
          </p:cNvPr>
          <p:cNvCxnSpPr>
            <a:cxnSpLocks/>
          </p:cNvCxnSpPr>
          <p:nvPr/>
        </p:nvCxnSpPr>
        <p:spPr>
          <a:xfrm flipV="1">
            <a:off x="2663282" y="4575520"/>
            <a:ext cx="1506205" cy="28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F1FFB52-796B-6349-B8D2-F7DFC77C25FF}"/>
              </a:ext>
            </a:extLst>
          </p:cNvPr>
          <p:cNvCxnSpPr>
            <a:cxnSpLocks/>
          </p:cNvCxnSpPr>
          <p:nvPr/>
        </p:nvCxnSpPr>
        <p:spPr>
          <a:xfrm>
            <a:off x="2614767" y="4651597"/>
            <a:ext cx="1521700" cy="766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EEB45E4-A696-8147-9843-ABB6BF0E4D4D}"/>
              </a:ext>
            </a:extLst>
          </p:cNvPr>
          <p:cNvCxnSpPr>
            <a:cxnSpLocks/>
          </p:cNvCxnSpPr>
          <p:nvPr/>
        </p:nvCxnSpPr>
        <p:spPr>
          <a:xfrm flipV="1">
            <a:off x="2631756" y="4688043"/>
            <a:ext cx="1564703" cy="111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7316C36-CAF9-5B44-A688-5F883FAD24AA}"/>
              </a:ext>
            </a:extLst>
          </p:cNvPr>
          <p:cNvCxnSpPr>
            <a:cxnSpLocks/>
          </p:cNvCxnSpPr>
          <p:nvPr/>
        </p:nvCxnSpPr>
        <p:spPr>
          <a:xfrm flipV="1">
            <a:off x="2660140" y="3497925"/>
            <a:ext cx="1564703" cy="1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186BEB9-AA80-1C47-B49A-21A2FB824443}"/>
              </a:ext>
            </a:extLst>
          </p:cNvPr>
          <p:cNvCxnSpPr>
            <a:cxnSpLocks/>
          </p:cNvCxnSpPr>
          <p:nvPr/>
        </p:nvCxnSpPr>
        <p:spPr>
          <a:xfrm flipV="1">
            <a:off x="2631756" y="3955073"/>
            <a:ext cx="1564703" cy="1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5F6D1DC-5D49-614D-892D-0A527B3CEB70}"/>
              </a:ext>
            </a:extLst>
          </p:cNvPr>
          <p:cNvCxnSpPr>
            <a:cxnSpLocks/>
          </p:cNvCxnSpPr>
          <p:nvPr/>
        </p:nvCxnSpPr>
        <p:spPr>
          <a:xfrm flipV="1">
            <a:off x="2631756" y="4523120"/>
            <a:ext cx="1564703" cy="1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A0A6838-89F4-4242-AA5D-44DA168BE573}"/>
              </a:ext>
            </a:extLst>
          </p:cNvPr>
          <p:cNvCxnSpPr>
            <a:cxnSpLocks/>
          </p:cNvCxnSpPr>
          <p:nvPr/>
        </p:nvCxnSpPr>
        <p:spPr>
          <a:xfrm flipV="1">
            <a:off x="776989" y="3485788"/>
            <a:ext cx="1727320" cy="563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24389FF-4E40-E148-A9BD-800F3D7C276E}"/>
                  </a:ext>
                </a:extLst>
              </p:cNvPr>
              <p:cNvSpPr txBox="1"/>
              <p:nvPr/>
            </p:nvSpPr>
            <p:spPr>
              <a:xfrm>
                <a:off x="2439414" y="5077992"/>
                <a:ext cx="2070592" cy="347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24389FF-4E40-E148-A9BD-800F3D7C2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414" y="5077992"/>
                <a:ext cx="2070592" cy="3473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7FBB57B-FBAD-A74D-8ABA-BFC9D701D5EF}"/>
                  </a:ext>
                </a:extLst>
              </p:cNvPr>
              <p:cNvSpPr txBox="1"/>
              <p:nvPr/>
            </p:nvSpPr>
            <p:spPr>
              <a:xfrm>
                <a:off x="1258841" y="5057946"/>
                <a:ext cx="905120" cy="3477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1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7FBB57B-FBAD-A74D-8ABA-BFC9D701D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841" y="5057946"/>
                <a:ext cx="905120" cy="3477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F311A60-05A5-9440-94FC-2E2FEC0CFB48}"/>
                  </a:ext>
                </a:extLst>
              </p:cNvPr>
              <p:cNvSpPr txBox="1"/>
              <p:nvPr/>
            </p:nvSpPr>
            <p:spPr>
              <a:xfrm>
                <a:off x="3944350" y="5058171"/>
                <a:ext cx="2070592" cy="3473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1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F311A60-05A5-9440-94FC-2E2FEC0CF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350" y="5058171"/>
                <a:ext cx="2070592" cy="3473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FAF928C-E5A6-2145-8DDF-6893B7633B8F}"/>
                  </a:ext>
                </a:extLst>
              </p:cNvPr>
              <p:cNvSpPr txBox="1"/>
              <p:nvPr/>
            </p:nvSpPr>
            <p:spPr>
              <a:xfrm>
                <a:off x="7385007" y="5063434"/>
                <a:ext cx="763364" cy="3473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1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FAF928C-E5A6-2145-8DDF-6893B7633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007" y="5063434"/>
                <a:ext cx="763364" cy="3473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77929B9-C0C0-0141-807B-9F69371C70A5}"/>
                  </a:ext>
                </a:extLst>
              </p:cNvPr>
              <p:cNvSpPr txBox="1"/>
              <p:nvPr/>
            </p:nvSpPr>
            <p:spPr>
              <a:xfrm>
                <a:off x="2463450" y="5058171"/>
                <a:ext cx="2070592" cy="3473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77929B9-C0C0-0141-807B-9F69371C7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450" y="5058171"/>
                <a:ext cx="2070592" cy="3473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05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45"/>
    </mc:Choice>
    <mc:Fallback xmlns="">
      <p:transition spd="slow" advTm="39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80" grpId="0" animBg="1"/>
      <p:bldP spid="8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777A-231E-1B4E-B226-079CD938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Width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746A3-3171-A34B-82CD-5F866E6D9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2"/>
            <a:ext cx="8686800" cy="8000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Overall: </a:t>
            </a:r>
            <a:r>
              <a:rPr lang="en-US" dirty="0"/>
              <a:t>after </a:t>
            </a:r>
            <a:r>
              <a:rPr lang="en-US" b="1" dirty="0"/>
              <a:t>O(log log n) </a:t>
            </a:r>
            <a:r>
              <a:rPr lang="en-US" dirty="0"/>
              <a:t>iterations of Forbes-Kelley: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6228A139-9613-C04C-AF6A-9E8273F300B7}"/>
              </a:ext>
            </a:extLst>
          </p:cNvPr>
          <p:cNvSpPr/>
          <p:nvPr/>
        </p:nvSpPr>
        <p:spPr>
          <a:xfrm rot="5400000">
            <a:off x="1574957" y="2055955"/>
            <a:ext cx="365760" cy="2086488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F94C2AFD-8A06-5745-97B2-14BDBBB14932}"/>
              </a:ext>
            </a:extLst>
          </p:cNvPr>
          <p:cNvSpPr/>
          <p:nvPr/>
        </p:nvSpPr>
        <p:spPr>
          <a:xfrm rot="5400000">
            <a:off x="3351333" y="2361958"/>
            <a:ext cx="365760" cy="1474480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DE6E8325-03D4-194E-9100-75588FA65DBF}"/>
              </a:ext>
            </a:extLst>
          </p:cNvPr>
          <p:cNvSpPr/>
          <p:nvPr/>
        </p:nvSpPr>
        <p:spPr>
          <a:xfrm rot="5400000">
            <a:off x="4894485" y="2293286"/>
            <a:ext cx="365760" cy="1611824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0D859DB1-C122-ED40-8833-7BBC80797BB9}"/>
              </a:ext>
            </a:extLst>
          </p:cNvPr>
          <p:cNvSpPr/>
          <p:nvPr/>
        </p:nvSpPr>
        <p:spPr>
          <a:xfrm rot="5400000">
            <a:off x="7667698" y="2299222"/>
            <a:ext cx="365760" cy="1611824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nip Same Side Corner Rectangle 27">
            <a:extLst>
              <a:ext uri="{FF2B5EF4-FFF2-40B4-BE49-F238E27FC236}">
                <a16:creationId xmlns:a16="http://schemas.microsoft.com/office/drawing/2014/main" id="{51FD1715-C1AE-1148-840B-A7313671B2AA}"/>
              </a:ext>
            </a:extLst>
          </p:cNvPr>
          <p:cNvSpPr/>
          <p:nvPr/>
        </p:nvSpPr>
        <p:spPr>
          <a:xfrm rot="5400000">
            <a:off x="1197933" y="1328980"/>
            <a:ext cx="1053884" cy="2053525"/>
          </a:xfrm>
          <a:prstGeom prst="snip2SameRect">
            <a:avLst>
              <a:gd name="adj1" fmla="val 31536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nip Same Side Corner Rectangle 28">
            <a:extLst>
              <a:ext uri="{FF2B5EF4-FFF2-40B4-BE49-F238E27FC236}">
                <a16:creationId xmlns:a16="http://schemas.microsoft.com/office/drawing/2014/main" id="{18944465-A532-4849-9A38-614C17884465}"/>
              </a:ext>
            </a:extLst>
          </p:cNvPr>
          <p:cNvSpPr/>
          <p:nvPr/>
        </p:nvSpPr>
        <p:spPr>
          <a:xfrm rot="5400000">
            <a:off x="2976363" y="1604076"/>
            <a:ext cx="1053884" cy="1503334"/>
          </a:xfrm>
          <a:prstGeom prst="snip2SameRect">
            <a:avLst>
              <a:gd name="adj1" fmla="val 31536"/>
              <a:gd name="adj2" fmla="val 300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nip Same Side Corner Rectangle 29">
            <a:extLst>
              <a:ext uri="{FF2B5EF4-FFF2-40B4-BE49-F238E27FC236}">
                <a16:creationId xmlns:a16="http://schemas.microsoft.com/office/drawing/2014/main" id="{7D4C8654-04D4-4248-A9FD-7DD7C4C1BA83}"/>
              </a:ext>
            </a:extLst>
          </p:cNvPr>
          <p:cNvSpPr/>
          <p:nvPr/>
        </p:nvSpPr>
        <p:spPr>
          <a:xfrm rot="5400000">
            <a:off x="4533942" y="1549830"/>
            <a:ext cx="1053884" cy="1611824"/>
          </a:xfrm>
          <a:prstGeom prst="snip2SameRect">
            <a:avLst>
              <a:gd name="adj1" fmla="val 31536"/>
              <a:gd name="adj2" fmla="val 300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nip Same Side Corner Rectangle 30">
            <a:extLst>
              <a:ext uri="{FF2B5EF4-FFF2-40B4-BE49-F238E27FC236}">
                <a16:creationId xmlns:a16="http://schemas.microsoft.com/office/drawing/2014/main" id="{69CD68E6-7DB3-C940-88B5-B3C387862437}"/>
              </a:ext>
            </a:extLst>
          </p:cNvPr>
          <p:cNvSpPr/>
          <p:nvPr/>
        </p:nvSpPr>
        <p:spPr>
          <a:xfrm rot="5400000">
            <a:off x="7323636" y="1549830"/>
            <a:ext cx="1053884" cy="1611824"/>
          </a:xfrm>
          <a:prstGeom prst="snip2SameRect">
            <a:avLst>
              <a:gd name="adj1" fmla="val 31536"/>
              <a:gd name="adj2" fmla="val 300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DB71D7E-71A6-B641-9B2B-165A051458FF}"/>
                  </a:ext>
                </a:extLst>
              </p:cNvPr>
              <p:cNvSpPr txBox="1"/>
              <p:nvPr/>
            </p:nvSpPr>
            <p:spPr>
              <a:xfrm>
                <a:off x="2124014" y="2178841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DB71D7E-71A6-B641-9B2B-165A05145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14" y="2178841"/>
                <a:ext cx="671402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B9D2C41E-A5AC-594F-A5E1-06B3EA7CBFD9}"/>
              </a:ext>
            </a:extLst>
          </p:cNvPr>
          <p:cNvSpPr txBox="1"/>
          <p:nvPr/>
        </p:nvSpPr>
        <p:spPr>
          <a:xfrm>
            <a:off x="1546472" y="217107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w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2564A8F-4A1F-264F-A99D-8DCB97059699}"/>
              </a:ext>
            </a:extLst>
          </p:cNvPr>
          <p:cNvCxnSpPr>
            <a:cxnSpLocks/>
            <a:stCxn id="33" idx="0"/>
            <a:endCxn id="28" idx="2"/>
          </p:cNvCxnSpPr>
          <p:nvPr/>
        </p:nvCxnSpPr>
        <p:spPr>
          <a:xfrm flipV="1">
            <a:off x="1721360" y="1828801"/>
            <a:ext cx="3515" cy="342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694BAD8-7A5D-C941-8651-31F3D4B55634}"/>
              </a:ext>
            </a:extLst>
          </p:cNvPr>
          <p:cNvCxnSpPr>
            <a:cxnSpLocks/>
            <a:stCxn id="33" idx="2"/>
            <a:endCxn id="28" idx="0"/>
          </p:cNvCxnSpPr>
          <p:nvPr/>
        </p:nvCxnSpPr>
        <p:spPr>
          <a:xfrm>
            <a:off x="1721360" y="2540408"/>
            <a:ext cx="3515" cy="342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65E600A-87EB-C241-A9F1-C6651D5C2E76}"/>
              </a:ext>
            </a:extLst>
          </p:cNvPr>
          <p:cNvSpPr txBox="1"/>
          <p:nvPr/>
        </p:nvSpPr>
        <p:spPr>
          <a:xfrm>
            <a:off x="6304888" y="217107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5BEC35C-1796-2F47-89E3-DDCB8A98982F}"/>
                  </a:ext>
                </a:extLst>
              </p:cNvPr>
              <p:cNvSpPr txBox="1"/>
              <p:nvPr/>
            </p:nvSpPr>
            <p:spPr>
              <a:xfrm>
                <a:off x="3611924" y="2161608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5BEC35C-1796-2F47-89E3-DDCB8A989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924" y="2161608"/>
                <a:ext cx="671402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0BFFA3-A4A4-B54D-ADDB-AF1768FECF6D}"/>
                  </a:ext>
                </a:extLst>
              </p:cNvPr>
              <p:cNvSpPr txBox="1"/>
              <p:nvPr/>
            </p:nvSpPr>
            <p:spPr>
              <a:xfrm>
                <a:off x="5182411" y="2165139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0BFFA3-A4A4-B54D-ADDB-AF1768FEC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411" y="2165139"/>
                <a:ext cx="67140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52A8A1C-B9C2-D943-B5AC-DCCE16B26CCC}"/>
                  </a:ext>
                </a:extLst>
              </p:cNvPr>
              <p:cNvSpPr txBox="1"/>
              <p:nvPr/>
            </p:nvSpPr>
            <p:spPr>
              <a:xfrm>
                <a:off x="8015398" y="2177057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52A8A1C-B9C2-D943-B5AC-DCCE16B26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398" y="2177057"/>
                <a:ext cx="67140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E4299C1-AB16-6941-A6AD-50F7A1E03839}"/>
                  </a:ext>
                </a:extLst>
              </p:cNvPr>
              <p:cNvSpPr txBox="1"/>
              <p:nvPr/>
            </p:nvSpPr>
            <p:spPr>
              <a:xfrm>
                <a:off x="7018879" y="2178841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E4299C1-AB16-6941-A6AD-50F7A1E03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879" y="2178841"/>
                <a:ext cx="67140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B94F8E3-5CA0-4142-8620-29FA65D5FA73}"/>
                  </a:ext>
                </a:extLst>
              </p:cNvPr>
              <p:cNvSpPr txBox="1"/>
              <p:nvPr/>
            </p:nvSpPr>
            <p:spPr>
              <a:xfrm>
                <a:off x="4470337" y="3304768"/>
                <a:ext cx="14661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/>
                  <a:t> bits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B94F8E3-5CA0-4142-8620-29FA65D5F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337" y="3304768"/>
                <a:ext cx="1466171" cy="338554"/>
              </a:xfrm>
              <a:prstGeom prst="rect">
                <a:avLst/>
              </a:prstGeom>
              <a:blipFill>
                <a:blip r:embed="rId6"/>
                <a:stretch>
                  <a:fillRect t="-7143" r="-1709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E7C7DFF-BEEF-3D44-BF79-8069867BD250}"/>
                  </a:ext>
                </a:extLst>
              </p:cNvPr>
              <p:cNvSpPr txBox="1"/>
              <p:nvPr/>
            </p:nvSpPr>
            <p:spPr>
              <a:xfrm>
                <a:off x="2801128" y="3304768"/>
                <a:ext cx="14661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/>
                  <a:t> bits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E7C7DFF-BEEF-3D44-BF79-8069867BD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128" y="3304768"/>
                <a:ext cx="1466171" cy="338554"/>
              </a:xfrm>
              <a:prstGeom prst="rect">
                <a:avLst/>
              </a:prstGeom>
              <a:blipFill>
                <a:blip r:embed="rId7"/>
                <a:stretch>
                  <a:fillRect t="-7143" r="-1724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DBD6634-F9B7-1544-8371-85AB98615D4F}"/>
                  </a:ext>
                </a:extLst>
              </p:cNvPr>
              <p:cNvSpPr txBox="1"/>
              <p:nvPr/>
            </p:nvSpPr>
            <p:spPr>
              <a:xfrm>
                <a:off x="7069421" y="3304768"/>
                <a:ext cx="14661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/>
                  <a:t> bits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DBD6634-F9B7-1544-8371-85AB98615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421" y="3304768"/>
                <a:ext cx="1466171" cy="338554"/>
              </a:xfrm>
              <a:prstGeom prst="rect">
                <a:avLst/>
              </a:prstGeom>
              <a:blipFill>
                <a:blip r:embed="rId8"/>
                <a:stretch>
                  <a:fillRect t="-7143" r="-1724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2BF3B1D1-0DF5-5242-BC04-F4BE9D8E9B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2405" y="3969547"/>
                <a:ext cx="8686800" cy="80009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 fontScale="92500" lnSpcReduction="20000"/>
              </a:bodyPr>
              <a:lstStyle>
                <a:lvl1pPr marL="342871" indent="-342871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31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887" indent="-285726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02" indent="-228582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062" indent="-228582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224" indent="-228582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84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45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03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66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0" dirty="0">
                    <a:sym typeface="Wingdings" pitchFamily="2" charset="2"/>
                  </a:rPr>
                  <a:t>Applying additional </a:t>
                </a:r>
                <a:r>
                  <a:rPr lang="en-US" sz="2800" b="1" dirty="0"/>
                  <a:t>O(log log n) </a:t>
                </a:r>
                <a:r>
                  <a:rPr lang="en-US" sz="3000" dirty="0"/>
                  <a:t>iterations of Forbes-Kelley </a:t>
                </a:r>
                <a:r>
                  <a:rPr lang="en-US" sz="3000" dirty="0">
                    <a:sym typeface="Wingdings" pitchFamily="2" charset="2"/>
                  </a:rPr>
                  <a:t> in each block at most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𝑂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m:rPr>
                        <m:sty m:val="p"/>
                      </m:rPr>
                      <a:rPr lang="en-US" sz="30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log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⁡</m:t>
                    </m:r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 </m:t>
                    </m:r>
                  </m:oMath>
                </a14:m>
                <a:r>
                  <a:rPr lang="en-US" sz="3000" dirty="0">
                    <a:sym typeface="Wingdings" pitchFamily="2" charset="2"/>
                  </a:rPr>
                  <a:t>variables survive </a:t>
                </a:r>
                <a:r>
                  <a:rPr lang="en-US" sz="3000" dirty="0" err="1">
                    <a:sym typeface="Wingdings" pitchFamily="2" charset="2"/>
                  </a:rPr>
                  <a:t>whp</a:t>
                </a:r>
                <a:r>
                  <a:rPr lang="en-US" sz="3000" dirty="0">
                    <a:sym typeface="Wingdings" pitchFamily="2" charset="2"/>
                  </a:rPr>
                  <a:t>.</a:t>
                </a:r>
                <a:endParaRPr lang="en-US" sz="3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>
                  <a:buFontTx/>
                  <a:buChar char="-"/>
                </a:pPr>
                <a:endParaRPr lang="en-US" dirty="0"/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2BF3B1D1-0DF5-5242-BC04-F4BE9D8E9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05" y="3969547"/>
                <a:ext cx="8686800" cy="800098"/>
              </a:xfrm>
              <a:prstGeom prst="rect">
                <a:avLst/>
              </a:prstGeom>
              <a:blipFill>
                <a:blip r:embed="rId9"/>
                <a:stretch>
                  <a:fillRect l="-1460" t="-1718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ight Brace 72">
            <a:extLst>
              <a:ext uri="{FF2B5EF4-FFF2-40B4-BE49-F238E27FC236}">
                <a16:creationId xmlns:a16="http://schemas.microsoft.com/office/drawing/2014/main" id="{8BD7AE99-13F8-B448-BEBE-A0BCF410E14A}"/>
              </a:ext>
            </a:extLst>
          </p:cNvPr>
          <p:cNvSpPr/>
          <p:nvPr/>
        </p:nvSpPr>
        <p:spPr>
          <a:xfrm rot="5400000">
            <a:off x="1309944" y="5170626"/>
            <a:ext cx="365760" cy="2086488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3DFFCEB-3411-C048-B3FE-FC38A9A892AC}"/>
                  </a:ext>
                </a:extLst>
              </p:cNvPr>
              <p:cNvSpPr txBox="1"/>
              <p:nvPr/>
            </p:nvSpPr>
            <p:spPr>
              <a:xfrm>
                <a:off x="880729" y="6405140"/>
                <a:ext cx="12702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bits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3DFFCEB-3411-C048-B3FE-FC38A9A89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29" y="6405140"/>
                <a:ext cx="1270220" cy="338554"/>
              </a:xfrm>
              <a:prstGeom prst="rect">
                <a:avLst/>
              </a:prstGeom>
              <a:blipFill>
                <a:blip r:embed="rId10"/>
                <a:stretch>
                  <a:fillRect t="-3704" r="-198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ight Brace 74">
            <a:extLst>
              <a:ext uri="{FF2B5EF4-FFF2-40B4-BE49-F238E27FC236}">
                <a16:creationId xmlns:a16="http://schemas.microsoft.com/office/drawing/2014/main" id="{5FDB1BA3-D8C6-7448-8640-343A65801F35}"/>
              </a:ext>
            </a:extLst>
          </p:cNvPr>
          <p:cNvSpPr/>
          <p:nvPr/>
        </p:nvSpPr>
        <p:spPr>
          <a:xfrm rot="5400000">
            <a:off x="3086320" y="5476629"/>
            <a:ext cx="365760" cy="1474480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Brace 75">
            <a:extLst>
              <a:ext uri="{FF2B5EF4-FFF2-40B4-BE49-F238E27FC236}">
                <a16:creationId xmlns:a16="http://schemas.microsoft.com/office/drawing/2014/main" id="{D2C8C6DB-178F-F842-B4F5-5FD9BB2353DE}"/>
              </a:ext>
            </a:extLst>
          </p:cNvPr>
          <p:cNvSpPr/>
          <p:nvPr/>
        </p:nvSpPr>
        <p:spPr>
          <a:xfrm rot="5400000">
            <a:off x="4629472" y="5407957"/>
            <a:ext cx="365760" cy="1611824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Brace 76">
            <a:extLst>
              <a:ext uri="{FF2B5EF4-FFF2-40B4-BE49-F238E27FC236}">
                <a16:creationId xmlns:a16="http://schemas.microsoft.com/office/drawing/2014/main" id="{553E0060-DEA5-744D-979B-173DC007EC2E}"/>
              </a:ext>
            </a:extLst>
          </p:cNvPr>
          <p:cNvSpPr/>
          <p:nvPr/>
        </p:nvSpPr>
        <p:spPr>
          <a:xfrm rot="5400000">
            <a:off x="7402685" y="5413893"/>
            <a:ext cx="365760" cy="1611824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nip Same Side Corner Rectangle 77">
            <a:extLst>
              <a:ext uri="{FF2B5EF4-FFF2-40B4-BE49-F238E27FC236}">
                <a16:creationId xmlns:a16="http://schemas.microsoft.com/office/drawing/2014/main" id="{13494AE4-4782-064C-AF31-0E1C9E4FCBD7}"/>
              </a:ext>
            </a:extLst>
          </p:cNvPr>
          <p:cNvSpPr/>
          <p:nvPr/>
        </p:nvSpPr>
        <p:spPr>
          <a:xfrm rot="5400000">
            <a:off x="932920" y="4443651"/>
            <a:ext cx="1053884" cy="2053525"/>
          </a:xfrm>
          <a:prstGeom prst="snip2SameRect">
            <a:avLst>
              <a:gd name="adj1" fmla="val 31536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nip Same Side Corner Rectangle 78">
            <a:extLst>
              <a:ext uri="{FF2B5EF4-FFF2-40B4-BE49-F238E27FC236}">
                <a16:creationId xmlns:a16="http://schemas.microsoft.com/office/drawing/2014/main" id="{83C12314-BB8C-DA42-9063-3B08B952A628}"/>
              </a:ext>
            </a:extLst>
          </p:cNvPr>
          <p:cNvSpPr/>
          <p:nvPr/>
        </p:nvSpPr>
        <p:spPr>
          <a:xfrm rot="5400000">
            <a:off x="2711350" y="4718747"/>
            <a:ext cx="1053884" cy="1503334"/>
          </a:xfrm>
          <a:prstGeom prst="snip2SameRect">
            <a:avLst>
              <a:gd name="adj1" fmla="val 31536"/>
              <a:gd name="adj2" fmla="val 300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nip Same Side Corner Rectangle 79">
            <a:extLst>
              <a:ext uri="{FF2B5EF4-FFF2-40B4-BE49-F238E27FC236}">
                <a16:creationId xmlns:a16="http://schemas.microsoft.com/office/drawing/2014/main" id="{5C493B51-3CAB-5D4D-8963-5021D15138CB}"/>
              </a:ext>
            </a:extLst>
          </p:cNvPr>
          <p:cNvSpPr/>
          <p:nvPr/>
        </p:nvSpPr>
        <p:spPr>
          <a:xfrm rot="5400000">
            <a:off x="4268929" y="4664501"/>
            <a:ext cx="1053884" cy="1611824"/>
          </a:xfrm>
          <a:prstGeom prst="snip2SameRect">
            <a:avLst>
              <a:gd name="adj1" fmla="val 31536"/>
              <a:gd name="adj2" fmla="val 300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nip Same Side Corner Rectangle 80">
            <a:extLst>
              <a:ext uri="{FF2B5EF4-FFF2-40B4-BE49-F238E27FC236}">
                <a16:creationId xmlns:a16="http://schemas.microsoft.com/office/drawing/2014/main" id="{C24B574D-E8A0-C346-85D0-DD391595FD66}"/>
              </a:ext>
            </a:extLst>
          </p:cNvPr>
          <p:cNvSpPr/>
          <p:nvPr/>
        </p:nvSpPr>
        <p:spPr>
          <a:xfrm rot="5400000">
            <a:off x="7058623" y="4664501"/>
            <a:ext cx="1053884" cy="1611824"/>
          </a:xfrm>
          <a:prstGeom prst="snip2SameRect">
            <a:avLst>
              <a:gd name="adj1" fmla="val 31536"/>
              <a:gd name="adj2" fmla="val 300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DD7CA08-4913-E645-8E70-AB1B148BE6DC}"/>
                  </a:ext>
                </a:extLst>
              </p:cNvPr>
              <p:cNvSpPr txBox="1"/>
              <p:nvPr/>
            </p:nvSpPr>
            <p:spPr>
              <a:xfrm>
                <a:off x="1859001" y="5293512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DD7CA08-4913-E645-8E70-AB1B148BE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001" y="5293512"/>
                <a:ext cx="67140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5946C482-06A6-CE4A-A2D7-C79759C1D768}"/>
              </a:ext>
            </a:extLst>
          </p:cNvPr>
          <p:cNvSpPr txBox="1"/>
          <p:nvPr/>
        </p:nvSpPr>
        <p:spPr>
          <a:xfrm>
            <a:off x="1281459" y="5285747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w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FBD1419-3126-8A4C-88CE-F24044B7A1E3}"/>
              </a:ext>
            </a:extLst>
          </p:cNvPr>
          <p:cNvCxnSpPr>
            <a:cxnSpLocks/>
            <a:stCxn id="83" idx="0"/>
            <a:endCxn id="78" idx="2"/>
          </p:cNvCxnSpPr>
          <p:nvPr/>
        </p:nvCxnSpPr>
        <p:spPr>
          <a:xfrm flipV="1">
            <a:off x="1456347" y="4943472"/>
            <a:ext cx="3515" cy="342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42A2DD7-5A97-D24F-8076-902046F2962D}"/>
              </a:ext>
            </a:extLst>
          </p:cNvPr>
          <p:cNvCxnSpPr>
            <a:cxnSpLocks/>
            <a:stCxn id="83" idx="2"/>
            <a:endCxn id="78" idx="0"/>
          </p:cNvCxnSpPr>
          <p:nvPr/>
        </p:nvCxnSpPr>
        <p:spPr>
          <a:xfrm>
            <a:off x="1456347" y="5655079"/>
            <a:ext cx="3515" cy="342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0DF9A870-CFFC-6C4D-9D4E-76B9AA39FC9D}"/>
              </a:ext>
            </a:extLst>
          </p:cNvPr>
          <p:cNvSpPr txBox="1"/>
          <p:nvPr/>
        </p:nvSpPr>
        <p:spPr>
          <a:xfrm>
            <a:off x="6039875" y="528574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A3DBBDD-3CEB-DB44-8755-89D7CE0E2F7A}"/>
                  </a:ext>
                </a:extLst>
              </p:cNvPr>
              <p:cNvSpPr txBox="1"/>
              <p:nvPr/>
            </p:nvSpPr>
            <p:spPr>
              <a:xfrm>
                <a:off x="3346911" y="5276279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A3DBBDD-3CEB-DB44-8755-89D7CE0E2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911" y="5276279"/>
                <a:ext cx="671402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0519132-053D-C140-9DEB-1417A22F1571}"/>
                  </a:ext>
                </a:extLst>
              </p:cNvPr>
              <p:cNvSpPr txBox="1"/>
              <p:nvPr/>
            </p:nvSpPr>
            <p:spPr>
              <a:xfrm>
                <a:off x="4917398" y="5279810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0519132-053D-C140-9DEB-1417A22F1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398" y="5279810"/>
                <a:ext cx="671402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C14BF36-0944-6E47-B852-2693C95309B1}"/>
                  </a:ext>
                </a:extLst>
              </p:cNvPr>
              <p:cNvSpPr txBox="1"/>
              <p:nvPr/>
            </p:nvSpPr>
            <p:spPr>
              <a:xfrm>
                <a:off x="7750385" y="5291728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C14BF36-0944-6E47-B852-2693C9530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385" y="5291728"/>
                <a:ext cx="671402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2EE06DD-2AFE-124D-AC00-D4258DF3047D}"/>
                  </a:ext>
                </a:extLst>
              </p:cNvPr>
              <p:cNvSpPr txBox="1"/>
              <p:nvPr/>
            </p:nvSpPr>
            <p:spPr>
              <a:xfrm>
                <a:off x="6753866" y="5293512"/>
                <a:ext cx="671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2EE06DD-2AFE-124D-AC00-D4258DF30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866" y="5293512"/>
                <a:ext cx="671402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1EFB4E5-F90B-8942-8ED7-D4896C795AE9}"/>
                  </a:ext>
                </a:extLst>
              </p:cNvPr>
              <p:cNvSpPr txBox="1"/>
              <p:nvPr/>
            </p:nvSpPr>
            <p:spPr>
              <a:xfrm>
                <a:off x="2721141" y="6405140"/>
                <a:ext cx="12702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bits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1EFB4E5-F90B-8942-8ED7-D4896C795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141" y="6405140"/>
                <a:ext cx="1270220" cy="338554"/>
              </a:xfrm>
              <a:prstGeom prst="rect">
                <a:avLst/>
              </a:prstGeom>
              <a:blipFill>
                <a:blip r:embed="rId14"/>
                <a:stretch>
                  <a:fillRect t="-3704" r="-198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8BD22A8-ABEF-664C-A2FD-C6C0BD8457EC}"/>
                  </a:ext>
                </a:extLst>
              </p:cNvPr>
              <p:cNvSpPr txBox="1"/>
              <p:nvPr/>
            </p:nvSpPr>
            <p:spPr>
              <a:xfrm>
                <a:off x="4232274" y="6405140"/>
                <a:ext cx="12702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bits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8BD22A8-ABEF-664C-A2FD-C6C0BD845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274" y="6405140"/>
                <a:ext cx="1270220" cy="338554"/>
              </a:xfrm>
              <a:prstGeom prst="rect">
                <a:avLst/>
              </a:prstGeom>
              <a:blipFill>
                <a:blip r:embed="rId14"/>
                <a:stretch>
                  <a:fillRect t="-3704" r="-198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BD5B52B-9CCA-B448-8D12-BBDAF57BCC40}"/>
                  </a:ext>
                </a:extLst>
              </p:cNvPr>
              <p:cNvSpPr txBox="1"/>
              <p:nvPr/>
            </p:nvSpPr>
            <p:spPr>
              <a:xfrm>
                <a:off x="7031109" y="6405140"/>
                <a:ext cx="12702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bits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BD5B52B-9CCA-B448-8D12-BBDAF57BC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109" y="6405140"/>
                <a:ext cx="1270220" cy="338554"/>
              </a:xfrm>
              <a:prstGeom prst="rect">
                <a:avLst/>
              </a:prstGeom>
              <a:blipFill>
                <a:blip r:embed="rId15"/>
                <a:stretch>
                  <a:fillRect t="-3704" r="-198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9C66F13-E4C7-1C4E-BE24-CAE3B260A450}"/>
                  </a:ext>
                </a:extLst>
              </p:cNvPr>
              <p:cNvSpPr txBox="1"/>
              <p:nvPr/>
            </p:nvSpPr>
            <p:spPr>
              <a:xfrm>
                <a:off x="1056028" y="3297468"/>
                <a:ext cx="14661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/>
                  <a:t> bits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9C66F13-E4C7-1C4E-BE24-CAE3B260A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28" y="3297468"/>
                <a:ext cx="1466171" cy="338554"/>
              </a:xfrm>
              <a:prstGeom prst="rect">
                <a:avLst/>
              </a:prstGeom>
              <a:blipFill>
                <a:blip r:embed="rId16"/>
                <a:stretch>
                  <a:fillRect t="-3571" r="-1724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9DAF364-22F7-A842-B84C-32D94DF61170}"/>
                  </a:ext>
                </a:extLst>
              </p:cNvPr>
              <p:cNvSpPr txBox="1"/>
              <p:nvPr/>
            </p:nvSpPr>
            <p:spPr>
              <a:xfrm>
                <a:off x="1294360" y="3564218"/>
                <a:ext cx="1009827" cy="347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9DAF364-22F7-A842-B84C-32D94DF61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360" y="3564218"/>
                <a:ext cx="1009827" cy="34733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B75CFF1-667E-4F44-A64B-5CA95CA81A77}"/>
              </a:ext>
            </a:extLst>
          </p:cNvPr>
          <p:cNvSpPr txBox="1"/>
          <p:nvPr/>
        </p:nvSpPr>
        <p:spPr>
          <a:xfrm>
            <a:off x="8699157" y="690742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1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45"/>
    </mc:Choice>
    <mc:Fallback xmlns="">
      <p:transition spd="slow" advTm="39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4" grpId="0" animBg="1"/>
      <p:bldP spid="4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6" grpId="0"/>
      <p:bldP spid="37" grpId="0"/>
      <p:bldP spid="38" grpId="0"/>
      <p:bldP spid="39" grpId="0"/>
      <p:bldP spid="49" grpId="0"/>
      <p:bldP spid="45" grpId="0"/>
      <p:bldP spid="46" grpId="0"/>
      <p:bldP spid="50" grpId="0"/>
      <p:bldP spid="73" grpId="0" animBg="1"/>
      <p:bldP spid="74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6" grpId="0"/>
      <p:bldP spid="87" grpId="0"/>
      <p:bldP spid="88" grpId="0"/>
      <p:bldP spid="89" grpId="0"/>
      <p:bldP spid="90" grpId="0"/>
      <p:bldP spid="94" grpId="0"/>
      <p:bldP spid="95" grpId="0"/>
      <p:bldP spid="96" grpId="0"/>
      <p:bldP spid="97" grpId="0"/>
      <p:bldP spid="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777A-231E-1B4E-B226-079CD938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Last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746A3-3171-A34B-82CD-5F866E6D93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101"/>
                <a:ext cx="8229600" cy="301804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After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iterations, we are left with the following program </a:t>
                </a:r>
                <a:r>
                  <a:rPr lang="en-US" sz="2400" dirty="0" err="1"/>
                  <a:t>whp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endParaRPr lang="en-US" sz="2500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FontTx/>
                  <a:buChar char="-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746A3-3171-A34B-82CD-5F866E6D93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101"/>
                <a:ext cx="8229600" cy="3018042"/>
              </a:xfrm>
              <a:blipFill>
                <a:blip r:embed="rId3"/>
                <a:stretch>
                  <a:fillRect l="-1235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6B419751-D303-B845-A71B-0D8EB3DB3778}"/>
              </a:ext>
            </a:extLst>
          </p:cNvPr>
          <p:cNvSpPr/>
          <p:nvPr/>
        </p:nvSpPr>
        <p:spPr>
          <a:xfrm rot="5400000">
            <a:off x="1334044" y="2196941"/>
            <a:ext cx="365760" cy="2086488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6DD37766-03EE-8844-A8D0-117EA381AD15}"/>
              </a:ext>
            </a:extLst>
          </p:cNvPr>
          <p:cNvSpPr/>
          <p:nvPr/>
        </p:nvSpPr>
        <p:spPr>
          <a:xfrm rot="5400000">
            <a:off x="3110420" y="2502944"/>
            <a:ext cx="365760" cy="1474480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8AC61A88-7CF2-244F-84C6-EE30230573F9}"/>
              </a:ext>
            </a:extLst>
          </p:cNvPr>
          <p:cNvSpPr/>
          <p:nvPr/>
        </p:nvSpPr>
        <p:spPr>
          <a:xfrm rot="5400000">
            <a:off x="4653572" y="2434272"/>
            <a:ext cx="365760" cy="1611824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FB7D648-D62B-D345-9934-9A3CA2DDDA53}"/>
              </a:ext>
            </a:extLst>
          </p:cNvPr>
          <p:cNvSpPr/>
          <p:nvPr/>
        </p:nvSpPr>
        <p:spPr>
          <a:xfrm rot="5400000">
            <a:off x="7426785" y="2440208"/>
            <a:ext cx="365760" cy="1611824"/>
          </a:xfrm>
          <a:prstGeom prst="rightBrace">
            <a:avLst>
              <a:gd name="adj1" fmla="val 4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Same Side Corner Rectangle 11">
            <a:extLst>
              <a:ext uri="{FF2B5EF4-FFF2-40B4-BE49-F238E27FC236}">
                <a16:creationId xmlns:a16="http://schemas.microsoft.com/office/drawing/2014/main" id="{650460B0-02F0-2646-B99D-4F94CEBEC6C3}"/>
              </a:ext>
            </a:extLst>
          </p:cNvPr>
          <p:cNvSpPr/>
          <p:nvPr/>
        </p:nvSpPr>
        <p:spPr>
          <a:xfrm rot="5400000">
            <a:off x="957020" y="1469966"/>
            <a:ext cx="1053884" cy="2053525"/>
          </a:xfrm>
          <a:prstGeom prst="snip2SameRect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Same Side Corner Rectangle 12">
            <a:extLst>
              <a:ext uri="{FF2B5EF4-FFF2-40B4-BE49-F238E27FC236}">
                <a16:creationId xmlns:a16="http://schemas.microsoft.com/office/drawing/2014/main" id="{21012D3B-6EB7-6F40-A3DD-AF50E0DBB052}"/>
              </a:ext>
            </a:extLst>
          </p:cNvPr>
          <p:cNvSpPr/>
          <p:nvPr/>
        </p:nvSpPr>
        <p:spPr>
          <a:xfrm rot="5400000">
            <a:off x="2735450" y="1745062"/>
            <a:ext cx="1053884" cy="1503334"/>
          </a:xfrm>
          <a:prstGeom prst="snip2SameRect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Same Side Corner Rectangle 13">
            <a:extLst>
              <a:ext uri="{FF2B5EF4-FFF2-40B4-BE49-F238E27FC236}">
                <a16:creationId xmlns:a16="http://schemas.microsoft.com/office/drawing/2014/main" id="{BE25392E-16CD-E24D-8F27-AF3E82DFD050}"/>
              </a:ext>
            </a:extLst>
          </p:cNvPr>
          <p:cNvSpPr/>
          <p:nvPr/>
        </p:nvSpPr>
        <p:spPr>
          <a:xfrm rot="5400000">
            <a:off x="4293029" y="1690816"/>
            <a:ext cx="1053884" cy="1611824"/>
          </a:xfrm>
          <a:prstGeom prst="snip2SameRect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Same Side Corner Rectangle 14">
            <a:extLst>
              <a:ext uri="{FF2B5EF4-FFF2-40B4-BE49-F238E27FC236}">
                <a16:creationId xmlns:a16="http://schemas.microsoft.com/office/drawing/2014/main" id="{B3FD8DF3-7BE0-0A47-941E-DB8E3CFD5F6C}"/>
              </a:ext>
            </a:extLst>
          </p:cNvPr>
          <p:cNvSpPr/>
          <p:nvPr/>
        </p:nvSpPr>
        <p:spPr>
          <a:xfrm rot="5400000">
            <a:off x="7082723" y="1690816"/>
            <a:ext cx="1053884" cy="1611824"/>
          </a:xfrm>
          <a:prstGeom prst="snip2SameRect">
            <a:avLst>
              <a:gd name="adj1" fmla="val 31536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0465CC-874E-1047-A687-9DEA7967F86C}"/>
                  </a:ext>
                </a:extLst>
              </p:cNvPr>
              <p:cNvSpPr txBox="1"/>
              <p:nvPr/>
            </p:nvSpPr>
            <p:spPr>
              <a:xfrm>
                <a:off x="2138432" y="2327451"/>
                <a:ext cx="3064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0465CC-874E-1047-A687-9DEA7967F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432" y="2327451"/>
                <a:ext cx="306494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9C2CC37-B9A4-4C4D-9F6C-F7DC3A5F42A0}"/>
              </a:ext>
            </a:extLst>
          </p:cNvPr>
          <p:cNvSpPr txBox="1"/>
          <p:nvPr/>
        </p:nvSpPr>
        <p:spPr>
          <a:xfrm>
            <a:off x="1305559" y="2312062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w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181F67-1528-0F40-9E57-BA020B761B74}"/>
              </a:ext>
            </a:extLst>
          </p:cNvPr>
          <p:cNvCxnSpPr>
            <a:cxnSpLocks/>
            <a:stCxn id="17" idx="0"/>
            <a:endCxn id="12" idx="2"/>
          </p:cNvCxnSpPr>
          <p:nvPr/>
        </p:nvCxnSpPr>
        <p:spPr>
          <a:xfrm flipV="1">
            <a:off x="1480447" y="1969787"/>
            <a:ext cx="3515" cy="342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5F136C-5117-9A40-9513-3E041162FDD2}"/>
              </a:ext>
            </a:extLst>
          </p:cNvPr>
          <p:cNvCxnSpPr>
            <a:cxnSpLocks/>
            <a:stCxn id="17" idx="2"/>
            <a:endCxn id="12" idx="0"/>
          </p:cNvCxnSpPr>
          <p:nvPr/>
        </p:nvCxnSpPr>
        <p:spPr>
          <a:xfrm>
            <a:off x="1480447" y="2681394"/>
            <a:ext cx="3515" cy="342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6D64788-96E4-DC41-B168-414626F1DD74}"/>
              </a:ext>
            </a:extLst>
          </p:cNvPr>
          <p:cNvSpPr txBox="1"/>
          <p:nvPr/>
        </p:nvSpPr>
        <p:spPr>
          <a:xfrm>
            <a:off x="6063975" y="231206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30A7E2-52C1-A344-AC70-E82321356502}"/>
                  </a:ext>
                </a:extLst>
              </p:cNvPr>
              <p:cNvSpPr txBox="1"/>
              <p:nvPr/>
            </p:nvSpPr>
            <p:spPr>
              <a:xfrm>
                <a:off x="3648110" y="2306125"/>
                <a:ext cx="3064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30A7E2-52C1-A344-AC70-E82321356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110" y="2306125"/>
                <a:ext cx="306494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2A176B-C58B-FC42-9ED3-EC62E7F893E8}"/>
                  </a:ext>
                </a:extLst>
              </p:cNvPr>
              <p:cNvSpPr txBox="1"/>
              <p:nvPr/>
            </p:nvSpPr>
            <p:spPr>
              <a:xfrm>
                <a:off x="5198400" y="2327451"/>
                <a:ext cx="3064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2A176B-C58B-FC42-9ED3-EC62E7F89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400" y="2327451"/>
                <a:ext cx="306494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E5036A-F1E1-D74D-A5DD-F50D817B7D9E}"/>
                  </a:ext>
                </a:extLst>
              </p:cNvPr>
              <p:cNvSpPr txBox="1"/>
              <p:nvPr/>
            </p:nvSpPr>
            <p:spPr>
              <a:xfrm>
                <a:off x="8134870" y="2319827"/>
                <a:ext cx="3064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E5036A-F1E1-D74D-A5DD-F50D817B7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870" y="2319827"/>
                <a:ext cx="306494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2B6581-BDFF-304E-8E26-0CF61716C0E9}"/>
                  </a:ext>
                </a:extLst>
              </p:cNvPr>
              <p:cNvSpPr txBox="1"/>
              <p:nvPr/>
            </p:nvSpPr>
            <p:spPr>
              <a:xfrm>
                <a:off x="6777966" y="2319827"/>
                <a:ext cx="3064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pc="-15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spc="-1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2B6581-BDFF-304E-8E26-0CF61716C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966" y="2319827"/>
                <a:ext cx="30649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D48656-139A-8F41-812F-2B74F9C08E6A}"/>
                  </a:ext>
                </a:extLst>
              </p:cNvPr>
              <p:cNvSpPr txBox="1"/>
              <p:nvPr/>
            </p:nvSpPr>
            <p:spPr>
              <a:xfrm>
                <a:off x="781906" y="3423064"/>
                <a:ext cx="12702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bits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D48656-139A-8F41-812F-2B74F9C08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06" y="3423064"/>
                <a:ext cx="1270220" cy="338554"/>
              </a:xfrm>
              <a:prstGeom prst="rect">
                <a:avLst/>
              </a:prstGeom>
              <a:blipFill>
                <a:blip r:embed="rId8"/>
                <a:stretch>
                  <a:fillRect t="-3571" r="-1980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22BAC8-AE74-724B-8C8B-68C5FB1BBB20}"/>
                  </a:ext>
                </a:extLst>
              </p:cNvPr>
              <p:cNvSpPr txBox="1"/>
              <p:nvPr/>
            </p:nvSpPr>
            <p:spPr>
              <a:xfrm>
                <a:off x="2622318" y="3423064"/>
                <a:ext cx="12702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bits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22BAC8-AE74-724B-8C8B-68C5FB1BB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318" y="3423064"/>
                <a:ext cx="1270220" cy="338554"/>
              </a:xfrm>
              <a:prstGeom prst="rect">
                <a:avLst/>
              </a:prstGeom>
              <a:blipFill>
                <a:blip r:embed="rId9"/>
                <a:stretch>
                  <a:fillRect t="-3571" r="-1980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194388-CF36-F345-ADAE-E62B632FDE49}"/>
                  </a:ext>
                </a:extLst>
              </p:cNvPr>
              <p:cNvSpPr txBox="1"/>
              <p:nvPr/>
            </p:nvSpPr>
            <p:spPr>
              <a:xfrm>
                <a:off x="4133451" y="3423064"/>
                <a:ext cx="12702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bits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194388-CF36-F345-ADAE-E62B632FD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451" y="3423064"/>
                <a:ext cx="1270220" cy="338554"/>
              </a:xfrm>
              <a:prstGeom prst="rect">
                <a:avLst/>
              </a:prstGeom>
              <a:blipFill>
                <a:blip r:embed="rId10"/>
                <a:stretch>
                  <a:fillRect t="-3571" r="-1980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B650C26-218E-8143-B507-A1DF444D197A}"/>
                  </a:ext>
                </a:extLst>
              </p:cNvPr>
              <p:cNvSpPr txBox="1"/>
              <p:nvPr/>
            </p:nvSpPr>
            <p:spPr>
              <a:xfrm>
                <a:off x="6932286" y="3423064"/>
                <a:ext cx="12702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bits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B650C26-218E-8143-B507-A1DF444D1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286" y="3423064"/>
                <a:ext cx="1270220" cy="338554"/>
              </a:xfrm>
              <a:prstGeom prst="rect">
                <a:avLst/>
              </a:prstGeom>
              <a:blipFill>
                <a:blip r:embed="rId11"/>
                <a:stretch>
                  <a:fillRect t="-3571" r="-980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3F98998-812B-7F4D-9D6E-04587302EFD4}"/>
                  </a:ext>
                </a:extLst>
              </p:cNvPr>
              <p:cNvSpPr/>
              <p:nvPr/>
            </p:nvSpPr>
            <p:spPr>
              <a:xfrm>
                <a:off x="473680" y="4618045"/>
                <a:ext cx="8213120" cy="1046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ym typeface="Wingdings" pitchFamily="2" charset="2"/>
                  </a:rPr>
                  <a:t>This is a junta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variables, </a:t>
                </a:r>
                <a:br>
                  <a:rPr lang="en-US" sz="2400" dirty="0"/>
                </a:br>
                <a:r>
                  <a:rPr lang="en-US" sz="2400" dirty="0">
                    <a:sym typeface="Wingdings" pitchFamily="2" charset="2"/>
                  </a:rPr>
                  <a:t></a:t>
                </a:r>
                <a:r>
                  <a:rPr lang="en-US" sz="2400" dirty="0"/>
                  <a:t> any almost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-wise independent distribution fools it.</a:t>
                </a:r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3F98998-812B-7F4D-9D6E-04587302E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80" y="4618045"/>
                <a:ext cx="8213120" cy="1046440"/>
              </a:xfrm>
              <a:prstGeom prst="rect">
                <a:avLst/>
              </a:prstGeom>
              <a:blipFill>
                <a:blip r:embed="rId12"/>
                <a:stretch>
                  <a:fillRect l="-1236" t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77"/>
    </mc:Choice>
    <mc:Fallback xmlns="">
      <p:transition spd="slow" advTm="49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1" animBg="1"/>
      <p:bldP spid="13" grpId="1" animBg="1"/>
      <p:bldP spid="14" grpId="1" animBg="1"/>
      <p:bldP spid="16" grpId="1"/>
      <p:bldP spid="17" grpId="1"/>
      <p:bldP spid="20" grpId="1"/>
      <p:bldP spid="21" grpId="1"/>
      <p:bldP spid="22" grpId="1"/>
      <p:bldP spid="26" grpId="0"/>
      <p:bldP spid="27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51180-B6A6-1A4D-A106-D3489E37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Recap: Our 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030664-FC17-534E-8B8C-D635CE805D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a </a:t>
                </a:r>
                <a:r>
                  <a:rPr lang="en-US" sz="2800" b="1" dirty="0"/>
                  <a:t>PRG</a:t>
                </a:r>
                <a:r>
                  <a:rPr lang="en-US" sz="2800" dirty="0"/>
                  <a:t> with seed-length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800" b="0" i="0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for </a:t>
                </a:r>
                <a:r>
                  <a:rPr lang="en-US" sz="2800" b="1" dirty="0">
                    <a:solidFill>
                      <a:srgbClr val="32BF72"/>
                    </a:solidFill>
                  </a:rPr>
                  <a:t>unordered</a:t>
                </a:r>
                <a:r>
                  <a:rPr lang="en-US" sz="2800" dirty="0">
                    <a:solidFill>
                      <a:srgbClr val="32BF72"/>
                    </a:solidFill>
                  </a:rPr>
                  <a:t> </a:t>
                </a:r>
                <a:r>
                  <a:rPr lang="en-US" sz="2800" b="1" dirty="0">
                    <a:solidFill>
                      <a:srgbClr val="32BF72"/>
                    </a:solidFill>
                  </a:rPr>
                  <a:t>monotone</a:t>
                </a:r>
                <a:r>
                  <a:rPr lang="en-US" sz="2800" dirty="0">
                    <a:solidFill>
                      <a:srgbClr val="32BF72"/>
                    </a:solidFill>
                  </a:rPr>
                  <a:t> </a:t>
                </a:r>
                <a:r>
                  <a:rPr lang="en-US" sz="2800" b="1" dirty="0">
                    <a:solidFill>
                      <a:srgbClr val="32BF72"/>
                    </a:solidFill>
                  </a:rPr>
                  <a:t>branching programs</a:t>
                </a:r>
                <a:r>
                  <a:rPr lang="en-US" sz="2800" dirty="0">
                    <a:solidFill>
                      <a:srgbClr val="32BF72"/>
                    </a:solidFill>
                  </a:rPr>
                  <a:t> </a:t>
                </a:r>
                <a:r>
                  <a:rPr lang="en-US" sz="2800" dirty="0"/>
                  <a:t>of width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r>
                  <a:rPr lang="en-US" sz="2800" dirty="0"/>
                  <a:t>In particular:</a:t>
                </a:r>
              </a:p>
              <a:p>
                <a:r>
                  <a:rPr lang="en-US" sz="2800" dirty="0"/>
                  <a:t>a </a:t>
                </a:r>
                <a:r>
                  <a:rPr lang="en-US" sz="2800" b="1" dirty="0"/>
                  <a:t>PRG</a:t>
                </a:r>
                <a:r>
                  <a:rPr lang="en-US" sz="2800" dirty="0"/>
                  <a:t> with seed-length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800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b="0" i="0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for </a:t>
                </a:r>
                <a:br>
                  <a:rPr lang="en-US" sz="2800" dirty="0"/>
                </a:br>
                <a:r>
                  <a:rPr lang="en-US" sz="2800" b="1" dirty="0">
                    <a:solidFill>
                      <a:srgbClr val="32BF72"/>
                    </a:solidFill>
                  </a:rPr>
                  <a:t>read-once AC</a:t>
                </a:r>
                <a:r>
                  <a:rPr lang="en-US" sz="2800" b="1" baseline="30000" dirty="0">
                    <a:solidFill>
                      <a:srgbClr val="32BF72"/>
                    </a:solidFill>
                  </a:rPr>
                  <a:t>0</a:t>
                </a:r>
                <a:r>
                  <a:rPr lang="en-US" sz="2800" b="1" dirty="0">
                    <a:solidFill>
                      <a:srgbClr val="32BF72"/>
                    </a:solidFill>
                  </a:rPr>
                  <a:t> formulas </a:t>
                </a:r>
                <a:r>
                  <a:rPr lang="en-US" sz="2800" dirty="0"/>
                  <a:t>of depth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030664-FC17-534E-8B8C-D635CE805D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8" t="-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98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95"/>
    </mc:Choice>
    <mc:Fallback xmlns="">
      <p:transition spd="slow" advTm="36595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A67A-B1AE-3E40-A06E-02ECD0AB3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The Next Big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21E00F-5205-8441-AE3E-654CD0FB97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Goal: </a:t>
                </a:r>
                <a:r>
                  <a:rPr lang="en-US" dirty="0"/>
                  <a:t>Fool </a:t>
                </a:r>
                <a:r>
                  <a:rPr lang="en-US" b="1" dirty="0"/>
                  <a:t>any</a:t>
                </a:r>
                <a:r>
                  <a:rPr lang="en-US" dirty="0"/>
                  <a:t> constant width ROBPs with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i="0" dirty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seed-length.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More ambitiously: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seed-length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7030A0"/>
                    </a:solidFill>
                  </a:rPr>
                  <a:t>[Forbes-Kelley’18]</a:t>
                </a:r>
                <a:r>
                  <a:rPr lang="en-US" sz="3200" dirty="0">
                    <a:solidFill>
                      <a:srgbClr val="7030A0"/>
                    </a:solidFill>
                  </a:rPr>
                  <a:t>: </a:t>
                </a:r>
                <a:r>
                  <a:rPr lang="en-US" sz="3200" dirty="0"/>
                  <a:t>Mild restrictions work for any constant width.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3200" dirty="0">
                    <a:sym typeface="Wingdings" pitchFamily="2" charset="2"/>
                  </a:rPr>
                  <a:t></a:t>
                </a:r>
                <a:r>
                  <a:rPr lang="en-US" sz="3200" dirty="0"/>
                  <a:t> Suffices to show that one can early stop after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dirty="0"/>
                  <a:t>iterations. Proposes many challenges.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21E00F-5205-8441-AE3E-654CD0FB97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17" r="-2006" b="-2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281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5BBB-4F85-424B-9281-3469CCB3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Challenging width-4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8BFC6D-CA2D-9D42-9488-CA8678D38C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Tribes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XOR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800" dirty="0"/>
                  <a:t>Can be implemented as a width-4 ROBP.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50"/>
                    </a:solidFill>
                  </a:rPr>
                  <a:t>Problem: </a:t>
                </a:r>
                <a:r>
                  <a:rPr lang="en-US" sz="2400" dirty="0"/>
                  <a:t>the restricted function does not simplify enough </a:t>
                </a:r>
                <a:br>
                  <a:rPr lang="en-US" sz="2400" dirty="0"/>
                </a:br>
                <a:r>
                  <a:rPr lang="en-US" sz="2400" dirty="0"/>
                  <a:t>under less than O(log m) iterations of Forbes-Kelley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0B050"/>
                    </a:solidFill>
                  </a:rPr>
                  <a:t>Q: </a:t>
                </a:r>
                <a:r>
                  <a:rPr lang="en-US" sz="2800" dirty="0"/>
                  <a:t>Does the average of restricted functions simplify?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8BFC6D-CA2D-9D42-9488-CA8678D38C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16">
            <a:extLst>
              <a:ext uri="{FF2B5EF4-FFF2-40B4-BE49-F238E27FC236}">
                <a16:creationId xmlns:a16="http://schemas.microsoft.com/office/drawing/2014/main" id="{68FFFF43-A56D-F746-BF09-3E7A1A14C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869" y="1721706"/>
            <a:ext cx="459626" cy="443608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sp>
        <p:nvSpPr>
          <p:cNvPr id="8" name="Oval 22">
            <a:extLst>
              <a:ext uri="{FF2B5EF4-FFF2-40B4-BE49-F238E27FC236}">
                <a16:creationId xmlns:a16="http://schemas.microsoft.com/office/drawing/2014/main" id="{21A5D78C-EA0E-7747-B597-4077087B4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303" y="2524535"/>
            <a:ext cx="459626" cy="443608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pic>
        <p:nvPicPr>
          <p:cNvPr id="9" name="Picture 30" descr="latex-image-1.pdf">
            <a:extLst>
              <a:ext uri="{FF2B5EF4-FFF2-40B4-BE49-F238E27FC236}">
                <a16:creationId xmlns:a16="http://schemas.microsoft.com/office/drawing/2014/main" id="{4A558B42-A5B8-C24F-BF41-666169DE5F1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41" y="1811241"/>
            <a:ext cx="247682" cy="26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31">
            <a:extLst>
              <a:ext uri="{FF2B5EF4-FFF2-40B4-BE49-F238E27FC236}">
                <a16:creationId xmlns:a16="http://schemas.microsoft.com/office/drawing/2014/main" id="{AE2A13EB-E0E2-6947-A536-1C7182FC7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593" y="2524535"/>
            <a:ext cx="459626" cy="443608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pic>
        <p:nvPicPr>
          <p:cNvPr id="11" name="Picture 32" descr="latex-image-1.pdf">
            <a:extLst>
              <a:ext uri="{FF2B5EF4-FFF2-40B4-BE49-F238E27FC236}">
                <a16:creationId xmlns:a16="http://schemas.microsoft.com/office/drawing/2014/main" id="{EB9CD66D-8820-AC4F-A41E-635EFC4CDDE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823" y="2591412"/>
            <a:ext cx="419153" cy="4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40">
            <a:extLst>
              <a:ext uri="{FF2B5EF4-FFF2-40B4-BE49-F238E27FC236}">
                <a16:creationId xmlns:a16="http://schemas.microsoft.com/office/drawing/2014/main" id="{56855540-136B-9F48-A145-43B6F7EC5B9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341109" y="2968142"/>
            <a:ext cx="659006" cy="180584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3" name="Straight Arrow Connector 42">
            <a:extLst>
              <a:ext uri="{FF2B5EF4-FFF2-40B4-BE49-F238E27FC236}">
                <a16:creationId xmlns:a16="http://schemas.microsoft.com/office/drawing/2014/main" id="{0394D333-8DAE-FD46-AFC1-1605B39623D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818490" y="3017244"/>
            <a:ext cx="230725" cy="132524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4" name="Straight Arrow Connector 46">
            <a:extLst>
              <a:ext uri="{FF2B5EF4-FFF2-40B4-BE49-F238E27FC236}">
                <a16:creationId xmlns:a16="http://schemas.microsoft.com/office/drawing/2014/main" id="{DF1BE5D9-6216-8545-B4D8-38288C20D99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000116" y="2968142"/>
            <a:ext cx="845838" cy="20423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5" name="Straight Arrow Connector 52">
            <a:extLst>
              <a:ext uri="{FF2B5EF4-FFF2-40B4-BE49-F238E27FC236}">
                <a16:creationId xmlns:a16="http://schemas.microsoft.com/office/drawing/2014/main" id="{6639934F-3B40-2941-8A1C-13C78780B19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59476" y="2965474"/>
            <a:ext cx="659006" cy="180584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6" name="Straight Arrow Connector 53">
            <a:extLst>
              <a:ext uri="{FF2B5EF4-FFF2-40B4-BE49-F238E27FC236}">
                <a16:creationId xmlns:a16="http://schemas.microsoft.com/office/drawing/2014/main" id="{E00EF2F1-8968-304E-9BE9-B2D46AA6850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336857" y="3014575"/>
            <a:ext cx="230725" cy="132524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7" name="Straight Arrow Connector 54">
            <a:extLst>
              <a:ext uri="{FF2B5EF4-FFF2-40B4-BE49-F238E27FC236}">
                <a16:creationId xmlns:a16="http://schemas.microsoft.com/office/drawing/2014/main" id="{8D33F477-8ABF-9F4A-914D-AECEEF6B165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518482" y="2965474"/>
            <a:ext cx="502594" cy="239082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8" name="Straight Arrow Connector 55">
            <a:extLst>
              <a:ext uri="{FF2B5EF4-FFF2-40B4-BE49-F238E27FC236}">
                <a16:creationId xmlns:a16="http://schemas.microsoft.com/office/drawing/2014/main" id="{9B3D5A20-C1FE-0241-A945-E93CBAED07C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090544" y="2180032"/>
            <a:ext cx="2121139" cy="364336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9" name="Straight Arrow Connector 57">
            <a:extLst>
              <a:ext uri="{FF2B5EF4-FFF2-40B4-BE49-F238E27FC236}">
                <a16:creationId xmlns:a16="http://schemas.microsoft.com/office/drawing/2014/main" id="{5906F0F5-519E-4A43-87CF-B4D558C8742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875131" y="2187984"/>
            <a:ext cx="344503" cy="3286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0" name="Straight Arrow Connector 60">
            <a:extLst>
              <a:ext uri="{FF2B5EF4-FFF2-40B4-BE49-F238E27FC236}">
                <a16:creationId xmlns:a16="http://schemas.microsoft.com/office/drawing/2014/main" id="{A5C6D01E-6C7B-4D46-93B9-71213AB68F1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211683" y="2180032"/>
            <a:ext cx="396952" cy="33357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1" name="Straight Arrow Connector 63">
            <a:extLst>
              <a:ext uri="{FF2B5EF4-FFF2-40B4-BE49-F238E27FC236}">
                <a16:creationId xmlns:a16="http://schemas.microsoft.com/office/drawing/2014/main" id="{246B9416-0A66-D147-8A2B-3F16B3E5567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181793" y="1209922"/>
            <a:ext cx="344503" cy="2284723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2" name="Straight Arrow Connector 40">
            <a:extLst>
              <a:ext uri="{FF2B5EF4-FFF2-40B4-BE49-F238E27FC236}">
                <a16:creationId xmlns:a16="http://schemas.microsoft.com/office/drawing/2014/main" id="{9133E9BA-5CF5-B748-BC7D-E017F3ABB59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50430" y="3588139"/>
            <a:ext cx="475767" cy="201419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3" name="Straight Arrow Connector 42">
            <a:extLst>
              <a:ext uri="{FF2B5EF4-FFF2-40B4-BE49-F238E27FC236}">
                <a16:creationId xmlns:a16="http://schemas.microsoft.com/office/drawing/2014/main" id="{F7CEEA8B-1448-A64A-B477-E0FFCC053DD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144572" y="3637242"/>
            <a:ext cx="230725" cy="132524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4" name="Straight Arrow Connector 46">
            <a:extLst>
              <a:ext uri="{FF2B5EF4-FFF2-40B4-BE49-F238E27FC236}">
                <a16:creationId xmlns:a16="http://schemas.microsoft.com/office/drawing/2014/main" id="{8C39239C-E628-7D4A-AA4B-5EE9756DD3D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326197" y="3588139"/>
            <a:ext cx="502594" cy="239082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pic>
        <p:nvPicPr>
          <p:cNvPr id="25" name="Picture 32" descr="latex-image-1.pdf">
            <a:extLst>
              <a:ext uri="{FF2B5EF4-FFF2-40B4-BE49-F238E27FC236}">
                <a16:creationId xmlns:a16="http://schemas.microsoft.com/office/drawing/2014/main" id="{F93632C8-33D5-754C-BB37-08EA45A6A82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65" y="3832998"/>
            <a:ext cx="419153" cy="4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 descr="latex-image-1.pdf">
            <a:extLst>
              <a:ext uri="{FF2B5EF4-FFF2-40B4-BE49-F238E27FC236}">
                <a16:creationId xmlns:a16="http://schemas.microsoft.com/office/drawing/2014/main" id="{063CC928-8522-6946-B9AC-412B6EEF92B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706" y="2591412"/>
            <a:ext cx="247682" cy="26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40">
            <a:extLst>
              <a:ext uri="{FF2B5EF4-FFF2-40B4-BE49-F238E27FC236}">
                <a16:creationId xmlns:a16="http://schemas.microsoft.com/office/drawing/2014/main" id="{B6FD923B-E1B7-9846-8D15-E4FAFAD83B9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41170" y="3615988"/>
            <a:ext cx="531258" cy="23072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30" name="Straight Arrow Connector 42">
            <a:extLst>
              <a:ext uri="{FF2B5EF4-FFF2-40B4-BE49-F238E27FC236}">
                <a16:creationId xmlns:a16="http://schemas.microsoft.com/office/drawing/2014/main" id="{5C6CDF28-C89B-CD4E-8457-22A3479A86B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690803" y="3665090"/>
            <a:ext cx="230725" cy="132524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31" name="Straight Arrow Connector 46">
            <a:extLst>
              <a:ext uri="{FF2B5EF4-FFF2-40B4-BE49-F238E27FC236}">
                <a16:creationId xmlns:a16="http://schemas.microsoft.com/office/drawing/2014/main" id="{DEAB9DF0-D076-FF45-A74A-C2D60D83775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872429" y="3615988"/>
            <a:ext cx="502594" cy="239082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pic>
        <p:nvPicPr>
          <p:cNvPr id="34" name="Picture 32" descr="latex-image-1.pdf">
            <a:extLst>
              <a:ext uri="{FF2B5EF4-FFF2-40B4-BE49-F238E27FC236}">
                <a16:creationId xmlns:a16="http://schemas.microsoft.com/office/drawing/2014/main" id="{0EEF4F0D-395F-324D-80A7-A365960ADA3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878" y="3215137"/>
            <a:ext cx="419153" cy="4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54D91D9-8511-194B-8EC7-CEA8BF9797C1}"/>
                  </a:ext>
                </a:extLst>
              </p:cNvPr>
              <p:cNvSpPr txBox="1"/>
              <p:nvPr/>
            </p:nvSpPr>
            <p:spPr>
              <a:xfrm>
                <a:off x="635811" y="3808416"/>
                <a:ext cx="14363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800" i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54D91D9-8511-194B-8EC7-CEA8BF979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11" y="3808416"/>
                <a:ext cx="1436355" cy="276999"/>
              </a:xfrm>
              <a:prstGeom prst="rect">
                <a:avLst/>
              </a:prstGeom>
              <a:blipFill>
                <a:blip r:embed="rId7"/>
                <a:stretch>
                  <a:fillRect l="-870" t="-9091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2" descr="latex-image-1.pdf">
            <a:extLst>
              <a:ext uri="{FF2B5EF4-FFF2-40B4-BE49-F238E27FC236}">
                <a16:creationId xmlns:a16="http://schemas.microsoft.com/office/drawing/2014/main" id="{F92A09A5-1D3F-D347-AF59-39AAEFD3178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31" y="3803404"/>
            <a:ext cx="419153" cy="4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5706096-1892-AF47-BFEA-CAF6254B908A}"/>
                  </a:ext>
                </a:extLst>
              </p:cNvPr>
              <p:cNvSpPr txBox="1"/>
              <p:nvPr/>
            </p:nvSpPr>
            <p:spPr>
              <a:xfrm>
                <a:off x="2176175" y="3854692"/>
                <a:ext cx="17698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800" i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5706096-1892-AF47-BFEA-CAF6254B9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175" y="3854692"/>
                <a:ext cx="1769843" cy="276999"/>
              </a:xfrm>
              <a:prstGeom prst="rect">
                <a:avLst/>
              </a:prstGeom>
              <a:blipFill>
                <a:blip r:embed="rId8"/>
                <a:stretch>
                  <a:fillRect l="-1429" t="-8696" r="-71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2" descr="latex-image-1.pdf">
            <a:extLst>
              <a:ext uri="{FF2B5EF4-FFF2-40B4-BE49-F238E27FC236}">
                <a16:creationId xmlns:a16="http://schemas.microsoft.com/office/drawing/2014/main" id="{6B11CA4A-193B-354A-B682-68153FD9BC5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38" y="3736894"/>
            <a:ext cx="419153" cy="4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ED70739-E2AF-024E-A231-6002D40D672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65743" y="3519884"/>
            <a:ext cx="531258" cy="23072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C182E38-E703-AD46-9B30-D2450938207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515376" y="3568986"/>
            <a:ext cx="230725" cy="132524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43" name="Straight Arrow Connector 46">
            <a:extLst>
              <a:ext uri="{FF2B5EF4-FFF2-40B4-BE49-F238E27FC236}">
                <a16:creationId xmlns:a16="http://schemas.microsoft.com/office/drawing/2014/main" id="{9FCAAECF-FBDE-6245-8056-C6D15B61CE2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697002" y="3519884"/>
            <a:ext cx="502594" cy="239082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pic>
        <p:nvPicPr>
          <p:cNvPr id="44" name="Picture 32" descr="latex-image-1.pdf">
            <a:extLst>
              <a:ext uri="{FF2B5EF4-FFF2-40B4-BE49-F238E27FC236}">
                <a16:creationId xmlns:a16="http://schemas.microsoft.com/office/drawing/2014/main" id="{525D89C0-E928-4649-BA2F-162A5EE301E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651" y="3783764"/>
            <a:ext cx="419153" cy="4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Straight Arrow Connector 40">
            <a:extLst>
              <a:ext uri="{FF2B5EF4-FFF2-40B4-BE49-F238E27FC236}">
                <a16:creationId xmlns:a16="http://schemas.microsoft.com/office/drawing/2014/main" id="{FB6BB45D-3AB4-FC4C-B73F-420FC51683A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53123" y="3566754"/>
            <a:ext cx="531258" cy="23072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46" name="Straight Arrow Connector 42">
            <a:extLst>
              <a:ext uri="{FF2B5EF4-FFF2-40B4-BE49-F238E27FC236}">
                <a16:creationId xmlns:a16="http://schemas.microsoft.com/office/drawing/2014/main" id="{B305FA4F-155B-AE4E-BA9B-B9311E6AC1F0}"/>
              </a:ext>
            </a:extLst>
          </p:cNvPr>
          <p:cNvCxnSpPr>
            <a:cxnSpLocks noChangeShapeType="1"/>
            <a:stCxn id="49" idx="0"/>
          </p:cNvCxnSpPr>
          <p:nvPr/>
        </p:nvCxnSpPr>
        <p:spPr bwMode="auto">
          <a:xfrm flipH="1" flipV="1">
            <a:off x="7284384" y="3566757"/>
            <a:ext cx="26592" cy="246806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3995634-01B5-414F-AAB6-0238E111F1F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284382" y="3566754"/>
            <a:ext cx="502594" cy="239082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B3846F4-F758-D44D-AB6A-016763CF93DD}"/>
                  </a:ext>
                </a:extLst>
              </p:cNvPr>
              <p:cNvSpPr txBox="1"/>
              <p:nvPr/>
            </p:nvSpPr>
            <p:spPr>
              <a:xfrm>
                <a:off x="6647461" y="3813563"/>
                <a:ext cx="132703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…    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800" i="1" dirty="0">
                  <a:solidFill>
                    <a:schemeClr val="accent4"/>
                  </a:solidFill>
                </a:endParaRPr>
              </a:p>
              <a:p>
                <a:endParaRPr lang="en-US" sz="1800" i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B3846F4-F758-D44D-AB6A-016763CF9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461" y="3813563"/>
                <a:ext cx="1327030" cy="553998"/>
              </a:xfrm>
              <a:prstGeom prst="rect">
                <a:avLst/>
              </a:prstGeom>
              <a:blipFill>
                <a:blip r:embed="rId9"/>
                <a:stretch>
                  <a:fillRect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r 50">
            <a:extLst>
              <a:ext uri="{FF2B5EF4-FFF2-40B4-BE49-F238E27FC236}">
                <a16:creationId xmlns:a16="http://schemas.microsoft.com/office/drawing/2014/main" id="{7E8965F3-2BE3-A842-962F-B9745F28E94D}"/>
              </a:ext>
            </a:extLst>
          </p:cNvPr>
          <p:cNvSpPr/>
          <p:nvPr/>
        </p:nvSpPr>
        <p:spPr>
          <a:xfrm>
            <a:off x="1113200" y="3150960"/>
            <a:ext cx="455135" cy="448056"/>
          </a:xfrm>
          <a:prstGeom prst="flowChar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r 52">
            <a:extLst>
              <a:ext uri="{FF2B5EF4-FFF2-40B4-BE49-F238E27FC236}">
                <a16:creationId xmlns:a16="http://schemas.microsoft.com/office/drawing/2014/main" id="{B4E5F43C-8C2C-154D-A342-646F4AEA24A7}"/>
              </a:ext>
            </a:extLst>
          </p:cNvPr>
          <p:cNvSpPr/>
          <p:nvPr/>
        </p:nvSpPr>
        <p:spPr>
          <a:xfrm>
            <a:off x="2652234" y="3183974"/>
            <a:ext cx="455135" cy="448056"/>
          </a:xfrm>
          <a:prstGeom prst="flowChar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r 53">
            <a:extLst>
              <a:ext uri="{FF2B5EF4-FFF2-40B4-BE49-F238E27FC236}">
                <a16:creationId xmlns:a16="http://schemas.microsoft.com/office/drawing/2014/main" id="{C2EBB9AC-D335-1643-BD25-78F24B5AB13B}"/>
              </a:ext>
            </a:extLst>
          </p:cNvPr>
          <p:cNvSpPr/>
          <p:nvPr/>
        </p:nvSpPr>
        <p:spPr>
          <a:xfrm>
            <a:off x="5480208" y="3085044"/>
            <a:ext cx="455135" cy="448056"/>
          </a:xfrm>
          <a:prstGeom prst="flowChar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r 54">
            <a:extLst>
              <a:ext uri="{FF2B5EF4-FFF2-40B4-BE49-F238E27FC236}">
                <a16:creationId xmlns:a16="http://schemas.microsoft.com/office/drawing/2014/main" id="{0AD56E2E-E92A-454E-A4DC-90A79AC96575}"/>
              </a:ext>
            </a:extLst>
          </p:cNvPr>
          <p:cNvSpPr/>
          <p:nvPr/>
        </p:nvSpPr>
        <p:spPr>
          <a:xfrm>
            <a:off x="7015852" y="3129261"/>
            <a:ext cx="455135" cy="448056"/>
          </a:xfrm>
          <a:prstGeom prst="flowChar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4226B3E-B217-9446-A450-702B304BE023}"/>
                  </a:ext>
                </a:extLst>
              </p:cNvPr>
              <p:cNvSpPr txBox="1"/>
              <p:nvPr/>
            </p:nvSpPr>
            <p:spPr>
              <a:xfrm>
                <a:off x="3409693" y="1991020"/>
                <a:ext cx="2944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4226B3E-B217-9446-A450-702B304BE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693" y="1991020"/>
                <a:ext cx="294440" cy="246221"/>
              </a:xfrm>
              <a:prstGeom prst="rect">
                <a:avLst/>
              </a:prstGeom>
              <a:blipFill>
                <a:blip r:embed="rId10"/>
                <a:stretch>
                  <a:fillRect l="-1666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C53845A-DB13-E04D-A44B-2D31C85C4CB5}"/>
                  </a:ext>
                </a:extLst>
              </p:cNvPr>
              <p:cNvSpPr txBox="1"/>
              <p:nvPr/>
            </p:nvSpPr>
            <p:spPr>
              <a:xfrm>
                <a:off x="1470482" y="2782092"/>
                <a:ext cx="2048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C53845A-DB13-E04D-A44B-2D31C85C4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482" y="2782092"/>
                <a:ext cx="204800" cy="246221"/>
              </a:xfrm>
              <a:prstGeom prst="rect">
                <a:avLst/>
              </a:prstGeom>
              <a:blipFill>
                <a:blip r:embed="rId11"/>
                <a:stretch>
                  <a:fillRect l="-11765"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>
            <a:extLst>
              <a:ext uri="{FF2B5EF4-FFF2-40B4-BE49-F238E27FC236}">
                <a16:creationId xmlns:a16="http://schemas.microsoft.com/office/drawing/2014/main" id="{C9947B60-3BBB-AA43-9953-5E34A887B098}"/>
              </a:ext>
            </a:extLst>
          </p:cNvPr>
          <p:cNvSpPr/>
          <p:nvPr/>
        </p:nvSpPr>
        <p:spPr>
          <a:xfrm rot="7849689">
            <a:off x="1559758" y="2225170"/>
            <a:ext cx="837721" cy="91409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120CBF30-6785-3246-B8E4-1DD6886B4470}"/>
              </a:ext>
            </a:extLst>
          </p:cNvPr>
          <p:cNvSpPr/>
          <p:nvPr/>
        </p:nvSpPr>
        <p:spPr>
          <a:xfrm rot="8125027">
            <a:off x="3470145" y="848532"/>
            <a:ext cx="1554480" cy="15544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E2056BB-6A7A-C443-B809-5FD4000EBC36}"/>
                  </a:ext>
                </a:extLst>
              </p:cNvPr>
              <p:cNvSpPr txBox="1"/>
              <p:nvPr/>
            </p:nvSpPr>
            <p:spPr>
              <a:xfrm>
                <a:off x="758122" y="3412522"/>
                <a:ext cx="2215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E2056BB-6A7A-C443-B809-5FD4000EB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22" y="3412522"/>
                <a:ext cx="221535" cy="246221"/>
              </a:xfrm>
              <a:prstGeom prst="rect">
                <a:avLst/>
              </a:prstGeom>
              <a:blipFill>
                <a:blip r:embed="rId12"/>
                <a:stretch>
                  <a:fillRect l="-10526"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60">
            <a:extLst>
              <a:ext uri="{FF2B5EF4-FFF2-40B4-BE49-F238E27FC236}">
                <a16:creationId xmlns:a16="http://schemas.microsoft.com/office/drawing/2014/main" id="{BD78A2EE-9232-6C4E-972C-921B5FA65DBD}"/>
              </a:ext>
            </a:extLst>
          </p:cNvPr>
          <p:cNvSpPr/>
          <p:nvPr/>
        </p:nvSpPr>
        <p:spPr>
          <a:xfrm rot="7849689">
            <a:off x="847398" y="2855600"/>
            <a:ext cx="837721" cy="91409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14" descr="latex-image-1.pdf">
            <a:extLst>
              <a:ext uri="{FF2B5EF4-FFF2-40B4-BE49-F238E27FC236}">
                <a16:creationId xmlns:a16="http://schemas.microsoft.com/office/drawing/2014/main" id="{8D30668A-BDA0-BC48-B576-70C65483F48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24" y="2591244"/>
            <a:ext cx="247682" cy="26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00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A330-45DB-3941-9AAE-066CAEFB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Open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5254E6-7C9F-8148-A506-514BDC56D4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28702"/>
                <a:ext cx="8539843" cy="5496084"/>
              </a:xfrm>
            </p:spPr>
            <p:txBody>
              <a:bodyPr>
                <a:noAutofit/>
              </a:bodyPr>
              <a:lstStyle/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/>
                  <a:t>Fool read-once </a:t>
                </a:r>
                <a:r>
                  <a:rPr lang="en-US" sz="2800" b="1" dirty="0"/>
                  <a:t>AC</a:t>
                </a:r>
                <a:r>
                  <a:rPr lang="en-US" sz="2800" b="1" baseline="30000" dirty="0"/>
                  <a:t>0</a:t>
                </a:r>
                <a:r>
                  <a:rPr lang="en-US" sz="2800" dirty="0"/>
                  <a:t>[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800" dirty="0"/>
                  <a:t>], </a:t>
                </a:r>
                <a:r>
                  <a:rPr lang="en-US" sz="2800" b="1" dirty="0"/>
                  <a:t>ACC</a:t>
                </a:r>
                <a:r>
                  <a:rPr lang="en-US" sz="2800" b="1" baseline="30000" dirty="0"/>
                  <a:t>0  </a:t>
                </a:r>
                <a:r>
                  <a:rPr lang="en-US" sz="2800" dirty="0"/>
                  <a:t>with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seed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/>
                  <a:t>Fool width-</a:t>
                </a:r>
                <a:r>
                  <a:rPr lang="en-US" sz="2800" b="1" dirty="0">
                    <a:solidFill>
                      <a:srgbClr val="0432FF"/>
                    </a:solidFill>
                  </a:rPr>
                  <a:t>4</a:t>
                </a:r>
                <a:r>
                  <a:rPr lang="en-US" sz="2800" dirty="0"/>
                  <a:t> </a:t>
                </a:r>
                <a:r>
                  <a:rPr lang="en-US" sz="2800" b="1" dirty="0"/>
                  <a:t>ROBPs</a:t>
                </a:r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seed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/>
                  <a:t>Fool the 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Tribes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</a:rPr>
                  <a:t>XOR </a:t>
                </a:r>
                <a:r>
                  <a:rPr lang="en-US" sz="2800" dirty="0"/>
                  <a:t>function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seed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/>
                  <a:t>Does the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AW</a:t>
                </a:r>
                <a:r>
                  <a:rPr lang="en-US" sz="2800" dirty="0"/>
                  <a:t> /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GMRTV</a:t>
                </a:r>
                <a:r>
                  <a:rPr lang="en-US" sz="2800" dirty="0"/>
                  <a:t> generator with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iterations fool constant-width </a:t>
                </a:r>
                <a:r>
                  <a:rPr lang="en-US" sz="2800" b="1" dirty="0"/>
                  <a:t>ROBPs</a:t>
                </a:r>
                <a:r>
                  <a:rPr lang="en-US" sz="2800" dirty="0"/>
                  <a:t>?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/>
                  <a:t>Does it fool polynomial width </a:t>
                </a:r>
                <a:r>
                  <a:rPr lang="en-US" sz="2800" b="1" dirty="0"/>
                  <a:t>ROBPs</a:t>
                </a:r>
                <a:r>
                  <a:rPr lang="en-US" sz="2800" dirty="0"/>
                  <a:t>?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/>
                  <a:t>How about just </a:t>
                </a:r>
                <a:r>
                  <a:rPr lang="en-US" sz="2800" dirty="0">
                    <a:solidFill>
                      <a:srgbClr val="0432FF"/>
                    </a:solidFill>
                  </a:rPr>
                  <a:t>2</a:t>
                </a:r>
                <a:r>
                  <a:rPr lang="en-US" sz="2800" dirty="0"/>
                  <a:t> iterations?</a:t>
                </a:r>
                <a:endParaRPr lang="en-US" dirty="0"/>
              </a:p>
              <a:p>
                <a:pPr marL="57145" indent="0">
                  <a:spcAft>
                    <a:spcPts val="600"/>
                  </a:spcAft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5254E6-7C9F-8148-A506-514BDC56D4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28702"/>
                <a:ext cx="8539843" cy="5496084"/>
              </a:xfrm>
              <a:blipFill>
                <a:blip r:embed="rId2"/>
                <a:stretch>
                  <a:fillRect l="-163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33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F7063F-87A1-5942-9020-2CC509B1AEF0}"/>
              </a:ext>
            </a:extLst>
          </p:cNvPr>
          <p:cNvSpPr txBox="1">
            <a:spLocks/>
          </p:cNvSpPr>
          <p:nvPr/>
        </p:nvSpPr>
        <p:spPr>
          <a:xfrm>
            <a:off x="579500" y="2579427"/>
            <a:ext cx="7985000" cy="1673648"/>
          </a:xfrm>
          <a:prstGeom prst="rect">
            <a:avLst/>
          </a:prstGeom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322" rtl="1" eaLnBrk="1" latinLnBrk="0" hangingPunct="1">
              <a:spcBef>
                <a:spcPct val="0"/>
              </a:spcBef>
              <a:buNone/>
              <a:defRPr sz="4399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z="8800" dirty="0"/>
              <a:t>Thank You!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9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6"/>
    </mc:Choice>
    <mc:Fallback xmlns="">
      <p:transition spd="slow" advTm="149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39" y="274641"/>
            <a:ext cx="8605922" cy="601662"/>
          </a:xfrm>
        </p:spPr>
        <p:txBody>
          <a:bodyPr>
            <a:noAutofit/>
          </a:bodyPr>
          <a:lstStyle/>
          <a:p>
            <a:pPr algn="ctr" defTabSz="914332" rtl="0" eaLnBrk="1" latinLnBrk="0" hangingPunct="1">
              <a:spcBef>
                <a:spcPct val="0"/>
              </a:spcBef>
              <a:buNone/>
            </a:pPr>
            <a:r>
              <a:rPr lang="en-US" sz="3200" dirty="0"/>
              <a:t>Read-Once Oblivious Branching Programs (ROBPs)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57201" y="4552482"/>
                <a:ext cx="8229600" cy="1606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Each </a:t>
                </a:r>
                <a:r>
                  <a:rPr lang="en-US" sz="2800" b="1" dirty="0"/>
                  <a:t>layer</a:t>
                </a:r>
                <a:r>
                  <a:rPr lang="en-US" sz="2800" dirty="0"/>
                  <a:t> represents a </a:t>
                </a:r>
                <a:r>
                  <a:rPr lang="en-US" sz="2800" b="1" dirty="0"/>
                  <a:t>time step</a:t>
                </a:r>
                <a:endParaRPr lang="en-US" sz="2800" dirty="0"/>
              </a:p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Each </a:t>
                </a:r>
                <a:r>
                  <a:rPr lang="en-US" sz="2800" b="1" dirty="0"/>
                  <a:t>vertex</a:t>
                </a:r>
                <a:r>
                  <a:rPr lang="en-US" sz="2800" dirty="0"/>
                  <a:t> represents a </a:t>
                </a:r>
                <a:r>
                  <a:rPr lang="en-US" sz="2800" b="1" dirty="0"/>
                  <a:t>memory configuration</a:t>
                </a:r>
                <a:endParaRPr lang="en-US" sz="700" dirty="0"/>
              </a:p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memory bits </a:t>
                </a:r>
                <a:r>
                  <a:rPr lang="en-US" sz="2800" dirty="0">
                    <a:sym typeface="Wingdings" pitchFamily="2" charset="2"/>
                  </a:rPr>
                  <a:t> width </a:t>
                </a:r>
                <a:r>
                  <a:rPr lang="en-US" sz="2800" b="1" dirty="0">
                    <a:sym typeface="Wingdings" pitchFamily="2" charset="2"/>
                  </a:rPr>
                  <a:t>at most</a:t>
                </a:r>
                <a:r>
                  <a:rPr lang="en-US" sz="2800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sup>
                    </m:sSup>
                  </m:oMath>
                </a14:m>
                <a:endParaRPr lang="en-US" sz="280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4552482"/>
                <a:ext cx="8229600" cy="1606274"/>
              </a:xfrm>
              <a:prstGeom prst="rect">
                <a:avLst/>
              </a:prstGeom>
              <a:blipFill>
                <a:blip r:embed="rId3"/>
                <a:stretch>
                  <a:fillRect l="-1389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69040" y="1221857"/>
            <a:ext cx="7320409" cy="2448662"/>
            <a:chOff x="152400" y="3120799"/>
            <a:chExt cx="8610600" cy="3088227"/>
          </a:xfrm>
        </p:grpSpPr>
        <p:grpSp>
          <p:nvGrpSpPr>
            <p:cNvPr id="27" name="Group 26"/>
            <p:cNvGrpSpPr>
              <a:grpSpLocks noChangeAspect="1"/>
            </p:cNvGrpSpPr>
            <p:nvPr/>
          </p:nvGrpSpPr>
          <p:grpSpPr>
            <a:xfrm flipH="1">
              <a:off x="1828800" y="3836169"/>
              <a:ext cx="228600" cy="1653329"/>
              <a:chOff x="2438400" y="3048000"/>
              <a:chExt cx="304800" cy="2204438"/>
            </a:xfrm>
          </p:grpSpPr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2438400" y="3048000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2438400" y="4946584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>
              <a:grpSpLocks noChangeAspect="1"/>
            </p:cNvGrpSpPr>
            <p:nvPr/>
          </p:nvGrpSpPr>
          <p:grpSpPr>
            <a:xfrm flipH="1">
              <a:off x="5181600" y="3123673"/>
              <a:ext cx="228600" cy="3077093"/>
              <a:chOff x="2438400" y="2098708"/>
              <a:chExt cx="304800" cy="4102790"/>
            </a:xfrm>
          </p:grpSpPr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2438400" y="2098708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2438400" y="3048000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2438400" y="3997292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2438400" y="4946584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2438400" y="5895644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>
              <a:grpSpLocks noChangeAspect="1"/>
            </p:cNvGrpSpPr>
            <p:nvPr/>
          </p:nvGrpSpPr>
          <p:grpSpPr>
            <a:xfrm flipH="1">
              <a:off x="3505200" y="3835642"/>
              <a:ext cx="228600" cy="2365124"/>
              <a:chOff x="2438400" y="3048000"/>
              <a:chExt cx="304800" cy="3153498"/>
            </a:xfrm>
          </p:grpSpPr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2438400" y="3048000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2438400" y="3997292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2438400" y="4946584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2438400" y="5895644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>
              <a:grpSpLocks noChangeAspect="1"/>
            </p:cNvGrpSpPr>
            <p:nvPr/>
          </p:nvGrpSpPr>
          <p:grpSpPr>
            <a:xfrm flipH="1">
              <a:off x="8534400" y="3120799"/>
              <a:ext cx="228600" cy="3077093"/>
              <a:chOff x="2438400" y="2098708"/>
              <a:chExt cx="304800" cy="4102790"/>
            </a:xfrm>
          </p:grpSpPr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2438400" y="2098708"/>
                <a:ext cx="304800" cy="30585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2438400" y="3048000"/>
                <a:ext cx="304800" cy="30585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2438400" y="3997292"/>
                <a:ext cx="304800" cy="30585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2438400" y="4946584"/>
                <a:ext cx="304800" cy="30585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2438400" y="5895644"/>
                <a:ext cx="304800" cy="30585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 flipH="1">
              <a:off x="6858000" y="3131933"/>
              <a:ext cx="228600" cy="3077093"/>
              <a:chOff x="2438400" y="2098708"/>
              <a:chExt cx="304800" cy="4102790"/>
            </a:xfrm>
          </p:grpSpPr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2438400" y="2098708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2438400" y="3048000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2438400" y="3997292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2438400" y="4946584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2438400" y="5895644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Oval 31"/>
            <p:cNvSpPr>
              <a:spLocks noChangeAspect="1"/>
            </p:cNvSpPr>
            <p:nvPr/>
          </p:nvSpPr>
          <p:spPr>
            <a:xfrm flipH="1">
              <a:off x="152400" y="4555871"/>
              <a:ext cx="228600" cy="22939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>
            <a:cxnSpLocks/>
            <a:endCxn id="29" idx="6"/>
          </p:cNvCxnSpPr>
          <p:nvPr/>
        </p:nvCxnSpPr>
        <p:spPr>
          <a:xfrm flipV="1">
            <a:off x="1888600" y="1879600"/>
            <a:ext cx="1230865" cy="418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29" idx="2"/>
          </p:cNvCxnSpPr>
          <p:nvPr/>
        </p:nvCxnSpPr>
        <p:spPr>
          <a:xfrm flipV="1">
            <a:off x="3313812" y="1315079"/>
            <a:ext cx="1230865" cy="564522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3355723" y="1838133"/>
            <a:ext cx="1230865" cy="573350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16" idx="3"/>
            <a:endCxn id="32" idx="6"/>
          </p:cNvCxnSpPr>
          <p:nvPr/>
        </p:nvCxnSpPr>
        <p:spPr>
          <a:xfrm>
            <a:off x="1860138" y="3073367"/>
            <a:ext cx="1259327" cy="499661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6" idx="2"/>
            <a:endCxn id="31" idx="6"/>
          </p:cNvCxnSpPr>
          <p:nvPr/>
        </p:nvCxnSpPr>
        <p:spPr>
          <a:xfrm flipV="1">
            <a:off x="1888600" y="3008644"/>
            <a:ext cx="1230865" cy="41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32" idx="2"/>
          </p:cNvCxnSpPr>
          <p:nvPr/>
        </p:nvCxnSpPr>
        <p:spPr>
          <a:xfrm>
            <a:off x="463387" y="2450672"/>
            <a:ext cx="1245096" cy="54742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0" idx="2"/>
          </p:cNvCxnSpPr>
          <p:nvPr/>
        </p:nvCxnSpPr>
        <p:spPr>
          <a:xfrm flipV="1">
            <a:off x="463387" y="1880018"/>
            <a:ext cx="1230865" cy="570653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e 23"/>
          <p:cNvSpPr/>
          <p:nvPr/>
        </p:nvSpPr>
        <p:spPr>
          <a:xfrm rot="5400000">
            <a:off x="3714968" y="236350"/>
            <a:ext cx="428553" cy="7320410"/>
          </a:xfrm>
          <a:prstGeom prst="rightBrace">
            <a:avLst>
              <a:gd name="adj1" fmla="val 47145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84613" y="4037814"/>
                <a:ext cx="173953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3000" b="1" dirty="0">
                    <a:solidFill>
                      <a:srgbClr val="C00000"/>
                    </a:solidFill>
                  </a:rPr>
                  <a:t> (length)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613" y="4037814"/>
                <a:ext cx="1739531" cy="461665"/>
              </a:xfrm>
              <a:prstGeom prst="rect">
                <a:avLst/>
              </a:prstGeom>
              <a:blipFill>
                <a:blip r:embed="rId4"/>
                <a:stretch>
                  <a:fillRect l="-5072" t="-24324" r="-3623" b="-48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Brace 25"/>
          <p:cNvSpPr/>
          <p:nvPr/>
        </p:nvSpPr>
        <p:spPr>
          <a:xfrm>
            <a:off x="7652866" y="1170432"/>
            <a:ext cx="290069" cy="2542820"/>
          </a:xfrm>
          <a:prstGeom prst="rightBrace">
            <a:avLst>
              <a:gd name="adj1" fmla="val 47145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39453" y="2117156"/>
                <a:ext cx="1269408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br>
                  <a:rPr lang="en-US" sz="3000" b="1">
                    <a:solidFill>
                      <a:srgbClr val="C00000"/>
                    </a:solidFill>
                  </a:rPr>
                </a:br>
                <a:r>
                  <a:rPr lang="en-US" sz="3000" b="1">
                    <a:solidFill>
                      <a:srgbClr val="C00000"/>
                    </a:solidFill>
                  </a:rPr>
                  <a:t>(width)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53" y="2117156"/>
                <a:ext cx="1269408" cy="923330"/>
              </a:xfrm>
              <a:prstGeom prst="rect">
                <a:avLst/>
              </a:prstGeom>
              <a:blipFill>
                <a:blip r:embed="rId5"/>
                <a:stretch>
                  <a:fillRect l="-16832" r="-8911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4FE8DD1-8310-D043-9511-E28B510F7D60}"/>
              </a:ext>
            </a:extLst>
          </p:cNvPr>
          <p:cNvCxnSpPr>
            <a:cxnSpLocks/>
            <a:stCxn id="54" idx="2"/>
            <a:endCxn id="45" idx="7"/>
          </p:cNvCxnSpPr>
          <p:nvPr/>
        </p:nvCxnSpPr>
        <p:spPr>
          <a:xfrm>
            <a:off x="1888599" y="1880018"/>
            <a:ext cx="1259327" cy="49979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B3737F1-F374-DC4E-A41E-0A1B30BB7D65}"/>
              </a:ext>
            </a:extLst>
          </p:cNvPr>
          <p:cNvCxnSpPr>
            <a:cxnSpLocks/>
          </p:cNvCxnSpPr>
          <p:nvPr/>
        </p:nvCxnSpPr>
        <p:spPr>
          <a:xfrm>
            <a:off x="3334513" y="1927383"/>
            <a:ext cx="1259327" cy="49979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2755750-9070-3F4B-B9DA-7A267F4459E4}"/>
              </a:ext>
            </a:extLst>
          </p:cNvPr>
          <p:cNvCxnSpPr>
            <a:cxnSpLocks/>
          </p:cNvCxnSpPr>
          <p:nvPr/>
        </p:nvCxnSpPr>
        <p:spPr>
          <a:xfrm>
            <a:off x="3312673" y="2495931"/>
            <a:ext cx="1259327" cy="49979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4BCA773-45EC-F944-86AC-8C218A530FE5}"/>
              </a:ext>
            </a:extLst>
          </p:cNvPr>
          <p:cNvCxnSpPr>
            <a:cxnSpLocks/>
            <a:endCxn id="51" idx="6"/>
          </p:cNvCxnSpPr>
          <p:nvPr/>
        </p:nvCxnSpPr>
        <p:spPr>
          <a:xfrm flipV="1">
            <a:off x="3348768" y="3008644"/>
            <a:ext cx="1195909" cy="31842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F67D95C-32AD-1348-B31A-5C2E58C7798F}"/>
              </a:ext>
            </a:extLst>
          </p:cNvPr>
          <p:cNvCxnSpPr>
            <a:cxnSpLocks/>
            <a:stCxn id="46" idx="3"/>
            <a:endCxn id="52" idx="6"/>
          </p:cNvCxnSpPr>
          <p:nvPr/>
        </p:nvCxnSpPr>
        <p:spPr>
          <a:xfrm>
            <a:off x="3285351" y="3072950"/>
            <a:ext cx="1259326" cy="500078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F15EDF8-173F-7F43-8B3D-F6F0CAA724F1}"/>
              </a:ext>
            </a:extLst>
          </p:cNvPr>
          <p:cNvCxnSpPr>
            <a:cxnSpLocks/>
            <a:stCxn id="47" idx="2"/>
            <a:endCxn id="52" idx="6"/>
          </p:cNvCxnSpPr>
          <p:nvPr/>
        </p:nvCxnSpPr>
        <p:spPr>
          <a:xfrm>
            <a:off x="3313812" y="3573028"/>
            <a:ext cx="1230865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F5B252C-65F4-964B-956A-DAE116EC9091}"/>
              </a:ext>
            </a:extLst>
          </p:cNvPr>
          <p:cNvCxnSpPr>
            <a:cxnSpLocks/>
            <a:stCxn id="47" idx="2"/>
            <a:endCxn id="51" idx="6"/>
          </p:cNvCxnSpPr>
          <p:nvPr/>
        </p:nvCxnSpPr>
        <p:spPr>
          <a:xfrm flipV="1">
            <a:off x="3313812" y="3008644"/>
            <a:ext cx="1230865" cy="564384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BC4826E-3FA7-B742-A73E-E3C479110E00}"/>
                  </a:ext>
                </a:extLst>
              </p:cNvPr>
              <p:cNvSpPr txBox="1"/>
              <p:nvPr/>
            </p:nvSpPr>
            <p:spPr>
              <a:xfrm>
                <a:off x="5197706" y="2213187"/>
                <a:ext cx="35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BC4826E-3FA7-B742-A73E-E3C479110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706" y="2213187"/>
                <a:ext cx="35105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52BFEBA-6999-EA4C-8E3E-B6B3837BCDED}"/>
              </a:ext>
            </a:extLst>
          </p:cNvPr>
          <p:cNvCxnSpPr>
            <a:cxnSpLocks/>
            <a:endCxn id="38" idx="6"/>
          </p:cNvCxnSpPr>
          <p:nvPr/>
        </p:nvCxnSpPr>
        <p:spPr>
          <a:xfrm>
            <a:off x="6135774" y="1308744"/>
            <a:ext cx="1259328" cy="405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1695989-C85D-554B-B459-04C2C0B0E6CB}"/>
              </a:ext>
            </a:extLst>
          </p:cNvPr>
          <p:cNvCxnSpPr>
            <a:cxnSpLocks/>
            <a:stCxn id="34" idx="2"/>
            <a:endCxn id="38" idx="5"/>
          </p:cNvCxnSpPr>
          <p:nvPr/>
        </p:nvCxnSpPr>
        <p:spPr>
          <a:xfrm flipV="1">
            <a:off x="6164236" y="1377105"/>
            <a:ext cx="1259327" cy="50904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248A9C0-5393-0B49-9660-3D48DCF863BA}"/>
              </a:ext>
            </a:extLst>
          </p:cNvPr>
          <p:cNvCxnSpPr>
            <a:cxnSpLocks/>
            <a:stCxn id="33" idx="2"/>
            <a:endCxn id="39" idx="6"/>
          </p:cNvCxnSpPr>
          <p:nvPr/>
        </p:nvCxnSpPr>
        <p:spPr>
          <a:xfrm>
            <a:off x="6164236" y="1321627"/>
            <a:ext cx="1230866" cy="5556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6D200F1-DA4E-6644-A528-BB14ED8B56A1}"/>
              </a:ext>
            </a:extLst>
          </p:cNvPr>
          <p:cNvCxnSpPr>
            <a:cxnSpLocks/>
            <a:stCxn id="34" idx="2"/>
            <a:endCxn id="40" idx="6"/>
          </p:cNvCxnSpPr>
          <p:nvPr/>
        </p:nvCxnSpPr>
        <p:spPr>
          <a:xfrm>
            <a:off x="6164236" y="1886149"/>
            <a:ext cx="1230866" cy="5556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11CF6CD-CF24-C842-8BF2-59CF47731D5E}"/>
              </a:ext>
            </a:extLst>
          </p:cNvPr>
          <p:cNvCxnSpPr>
            <a:cxnSpLocks/>
            <a:stCxn id="35" idx="2"/>
            <a:endCxn id="41" idx="6"/>
          </p:cNvCxnSpPr>
          <p:nvPr/>
        </p:nvCxnSpPr>
        <p:spPr>
          <a:xfrm>
            <a:off x="6164236" y="2450671"/>
            <a:ext cx="1230866" cy="5556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3838F8F-1DE5-C946-AEC6-2E74D1D41C2E}"/>
              </a:ext>
            </a:extLst>
          </p:cNvPr>
          <p:cNvCxnSpPr>
            <a:cxnSpLocks/>
          </p:cNvCxnSpPr>
          <p:nvPr/>
        </p:nvCxnSpPr>
        <p:spPr>
          <a:xfrm flipV="1">
            <a:off x="6164235" y="1947495"/>
            <a:ext cx="1259327" cy="50904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10149AD-0B2C-BB45-9417-CCC9270CADE2}"/>
              </a:ext>
            </a:extLst>
          </p:cNvPr>
          <p:cNvCxnSpPr>
            <a:cxnSpLocks/>
          </p:cNvCxnSpPr>
          <p:nvPr/>
        </p:nvCxnSpPr>
        <p:spPr>
          <a:xfrm>
            <a:off x="6163099" y="2983599"/>
            <a:ext cx="1230866" cy="5556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F680DB9-32DB-2D49-9D03-60EE2E20EE34}"/>
              </a:ext>
            </a:extLst>
          </p:cNvPr>
          <p:cNvCxnSpPr>
            <a:cxnSpLocks/>
          </p:cNvCxnSpPr>
          <p:nvPr/>
        </p:nvCxnSpPr>
        <p:spPr>
          <a:xfrm flipV="1">
            <a:off x="6163098" y="2480423"/>
            <a:ext cx="1259327" cy="50904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CD15904-BEF2-DA45-B035-996A0FC1D74A}"/>
              </a:ext>
            </a:extLst>
          </p:cNvPr>
          <p:cNvCxnSpPr>
            <a:cxnSpLocks/>
            <a:stCxn id="37" idx="3"/>
            <a:endCxn id="42" idx="5"/>
          </p:cNvCxnSpPr>
          <p:nvPr/>
        </p:nvCxnSpPr>
        <p:spPr>
          <a:xfrm flipV="1">
            <a:off x="6135775" y="3635055"/>
            <a:ext cx="1287788" cy="882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7143B6D-E517-894E-A41C-B223BA10F7EB}"/>
              </a:ext>
            </a:extLst>
          </p:cNvPr>
          <p:cNvCxnSpPr>
            <a:cxnSpLocks/>
            <a:stCxn id="37" idx="1"/>
            <a:endCxn id="41" idx="5"/>
          </p:cNvCxnSpPr>
          <p:nvPr/>
        </p:nvCxnSpPr>
        <p:spPr>
          <a:xfrm flipV="1">
            <a:off x="6135775" y="3070671"/>
            <a:ext cx="1287788" cy="4446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A4A2C1-5412-7747-894C-6FCCA4E6B97C}"/>
                  </a:ext>
                </a:extLst>
              </p:cNvPr>
              <p:cNvSpPr txBox="1"/>
              <p:nvPr/>
            </p:nvSpPr>
            <p:spPr>
              <a:xfrm>
                <a:off x="871998" y="959059"/>
                <a:ext cx="4278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A4A2C1-5412-7747-894C-6FCCA4E6B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98" y="959059"/>
                <a:ext cx="427873" cy="430887"/>
              </a:xfrm>
              <a:prstGeom prst="rect">
                <a:avLst/>
              </a:prstGeom>
              <a:blipFill>
                <a:blip r:embed="rId7"/>
                <a:stretch>
                  <a:fillRect l="-8824" r="-5882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08119D2-AF51-B344-8BA0-EDFA3083DA47}"/>
                  </a:ext>
                </a:extLst>
              </p:cNvPr>
              <p:cNvSpPr txBox="1"/>
              <p:nvPr/>
            </p:nvSpPr>
            <p:spPr>
              <a:xfrm>
                <a:off x="2200337" y="959059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08119D2-AF51-B344-8BA0-EDFA3083D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337" y="959059"/>
                <a:ext cx="436145" cy="430887"/>
              </a:xfrm>
              <a:prstGeom prst="rect">
                <a:avLst/>
              </a:prstGeom>
              <a:blipFill>
                <a:blip r:embed="rId8"/>
                <a:stretch>
                  <a:fillRect l="-8333" r="-2778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C92B6F7-04C8-984B-8884-EAFB860DF590}"/>
                  </a:ext>
                </a:extLst>
              </p:cNvPr>
              <p:cNvSpPr txBox="1"/>
              <p:nvPr/>
            </p:nvSpPr>
            <p:spPr>
              <a:xfrm>
                <a:off x="3528675" y="959059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C92B6F7-04C8-984B-8884-EAFB860DF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675" y="959059"/>
                <a:ext cx="436145" cy="430887"/>
              </a:xfrm>
              <a:prstGeom prst="rect">
                <a:avLst/>
              </a:prstGeom>
              <a:blipFill>
                <a:blip r:embed="rId9"/>
                <a:stretch>
                  <a:fillRect l="-8571" r="-5714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9677AC-51C9-794F-9563-CF14E6FE04E1}"/>
                  </a:ext>
                </a:extLst>
              </p:cNvPr>
              <p:cNvSpPr txBox="1"/>
              <p:nvPr/>
            </p:nvSpPr>
            <p:spPr>
              <a:xfrm>
                <a:off x="6551501" y="825247"/>
                <a:ext cx="4582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9677AC-51C9-794F-9563-CF14E6FE0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501" y="825247"/>
                <a:ext cx="458267" cy="430887"/>
              </a:xfrm>
              <a:prstGeom prst="rect">
                <a:avLst/>
              </a:prstGeom>
              <a:blipFill>
                <a:blip r:embed="rId10"/>
                <a:stretch>
                  <a:fillRect l="-11111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6DB63F63-7FEB-0548-B0CA-C57CCED7932F}"/>
              </a:ext>
            </a:extLst>
          </p:cNvPr>
          <p:cNvSpPr/>
          <p:nvPr/>
        </p:nvSpPr>
        <p:spPr>
          <a:xfrm>
            <a:off x="876447" y="1824351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67B80B6-BD60-FE44-A265-96FDF1B9284C}"/>
              </a:ext>
            </a:extLst>
          </p:cNvPr>
          <p:cNvSpPr/>
          <p:nvPr/>
        </p:nvSpPr>
        <p:spPr>
          <a:xfrm>
            <a:off x="858981" y="2374833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74268D1-18B3-284C-B03C-55F17E23DB74}"/>
              </a:ext>
            </a:extLst>
          </p:cNvPr>
          <p:cNvSpPr/>
          <p:nvPr/>
        </p:nvSpPr>
        <p:spPr>
          <a:xfrm>
            <a:off x="2256345" y="1552625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3C89CE9-6EFD-2C42-B1BD-F5C0FE4EAFF5}"/>
              </a:ext>
            </a:extLst>
          </p:cNvPr>
          <p:cNvSpPr/>
          <p:nvPr/>
        </p:nvSpPr>
        <p:spPr>
          <a:xfrm>
            <a:off x="2201998" y="2066308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052531D-C17C-F140-9791-D831C517711C}"/>
                  </a:ext>
                </a:extLst>
              </p:cNvPr>
              <p:cNvSpPr/>
              <p:nvPr/>
            </p:nvSpPr>
            <p:spPr>
              <a:xfrm>
                <a:off x="2077342" y="2712905"/>
                <a:ext cx="32412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052531D-C17C-F140-9791-D831C5177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342" y="2712905"/>
                <a:ext cx="324127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3DF7FAE-AD1A-7B4D-B198-0CA9250148EE}"/>
                  </a:ext>
                </a:extLst>
              </p:cNvPr>
              <p:cNvSpPr/>
              <p:nvPr/>
            </p:nvSpPr>
            <p:spPr>
              <a:xfrm>
                <a:off x="2022995" y="3226588"/>
                <a:ext cx="319318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3DF7FAE-AD1A-7B4D-B198-0CA925014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995" y="3226588"/>
                <a:ext cx="319318" cy="3000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93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"/>
    </mc:Choice>
    <mc:Fallback xmlns="">
      <p:transition spd="slow" advTm="5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EDCD-F64A-9948-8C74-A1E4848C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PRGs for ROBPs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18037-8ABE-2747-8276-B535A4DF0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7030A0"/>
                    </a:solidFill>
                  </a:rPr>
                  <a:t>[Nisan’90]: </a:t>
                </a:r>
                <a:r>
                  <a:rPr lang="en-US" sz="2800" dirty="0"/>
                  <a:t>a </a:t>
                </a:r>
                <a:r>
                  <a:rPr lang="en-US" sz="2800" b="1" dirty="0"/>
                  <a:t>PRG</a:t>
                </a:r>
                <a:r>
                  <a:rPr lang="en-US" sz="2800" dirty="0"/>
                  <a:t> for length-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ROBP</a:t>
                </a:r>
                <a:r>
                  <a:rPr lang="en-US" sz="2800" dirty="0"/>
                  <a:t> with seed-length: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  for width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  (i.e., </a:t>
                </a:r>
                <a:r>
                  <a:rPr lang="en-US" sz="2800" b="1" dirty="0">
                    <a:solidFill>
                      <a:srgbClr val="0432FF"/>
                    </a:solidFill>
                  </a:rPr>
                  <a:t>Log-Space</a:t>
                </a:r>
                <a:r>
                  <a:rPr lang="en-US" sz="2800" dirty="0"/>
                  <a:t>).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  even for constant width</a:t>
                </a:r>
                <a:endParaRPr lang="en-US" sz="2800" dirty="0">
                  <a:solidFill>
                    <a:srgbClr val="0432FF"/>
                  </a:solidFill>
                </a:endParaRPr>
              </a:p>
              <a:p>
                <a:pPr marL="0" lvl="0" indent="0" defTabSz="685800">
                  <a:spcBef>
                    <a:spcPts val="0"/>
                  </a:spcBef>
                  <a:buClrTx/>
                  <a:buNone/>
                  <a:defRPr/>
                </a:pPr>
                <a:endParaRPr lang="en-US" sz="28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7030A0"/>
                    </a:solidFill>
                  </a:rPr>
                  <a:t>Nisan’s</a:t>
                </a:r>
                <a:r>
                  <a:rPr lang="en-US" sz="2800" dirty="0"/>
                  <a:t> </a:t>
                </a:r>
                <a:r>
                  <a:rPr lang="en-US" sz="2800" b="1" dirty="0"/>
                  <a:t>PRG</a:t>
                </a:r>
                <a:r>
                  <a:rPr lang="en-US" sz="2800" dirty="0"/>
                  <a:t> remains the state-of-the-art for width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  <a:p>
                <a:pPr marL="0" lvl="0" indent="0" defTabSz="685800">
                  <a:spcBef>
                    <a:spcPts val="0"/>
                  </a:spcBef>
                  <a:buClrTx/>
                  <a:buNone/>
                  <a:defRPr/>
                </a:pPr>
                <a:endParaRPr lang="en-US" sz="2800" b="1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18037-8ABE-2747-8276-B535A4DF0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698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8307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3"/>
    </mc:Choice>
    <mc:Fallback xmlns="">
      <p:transition spd="slow" advTm="171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EDCD-F64A-9948-8C74-A1E4848C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sz="3600" dirty="0"/>
              <a:t>PRGs for Restricted Branching Programs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18037-8ABE-2747-8276-B535A4DF0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2"/>
                <a:ext cx="8229600" cy="54960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[Braverman-Rao-Raz-Yehudayoff’10]: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seed-length for </a:t>
                </a:r>
                <a:r>
                  <a:rPr lang="en-US" sz="2400" b="1" dirty="0">
                    <a:solidFill>
                      <a:srgbClr val="0432FF"/>
                    </a:solidFill>
                  </a:rPr>
                  <a:t>regular</a:t>
                </a:r>
                <a:r>
                  <a:rPr lang="en-US" sz="2400" b="1" dirty="0"/>
                  <a:t> </a:t>
                </a:r>
                <a:r>
                  <a:rPr lang="en-US" sz="2400" dirty="0"/>
                  <a:t>ROBPs.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[Koucký-Nimbhorkar-Pudlák’11, De’11, Steinke’12, </a:t>
                </a:r>
                <a:br>
                  <a:rPr lang="en-US" sz="2400" b="1" dirty="0">
                    <a:solidFill>
                      <a:srgbClr val="7030A0"/>
                    </a:solidFill>
                  </a:rPr>
                </a:br>
                <a:r>
                  <a:rPr lang="en-US" sz="2400" b="1" dirty="0">
                    <a:solidFill>
                      <a:srgbClr val="7030A0"/>
                    </a:solidFill>
                  </a:rPr>
                  <a:t>Hoza-Pyne-Vadhan’21]: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seed-length for </a:t>
                </a:r>
                <a:r>
                  <a:rPr lang="en-US" sz="2400" b="1" dirty="0">
                    <a:solidFill>
                      <a:srgbClr val="0432FF"/>
                    </a:solidFill>
                  </a:rPr>
                  <a:t>permutation</a:t>
                </a:r>
                <a:r>
                  <a:rPr lang="en-US" sz="2400" b="1" dirty="0"/>
                  <a:t> </a:t>
                </a:r>
                <a:r>
                  <a:rPr lang="en-US" sz="2400" dirty="0"/>
                  <a:t>ROBPs.</a:t>
                </a:r>
              </a:p>
              <a:p>
                <a:pPr marL="0" indent="0">
                  <a:buNone/>
                </a:pPr>
                <a:endParaRPr lang="en-US" sz="16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[Lee-Viola’17]: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seed-length for read-once polynomials.</a:t>
                </a:r>
                <a:br>
                  <a:rPr lang="en-US" sz="2400" dirty="0"/>
                </a:br>
                <a:r>
                  <a:rPr lang="en-US" sz="2000" dirty="0"/>
                  <a:t>(special case of width-</a:t>
                </a:r>
                <a:r>
                  <a:rPr lang="en-US" sz="2000" b="1" dirty="0">
                    <a:solidFill>
                      <a:srgbClr val="0432FF"/>
                    </a:solidFill>
                  </a:rPr>
                  <a:t>4</a:t>
                </a:r>
                <a:r>
                  <a:rPr lang="en-US" sz="2000" dirty="0"/>
                  <a:t> branching programs)</a:t>
                </a:r>
                <a:endParaRPr lang="en-US" sz="2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[Meka-Reingold-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T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’19]: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seed-length for width-</a:t>
                </a:r>
                <a:r>
                  <a:rPr lang="en-US" sz="2400" b="1" dirty="0">
                    <a:solidFill>
                      <a:srgbClr val="0432FF"/>
                    </a:solidFill>
                  </a:rPr>
                  <a:t>3</a:t>
                </a:r>
                <a:r>
                  <a:rPr lang="en-US" sz="2400" dirty="0"/>
                  <a:t> ROBPs.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18037-8ABE-2747-8276-B535A4DF0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2"/>
                <a:ext cx="8229600" cy="5496084"/>
              </a:xfrm>
              <a:blipFill>
                <a:blip r:embed="rId4"/>
                <a:stretch>
                  <a:fillRect l="-1235" t="-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68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7"/>
    </mc:Choice>
    <mc:Fallback xmlns="">
      <p:transition spd="slow" advTm="461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8FAB5-23DE-7241-9D78-BCFD1DE2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3600" dirty="0"/>
              <a:t>Unordered Branching Programs (Harder)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75C8C2D-55FC-BF45-B68A-3B903ED6117F}"/>
                  </a:ext>
                </a:extLst>
              </p:cNvPr>
              <p:cNvSpPr txBox="1"/>
              <p:nvPr/>
            </p:nvSpPr>
            <p:spPr>
              <a:xfrm>
                <a:off x="429877" y="4557429"/>
                <a:ext cx="8229600" cy="20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There’s a permutation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 ∈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At time step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, the program reads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800" dirty="0"/>
                  <a:t> of the input.</a:t>
                </a:r>
              </a:p>
              <a:p>
                <a:endParaRPr lang="en-US" sz="1000" dirty="0">
                  <a:sym typeface="Wingdings" pitchFamily="2" charset="2"/>
                </a:endParaRPr>
              </a:p>
              <a:p>
                <a:r>
                  <a:rPr lang="en-US" sz="2800" dirty="0">
                    <a:sym typeface="Wingdings" pitchFamily="2" charset="2"/>
                  </a:rPr>
                  <a:t>The </a:t>
                </a:r>
                <a:r>
                  <a:rPr lang="en-US" sz="2800" b="1" dirty="0">
                    <a:sym typeface="Wingdings" pitchFamily="2" charset="2"/>
                  </a:rPr>
                  <a:t>PRG</a:t>
                </a:r>
                <a:r>
                  <a:rPr lang="en-US" sz="2800" dirty="0">
                    <a:sym typeface="Wingdings" pitchFamily="2" charset="2"/>
                  </a:rPr>
                  <a:t> should fool any </a:t>
                </a:r>
                <a:r>
                  <a:rPr lang="en-US" sz="2800" b="1" dirty="0">
                    <a:sym typeface="Wingdings" pitchFamily="2" charset="2"/>
                  </a:rPr>
                  <a:t>read-once</a:t>
                </a:r>
                <a:r>
                  <a:rPr lang="en-US" sz="2800" dirty="0">
                    <a:sym typeface="Wingdings" pitchFamily="2" charset="2"/>
                  </a:rPr>
                  <a:t> </a:t>
                </a:r>
                <a:r>
                  <a:rPr lang="en-US" sz="2800" b="1" dirty="0">
                    <a:sym typeface="Wingdings" pitchFamily="2" charset="2"/>
                  </a:rPr>
                  <a:t>branching program</a:t>
                </a:r>
                <a:r>
                  <a:rPr lang="en-US" sz="2800" dirty="0">
                    <a:sym typeface="Wingdings" pitchFamily="2" charset="2"/>
                  </a:rPr>
                  <a:t> under </a:t>
                </a:r>
                <a:r>
                  <a:rPr lang="en-US" sz="2800" b="1" dirty="0">
                    <a:solidFill>
                      <a:srgbClr val="0432FF"/>
                    </a:solidFill>
                    <a:sym typeface="Wingdings" pitchFamily="2" charset="2"/>
                  </a:rPr>
                  <a:t>any permutation</a:t>
                </a:r>
                <a:r>
                  <a:rPr lang="en-US" sz="2800" dirty="0">
                    <a:sym typeface="Wingdings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75C8C2D-55FC-BF45-B68A-3B903ED61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77" y="4557429"/>
                <a:ext cx="8229600" cy="2018951"/>
              </a:xfrm>
              <a:prstGeom prst="rect">
                <a:avLst/>
              </a:prstGeom>
              <a:blipFill>
                <a:blip r:embed="rId4"/>
                <a:stretch>
                  <a:fillRect l="-1387" t="-3125" r="-308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39B62B5-EC3C-FB40-9A51-11E8CFCD7C02}"/>
                  </a:ext>
                </a:extLst>
              </p:cNvPr>
              <p:cNvSpPr txBox="1"/>
              <p:nvPr/>
            </p:nvSpPr>
            <p:spPr>
              <a:xfrm>
                <a:off x="827394" y="914455"/>
                <a:ext cx="836062" cy="461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39B62B5-EC3C-FB40-9A51-11E8CFCD7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94" y="914455"/>
                <a:ext cx="836062" cy="461217"/>
              </a:xfrm>
              <a:prstGeom prst="rect">
                <a:avLst/>
              </a:prstGeom>
              <a:blipFill>
                <a:blip r:embed="rId5"/>
                <a:stretch>
                  <a:fillRect l="-44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D73E338-8A4A-BA46-BD43-5557DB458E97}"/>
                  </a:ext>
                </a:extLst>
              </p:cNvPr>
              <p:cNvSpPr txBox="1"/>
              <p:nvPr/>
            </p:nvSpPr>
            <p:spPr>
              <a:xfrm>
                <a:off x="2155733" y="914455"/>
                <a:ext cx="836063" cy="461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D73E338-8A4A-BA46-BD43-5557DB458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733" y="914455"/>
                <a:ext cx="836063" cy="461217"/>
              </a:xfrm>
              <a:prstGeom prst="rect">
                <a:avLst/>
              </a:prstGeom>
              <a:blipFill>
                <a:blip r:embed="rId6"/>
                <a:stretch>
                  <a:fillRect l="-44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3D74847-DE6F-094C-A27A-0BC4BA4EFC45}"/>
                  </a:ext>
                </a:extLst>
              </p:cNvPr>
              <p:cNvSpPr txBox="1"/>
              <p:nvPr/>
            </p:nvSpPr>
            <p:spPr>
              <a:xfrm>
                <a:off x="3484071" y="914455"/>
                <a:ext cx="836063" cy="461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3D74847-DE6F-094C-A27A-0BC4BA4EF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071" y="914455"/>
                <a:ext cx="836063" cy="461217"/>
              </a:xfrm>
              <a:prstGeom prst="rect">
                <a:avLst/>
              </a:prstGeom>
              <a:blipFill>
                <a:blip r:embed="rId7"/>
                <a:stretch>
                  <a:fillRect l="-298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9C4E07A-C065-C944-8163-B7AD083486D2}"/>
                  </a:ext>
                </a:extLst>
              </p:cNvPr>
              <p:cNvSpPr txBox="1"/>
              <p:nvPr/>
            </p:nvSpPr>
            <p:spPr>
              <a:xfrm>
                <a:off x="6395387" y="825247"/>
                <a:ext cx="858184" cy="461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9C4E07A-C065-C944-8163-B7AD08348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387" y="825247"/>
                <a:ext cx="858184" cy="461217"/>
              </a:xfrm>
              <a:prstGeom prst="rect">
                <a:avLst/>
              </a:prstGeom>
              <a:blipFill>
                <a:blip r:embed="rId8"/>
                <a:stretch>
                  <a:fillRect l="-5970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23CE3FB2-49C4-5C42-86E3-DCE0F5286956}"/>
              </a:ext>
            </a:extLst>
          </p:cNvPr>
          <p:cNvGrpSpPr/>
          <p:nvPr/>
        </p:nvGrpSpPr>
        <p:grpSpPr>
          <a:xfrm>
            <a:off x="269040" y="1385144"/>
            <a:ext cx="7320409" cy="2448662"/>
            <a:chOff x="152400" y="3120799"/>
            <a:chExt cx="8610600" cy="3088227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F688A9F-C241-B543-8243-8A2D121F14BA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1828800" y="3836169"/>
              <a:ext cx="228600" cy="1653329"/>
              <a:chOff x="2438400" y="3048000"/>
              <a:chExt cx="304800" cy="2204438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5F52F1D-BBEC-3D44-A287-C7D556AF2C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3048000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926BD657-D8EC-D647-B4AC-A02FD015B9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4946584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ACB2D74-0CD9-464B-8C90-FCBE06229E3D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5181600" y="3123673"/>
              <a:ext cx="228600" cy="3077093"/>
              <a:chOff x="2438400" y="2098708"/>
              <a:chExt cx="304800" cy="4102790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8DCD2BCE-44D8-4547-98A2-461A4AD56B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2098708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1304D300-515E-F34F-BB59-0B0FEFD6A9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3048000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9343ED02-582F-7D4E-91C1-DF0CB8D611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3997292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4CAE3546-C5F0-B046-A9F8-278A446DB5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4946584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7557EEB6-3A39-AA40-85AA-CD4CE3F60B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5895644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9BB378D-8DF8-C645-B8DB-7CD500564CAD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3505200" y="3835642"/>
              <a:ext cx="228600" cy="2365124"/>
              <a:chOff x="2438400" y="3048000"/>
              <a:chExt cx="304800" cy="3153498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5D837246-6AD3-A84A-891E-D9BB9122FF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3048000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3718A41B-840F-7440-8389-F5EE263AD4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3997292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6137488C-9D02-F745-98C1-DF03BECE15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4946584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04DF8E57-2ECB-C741-8F47-F56DA26EC1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5895644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09D59A1-3D10-D541-BA6D-2B643B2CC2C9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8534400" y="3120799"/>
              <a:ext cx="228600" cy="3077093"/>
              <a:chOff x="2438400" y="2098708"/>
              <a:chExt cx="304800" cy="4102790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419EBBA-1E88-8C47-90E5-A93E053F61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2098708"/>
                <a:ext cx="304800" cy="30585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9EAD39F-EEB0-394C-8655-CDB7959AEC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3048000"/>
                <a:ext cx="304800" cy="30585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7A052B4-430A-4D4C-B85D-E520A9A1AE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3997292"/>
                <a:ext cx="304800" cy="30585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CBA3C6A6-B74E-A341-AF88-F2E997E502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4946584"/>
                <a:ext cx="304800" cy="30585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27FADBF3-A734-694A-A45A-CA2979B836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5895644"/>
                <a:ext cx="304800" cy="30585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3FD032E4-E181-6D43-A74C-28D83B80F029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6858000" y="3131933"/>
              <a:ext cx="228600" cy="3077093"/>
              <a:chOff x="2438400" y="2098708"/>
              <a:chExt cx="304800" cy="410279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944CE0F-A734-654A-8C64-C0847A778E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2098708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5963900-F638-3C4A-A327-6D7060D662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3048000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B733771E-4E76-6449-8ED2-13B14E688F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3997292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B779809-C742-5548-85DC-E71249580D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4946584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65BC4DB-D71C-D647-993C-FE41E5CED6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400" y="5895644"/>
                <a:ext cx="304800" cy="30585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FC2ADFC-D24B-C94A-9885-E24A7613172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52400" y="4555871"/>
              <a:ext cx="228600" cy="22939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F205FD2E-BC61-4649-9329-EF4A4A2BBA89}"/>
              </a:ext>
            </a:extLst>
          </p:cNvPr>
          <p:cNvCxnSpPr>
            <a:cxnSpLocks/>
          </p:cNvCxnSpPr>
          <p:nvPr/>
        </p:nvCxnSpPr>
        <p:spPr>
          <a:xfrm flipV="1">
            <a:off x="1888600" y="2042887"/>
            <a:ext cx="1230865" cy="418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7414C6A6-5945-0241-97DC-3373C0CC9822}"/>
              </a:ext>
            </a:extLst>
          </p:cNvPr>
          <p:cNvCxnSpPr>
            <a:cxnSpLocks/>
          </p:cNvCxnSpPr>
          <p:nvPr/>
        </p:nvCxnSpPr>
        <p:spPr>
          <a:xfrm flipV="1">
            <a:off x="3313812" y="1478366"/>
            <a:ext cx="1230865" cy="564522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D12F99A0-103E-6E47-A46D-200650BCA828}"/>
              </a:ext>
            </a:extLst>
          </p:cNvPr>
          <p:cNvCxnSpPr>
            <a:cxnSpLocks/>
          </p:cNvCxnSpPr>
          <p:nvPr/>
        </p:nvCxnSpPr>
        <p:spPr>
          <a:xfrm flipV="1">
            <a:off x="3355723" y="2001420"/>
            <a:ext cx="1230865" cy="573350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9A0A4383-E0FA-AC42-A04F-8915FF653C97}"/>
              </a:ext>
            </a:extLst>
          </p:cNvPr>
          <p:cNvCxnSpPr>
            <a:cxnSpLocks/>
            <a:stCxn id="162" idx="3"/>
            <a:endCxn id="78" idx="6"/>
          </p:cNvCxnSpPr>
          <p:nvPr/>
        </p:nvCxnSpPr>
        <p:spPr>
          <a:xfrm>
            <a:off x="1860138" y="3236654"/>
            <a:ext cx="1259327" cy="499661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75BF9C27-777D-3F49-A66F-3960030E834A}"/>
              </a:ext>
            </a:extLst>
          </p:cNvPr>
          <p:cNvCxnSpPr>
            <a:cxnSpLocks/>
            <a:stCxn id="162" idx="2"/>
          </p:cNvCxnSpPr>
          <p:nvPr/>
        </p:nvCxnSpPr>
        <p:spPr>
          <a:xfrm flipV="1">
            <a:off x="1888600" y="3171931"/>
            <a:ext cx="1230865" cy="41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61F5AD4E-E462-CC4A-92C6-333F2AFE5CDE}"/>
              </a:ext>
            </a:extLst>
          </p:cNvPr>
          <p:cNvCxnSpPr>
            <a:cxnSpLocks/>
            <a:stCxn id="78" idx="2"/>
          </p:cNvCxnSpPr>
          <p:nvPr/>
        </p:nvCxnSpPr>
        <p:spPr>
          <a:xfrm>
            <a:off x="463387" y="2613959"/>
            <a:ext cx="1245096" cy="54742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D41BC64-B276-3F4A-86DC-1D0096A180C2}"/>
              </a:ext>
            </a:extLst>
          </p:cNvPr>
          <p:cNvCxnSpPr>
            <a:cxnSpLocks/>
            <a:stCxn id="153" idx="2"/>
          </p:cNvCxnSpPr>
          <p:nvPr/>
        </p:nvCxnSpPr>
        <p:spPr>
          <a:xfrm flipV="1">
            <a:off x="463387" y="2043305"/>
            <a:ext cx="1230865" cy="570653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ight Brace 164">
            <a:extLst>
              <a:ext uri="{FF2B5EF4-FFF2-40B4-BE49-F238E27FC236}">
                <a16:creationId xmlns:a16="http://schemas.microsoft.com/office/drawing/2014/main" id="{563BAEB4-507D-DD49-98AD-0895C7339216}"/>
              </a:ext>
            </a:extLst>
          </p:cNvPr>
          <p:cNvSpPr/>
          <p:nvPr/>
        </p:nvSpPr>
        <p:spPr>
          <a:xfrm rot="5400000">
            <a:off x="3714968" y="399637"/>
            <a:ext cx="428553" cy="7320410"/>
          </a:xfrm>
          <a:prstGeom prst="rightBrace">
            <a:avLst>
              <a:gd name="adj1" fmla="val 47145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2DB5C5C4-BEAD-C047-93E7-9C543176EF45}"/>
                  </a:ext>
                </a:extLst>
              </p:cNvPr>
              <p:cNvSpPr txBox="1"/>
              <p:nvPr/>
            </p:nvSpPr>
            <p:spPr>
              <a:xfrm>
                <a:off x="4211079" y="4054463"/>
                <a:ext cx="173953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3000" b="1" dirty="0">
                    <a:solidFill>
                      <a:srgbClr val="C00000"/>
                    </a:solidFill>
                  </a:rPr>
                  <a:t> (length)</a:t>
                </a: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2DB5C5C4-BEAD-C047-93E7-9C543176E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079" y="4054463"/>
                <a:ext cx="1739531" cy="461665"/>
              </a:xfrm>
              <a:prstGeom prst="rect">
                <a:avLst/>
              </a:prstGeom>
              <a:blipFill>
                <a:blip r:embed="rId9"/>
                <a:stretch>
                  <a:fillRect l="-5072" t="-21053" r="-2899" b="-4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Right Brace 166">
            <a:extLst>
              <a:ext uri="{FF2B5EF4-FFF2-40B4-BE49-F238E27FC236}">
                <a16:creationId xmlns:a16="http://schemas.microsoft.com/office/drawing/2014/main" id="{BBA38BEA-691E-7A4E-8CE6-3BECD76D46AA}"/>
              </a:ext>
            </a:extLst>
          </p:cNvPr>
          <p:cNvSpPr/>
          <p:nvPr/>
        </p:nvSpPr>
        <p:spPr>
          <a:xfrm>
            <a:off x="7652866" y="1333719"/>
            <a:ext cx="290069" cy="2542820"/>
          </a:xfrm>
          <a:prstGeom prst="rightBrace">
            <a:avLst>
              <a:gd name="adj1" fmla="val 47145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9505F44D-063B-174A-B15D-AF661BE72075}"/>
                  </a:ext>
                </a:extLst>
              </p:cNvPr>
              <p:cNvSpPr txBox="1"/>
              <p:nvPr/>
            </p:nvSpPr>
            <p:spPr>
              <a:xfrm>
                <a:off x="7839453" y="2280443"/>
                <a:ext cx="1269408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br>
                  <a:rPr lang="en-US" sz="3000" b="1">
                    <a:solidFill>
                      <a:srgbClr val="C00000"/>
                    </a:solidFill>
                  </a:rPr>
                </a:br>
                <a:r>
                  <a:rPr lang="en-US" sz="3000" b="1">
                    <a:solidFill>
                      <a:srgbClr val="C00000"/>
                    </a:solidFill>
                  </a:rPr>
                  <a:t>(width)</a:t>
                </a: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9505F44D-063B-174A-B15D-AF661BE72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53" y="2280443"/>
                <a:ext cx="1269408" cy="923330"/>
              </a:xfrm>
              <a:prstGeom prst="rect">
                <a:avLst/>
              </a:prstGeom>
              <a:blipFill>
                <a:blip r:embed="rId10"/>
                <a:stretch>
                  <a:fillRect l="-16832" r="-8911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AFA9D600-03D7-C941-AA40-F87B98415FA2}"/>
              </a:ext>
            </a:extLst>
          </p:cNvPr>
          <p:cNvCxnSpPr>
            <a:cxnSpLocks/>
            <a:stCxn id="156" idx="2"/>
            <a:endCxn id="90" idx="7"/>
          </p:cNvCxnSpPr>
          <p:nvPr/>
        </p:nvCxnSpPr>
        <p:spPr>
          <a:xfrm>
            <a:off x="1888599" y="2043305"/>
            <a:ext cx="1259327" cy="49979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7F2C11B5-14B0-EB4E-8638-FE9AE1AD1910}"/>
              </a:ext>
            </a:extLst>
          </p:cNvPr>
          <p:cNvCxnSpPr>
            <a:cxnSpLocks/>
          </p:cNvCxnSpPr>
          <p:nvPr/>
        </p:nvCxnSpPr>
        <p:spPr>
          <a:xfrm>
            <a:off x="3334513" y="2090670"/>
            <a:ext cx="1259327" cy="49979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E002A894-57D8-2347-8D1F-D90BF0F6DC1E}"/>
              </a:ext>
            </a:extLst>
          </p:cNvPr>
          <p:cNvCxnSpPr>
            <a:cxnSpLocks/>
          </p:cNvCxnSpPr>
          <p:nvPr/>
        </p:nvCxnSpPr>
        <p:spPr>
          <a:xfrm>
            <a:off x="3312673" y="2659218"/>
            <a:ext cx="1259327" cy="49979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055DF8D1-A823-6747-B56D-8D65036DD14A}"/>
              </a:ext>
            </a:extLst>
          </p:cNvPr>
          <p:cNvCxnSpPr>
            <a:cxnSpLocks/>
            <a:endCxn id="154" idx="6"/>
          </p:cNvCxnSpPr>
          <p:nvPr/>
        </p:nvCxnSpPr>
        <p:spPr>
          <a:xfrm flipV="1">
            <a:off x="3348768" y="3171931"/>
            <a:ext cx="1195909" cy="31842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99230568-E7DD-7C4C-872F-5A90F046D894}"/>
              </a:ext>
            </a:extLst>
          </p:cNvPr>
          <p:cNvCxnSpPr>
            <a:cxnSpLocks/>
            <a:stCxn id="91" idx="3"/>
            <a:endCxn id="155" idx="6"/>
          </p:cNvCxnSpPr>
          <p:nvPr/>
        </p:nvCxnSpPr>
        <p:spPr>
          <a:xfrm>
            <a:off x="3285351" y="3236237"/>
            <a:ext cx="1259326" cy="500078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8209D7D8-97DB-2642-9DBD-872B7AADBF84}"/>
              </a:ext>
            </a:extLst>
          </p:cNvPr>
          <p:cNvCxnSpPr>
            <a:cxnSpLocks/>
            <a:stCxn id="92" idx="2"/>
            <a:endCxn id="155" idx="6"/>
          </p:cNvCxnSpPr>
          <p:nvPr/>
        </p:nvCxnSpPr>
        <p:spPr>
          <a:xfrm>
            <a:off x="3313812" y="3736315"/>
            <a:ext cx="1230865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98DE1097-E03C-424C-BA46-AB98796CCE54}"/>
              </a:ext>
            </a:extLst>
          </p:cNvPr>
          <p:cNvCxnSpPr>
            <a:cxnSpLocks/>
            <a:stCxn id="92" idx="2"/>
            <a:endCxn id="154" idx="6"/>
          </p:cNvCxnSpPr>
          <p:nvPr/>
        </p:nvCxnSpPr>
        <p:spPr>
          <a:xfrm flipV="1">
            <a:off x="3313812" y="3171931"/>
            <a:ext cx="1230865" cy="564384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051C4A23-E969-BD43-AF50-154884920998}"/>
                  </a:ext>
                </a:extLst>
              </p:cNvPr>
              <p:cNvSpPr txBox="1"/>
              <p:nvPr/>
            </p:nvSpPr>
            <p:spPr>
              <a:xfrm>
                <a:off x="5197706" y="2376474"/>
                <a:ext cx="35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051C4A23-E969-BD43-AF50-154884920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706" y="2376474"/>
                <a:ext cx="351058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36F4347B-8A2E-8E48-8630-227280BB5594}"/>
              </a:ext>
            </a:extLst>
          </p:cNvPr>
          <p:cNvCxnSpPr>
            <a:cxnSpLocks/>
            <a:endCxn id="84" idx="6"/>
          </p:cNvCxnSpPr>
          <p:nvPr/>
        </p:nvCxnSpPr>
        <p:spPr>
          <a:xfrm>
            <a:off x="6135774" y="1472031"/>
            <a:ext cx="1259328" cy="405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ADA2E79A-B7D8-F244-84AE-53AEFCF900D4}"/>
              </a:ext>
            </a:extLst>
          </p:cNvPr>
          <p:cNvCxnSpPr>
            <a:cxnSpLocks/>
            <a:stCxn id="80" idx="2"/>
            <a:endCxn id="84" idx="5"/>
          </p:cNvCxnSpPr>
          <p:nvPr/>
        </p:nvCxnSpPr>
        <p:spPr>
          <a:xfrm flipV="1">
            <a:off x="6164236" y="1540392"/>
            <a:ext cx="1259327" cy="50904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6ACD2EDF-CC25-6A40-B77E-C9A4EF4C6863}"/>
              </a:ext>
            </a:extLst>
          </p:cNvPr>
          <p:cNvCxnSpPr>
            <a:cxnSpLocks/>
            <a:stCxn id="79" idx="2"/>
            <a:endCxn id="85" idx="6"/>
          </p:cNvCxnSpPr>
          <p:nvPr/>
        </p:nvCxnSpPr>
        <p:spPr>
          <a:xfrm>
            <a:off x="6164236" y="1484914"/>
            <a:ext cx="1230866" cy="5556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DEFF2183-BFE3-7749-9B67-99EFF8FC96BB}"/>
              </a:ext>
            </a:extLst>
          </p:cNvPr>
          <p:cNvCxnSpPr>
            <a:cxnSpLocks/>
            <a:stCxn id="80" idx="2"/>
            <a:endCxn id="86" idx="6"/>
          </p:cNvCxnSpPr>
          <p:nvPr/>
        </p:nvCxnSpPr>
        <p:spPr>
          <a:xfrm>
            <a:off x="6164236" y="2049436"/>
            <a:ext cx="1230866" cy="5556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29CE19EE-B07E-F342-8F3E-1D9A82B85106}"/>
              </a:ext>
            </a:extLst>
          </p:cNvPr>
          <p:cNvCxnSpPr>
            <a:cxnSpLocks/>
            <a:stCxn id="81" idx="2"/>
            <a:endCxn id="87" idx="6"/>
          </p:cNvCxnSpPr>
          <p:nvPr/>
        </p:nvCxnSpPr>
        <p:spPr>
          <a:xfrm>
            <a:off x="6164236" y="2613958"/>
            <a:ext cx="1230866" cy="5556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47DE41C-A06B-E347-9E11-7D6598DB9C4D}"/>
              </a:ext>
            </a:extLst>
          </p:cNvPr>
          <p:cNvCxnSpPr>
            <a:cxnSpLocks/>
          </p:cNvCxnSpPr>
          <p:nvPr/>
        </p:nvCxnSpPr>
        <p:spPr>
          <a:xfrm flipV="1">
            <a:off x="6164235" y="2110782"/>
            <a:ext cx="1259327" cy="50904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D9F7E335-AFA8-2A40-955D-EF87E1DB01BD}"/>
              </a:ext>
            </a:extLst>
          </p:cNvPr>
          <p:cNvCxnSpPr>
            <a:cxnSpLocks/>
          </p:cNvCxnSpPr>
          <p:nvPr/>
        </p:nvCxnSpPr>
        <p:spPr>
          <a:xfrm>
            <a:off x="6163099" y="3146886"/>
            <a:ext cx="1230866" cy="5556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6E83E7B-DDE4-0D41-89AB-937D893B29AC}"/>
              </a:ext>
            </a:extLst>
          </p:cNvPr>
          <p:cNvCxnSpPr>
            <a:cxnSpLocks/>
          </p:cNvCxnSpPr>
          <p:nvPr/>
        </p:nvCxnSpPr>
        <p:spPr>
          <a:xfrm flipV="1">
            <a:off x="6163098" y="2643710"/>
            <a:ext cx="1259327" cy="50904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4445A453-59E8-F248-8174-AC3701015176}"/>
              </a:ext>
            </a:extLst>
          </p:cNvPr>
          <p:cNvCxnSpPr>
            <a:cxnSpLocks/>
            <a:stCxn id="83" idx="3"/>
            <a:endCxn id="88" idx="5"/>
          </p:cNvCxnSpPr>
          <p:nvPr/>
        </p:nvCxnSpPr>
        <p:spPr>
          <a:xfrm flipV="1">
            <a:off x="6135775" y="3798342"/>
            <a:ext cx="1287788" cy="882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35020EF5-ED97-F547-BF67-FA1034609EF0}"/>
              </a:ext>
            </a:extLst>
          </p:cNvPr>
          <p:cNvCxnSpPr>
            <a:cxnSpLocks/>
            <a:stCxn id="83" idx="1"/>
            <a:endCxn id="87" idx="5"/>
          </p:cNvCxnSpPr>
          <p:nvPr/>
        </p:nvCxnSpPr>
        <p:spPr>
          <a:xfrm flipV="1">
            <a:off x="6135775" y="3233958"/>
            <a:ext cx="1287788" cy="4446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317A9DA-F7A4-F84B-9F01-0E842193DF08}"/>
              </a:ext>
            </a:extLst>
          </p:cNvPr>
          <p:cNvSpPr/>
          <p:nvPr/>
        </p:nvSpPr>
        <p:spPr>
          <a:xfrm>
            <a:off x="876447" y="1987638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2DC6EA4E-B1F3-F14C-981B-2D9D6B786FE4}"/>
              </a:ext>
            </a:extLst>
          </p:cNvPr>
          <p:cNvSpPr/>
          <p:nvPr/>
        </p:nvSpPr>
        <p:spPr>
          <a:xfrm>
            <a:off x="858981" y="2538120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FDE01C0F-C38B-FF42-A699-4DCE4CD65918}"/>
              </a:ext>
            </a:extLst>
          </p:cNvPr>
          <p:cNvSpPr/>
          <p:nvPr/>
        </p:nvSpPr>
        <p:spPr>
          <a:xfrm>
            <a:off x="2256345" y="1715912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B7005015-DDCC-0C48-942B-DBDBC976913F}"/>
              </a:ext>
            </a:extLst>
          </p:cNvPr>
          <p:cNvSpPr/>
          <p:nvPr/>
        </p:nvSpPr>
        <p:spPr>
          <a:xfrm>
            <a:off x="2201998" y="2229595"/>
            <a:ext cx="272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9B9C2663-E5FB-794A-8FBD-6EEE6F6E35A0}"/>
                  </a:ext>
                </a:extLst>
              </p:cNvPr>
              <p:cNvSpPr/>
              <p:nvPr/>
            </p:nvSpPr>
            <p:spPr>
              <a:xfrm>
                <a:off x="2077342" y="2876192"/>
                <a:ext cx="32412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9B9C2663-E5FB-794A-8FBD-6EEE6F6E35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342" y="2876192"/>
                <a:ext cx="32412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E30E81C2-3803-9E46-B022-4287350E848E}"/>
                  </a:ext>
                </a:extLst>
              </p:cNvPr>
              <p:cNvSpPr/>
              <p:nvPr/>
            </p:nvSpPr>
            <p:spPr>
              <a:xfrm>
                <a:off x="2022995" y="3389875"/>
                <a:ext cx="319318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E30E81C2-3803-9E46-B022-4287350E84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995" y="3389875"/>
                <a:ext cx="319318" cy="30008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0606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8"/>
    </mc:Choice>
    <mc:Fallback xmlns="">
      <p:transition spd="slow" advTm="1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D9A27-EE47-C54A-8E69-B90C4782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Unordered </a:t>
            </a:r>
            <a:r>
              <a:rPr lang="en-US" sz="4400" dirty="0"/>
              <a:t>Branching Programs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A47E13-38F7-C849-AE13-467D43BCEE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2"/>
                <a:ext cx="8686800" cy="54960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We focus on small-width unordered branching programs.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0B050"/>
                    </a:solidFill>
                  </a:rPr>
                  <a:t>Hope: </a:t>
                </a:r>
                <a:r>
                  <a:rPr lang="en-US" sz="2800" dirty="0"/>
                  <a:t>more challenging task </a:t>
                </a:r>
                <a:r>
                  <a:rPr lang="en-US" sz="2800" dirty="0">
                    <a:sym typeface="Wingdings" pitchFamily="2" charset="2"/>
                  </a:rPr>
                  <a:t> creative new ideas</a:t>
                </a:r>
                <a:endParaRPr lang="en-US" sz="2800" dirty="0"/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r>
                  <a:rPr lang="en-US" sz="2800" b="1" dirty="0"/>
                  <a:t>PRGs for unordered branching programs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[BPW’11, IMZ’12, RSV’13, SVW’14, HLV’17, LV’17, CHR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T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’18, FK’18]: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seed-length, or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𝑛𝑤</m:t>
                                </m:r>
                              </m:e>
                            </m:d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seed-length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800" dirty="0"/>
                  <a:t>Nearly matching Nisan’s parameters, </a:t>
                </a:r>
                <a:br>
                  <a:rPr lang="en-US" sz="2800" dirty="0"/>
                </a:br>
                <a:r>
                  <a:rPr lang="en-US" sz="2800" dirty="0"/>
                  <a:t>but in a more general setting.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A47E13-38F7-C849-AE13-467D43BCEE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2"/>
                <a:ext cx="8686800" cy="5496084"/>
              </a:xfrm>
              <a:blipFill>
                <a:blip r:embed="rId4"/>
                <a:stretch>
                  <a:fillRect l="-1608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1870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46"/>
    </mc:Choice>
    <mc:Fallback xmlns="">
      <p:transition spd="slow" advTm="5894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8C49-16E6-3048-B86F-2247C553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Read-Once AC</a:t>
            </a:r>
            <a:r>
              <a:rPr lang="en-US" sz="3200" baseline="30000" dirty="0"/>
              <a:t>0</a:t>
            </a:r>
            <a:r>
              <a:rPr lang="en-US" sz="3200" dirty="0"/>
              <a:t> and Constant-Width ROBPs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F0E729-2E10-E849-8776-FF2D20D799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432FF"/>
                    </a:solidFill>
                  </a:rPr>
                  <a:t>Why study constant width?</a:t>
                </a:r>
              </a:p>
              <a:p>
                <a:r>
                  <a:rPr lang="en-US" sz="2800" dirty="0"/>
                  <a:t>Natural milestone towards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width</a:t>
                </a:r>
              </a:p>
              <a:p>
                <a:r>
                  <a:rPr lang="en-US" sz="2800" dirty="0"/>
                  <a:t>Generalizes read-once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AC</a:t>
                </a:r>
                <a:r>
                  <a:rPr lang="en-US" sz="2800" b="1" baseline="30000" dirty="0">
                    <a:solidFill>
                      <a:srgbClr val="C00000"/>
                    </a:solidFill>
                  </a:rPr>
                  <a:t>0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F0E729-2E10-E849-8776-FF2D20D799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8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4" descr="latex-image-1.pdf">
            <a:extLst>
              <a:ext uri="{FF2B5EF4-FFF2-40B4-BE49-F238E27FC236}">
                <a16:creationId xmlns:a16="http://schemas.microsoft.com/office/drawing/2014/main" id="{48EFBD1D-ACCE-8242-8F3B-402D3D40448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09" y="4261509"/>
            <a:ext cx="247682" cy="26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6">
            <a:extLst>
              <a:ext uri="{FF2B5EF4-FFF2-40B4-BE49-F238E27FC236}">
                <a16:creationId xmlns:a16="http://schemas.microsoft.com/office/drawing/2014/main" id="{325127E5-7762-A44C-8862-517282C0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10" y="4211332"/>
            <a:ext cx="459626" cy="443608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id="{11E37D04-C486-7546-A100-D29529CCA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469" y="2788506"/>
            <a:ext cx="459626" cy="443608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pic>
        <p:nvPicPr>
          <p:cNvPr id="7" name="Picture 21" descr="latex-image-1.pdf">
            <a:extLst>
              <a:ext uri="{FF2B5EF4-FFF2-40B4-BE49-F238E27FC236}">
                <a16:creationId xmlns:a16="http://schemas.microsoft.com/office/drawing/2014/main" id="{BF513F13-6B57-8D45-8ABA-0205D1ACF2B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19" y="3685329"/>
            <a:ext cx="247682" cy="26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22">
            <a:extLst>
              <a:ext uri="{FF2B5EF4-FFF2-40B4-BE49-F238E27FC236}">
                <a16:creationId xmlns:a16="http://schemas.microsoft.com/office/drawing/2014/main" id="{776F8DFC-2C10-F241-AF27-54F11BD5E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903" y="3591335"/>
            <a:ext cx="459626" cy="443608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pic>
        <p:nvPicPr>
          <p:cNvPr id="9" name="Picture 30" descr="latex-image-1.pdf">
            <a:extLst>
              <a:ext uri="{FF2B5EF4-FFF2-40B4-BE49-F238E27FC236}">
                <a16:creationId xmlns:a16="http://schemas.microsoft.com/office/drawing/2014/main" id="{BF4FD233-F007-0349-A5D1-EED4596F37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09" y="3685329"/>
            <a:ext cx="247682" cy="26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31">
            <a:extLst>
              <a:ext uri="{FF2B5EF4-FFF2-40B4-BE49-F238E27FC236}">
                <a16:creationId xmlns:a16="http://schemas.microsoft.com/office/drawing/2014/main" id="{03EB65EF-2753-DE4C-BEC4-1B4EEC683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8193" y="3591335"/>
            <a:ext cx="459626" cy="443608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pic>
        <p:nvPicPr>
          <p:cNvPr id="11" name="Picture 32" descr="latex-image-1.pdf">
            <a:extLst>
              <a:ext uri="{FF2B5EF4-FFF2-40B4-BE49-F238E27FC236}">
                <a16:creationId xmlns:a16="http://schemas.microsoft.com/office/drawing/2014/main" id="{30CF6C26-79D6-484D-AAAC-B52AAE93FE8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23" y="3658212"/>
            <a:ext cx="419153" cy="4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40">
            <a:extLst>
              <a:ext uri="{FF2B5EF4-FFF2-40B4-BE49-F238E27FC236}">
                <a16:creationId xmlns:a16="http://schemas.microsoft.com/office/drawing/2014/main" id="{80EF98D2-2F6E-464D-A6EA-D88170C5AEB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42709" y="4034942"/>
            <a:ext cx="659006" cy="180584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3" name="Straight Arrow Connector 42">
            <a:extLst>
              <a:ext uri="{FF2B5EF4-FFF2-40B4-BE49-F238E27FC236}">
                <a16:creationId xmlns:a16="http://schemas.microsoft.com/office/drawing/2014/main" id="{799A1788-3B6E-1E4A-9CDD-0BC3564BC1C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920090" y="4084044"/>
            <a:ext cx="230725" cy="132524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4" name="Straight Arrow Connector 46">
            <a:extLst>
              <a:ext uri="{FF2B5EF4-FFF2-40B4-BE49-F238E27FC236}">
                <a16:creationId xmlns:a16="http://schemas.microsoft.com/office/drawing/2014/main" id="{07AD2BF9-76E9-B24B-B9F9-2B6F2E77625F}"/>
              </a:ext>
            </a:extLst>
          </p:cNvPr>
          <p:cNvCxnSpPr>
            <a:cxnSpLocks noChangeShapeType="1"/>
            <a:stCxn id="28" idx="0"/>
          </p:cNvCxnSpPr>
          <p:nvPr/>
        </p:nvCxnSpPr>
        <p:spPr bwMode="auto">
          <a:xfrm flipH="1" flipV="1">
            <a:off x="2101716" y="4034942"/>
            <a:ext cx="845838" cy="20423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5" name="Straight Arrow Connector 52">
            <a:extLst>
              <a:ext uri="{FF2B5EF4-FFF2-40B4-BE49-F238E27FC236}">
                <a16:creationId xmlns:a16="http://schemas.microsoft.com/office/drawing/2014/main" id="{B4A6CD1F-9450-EE48-AB1D-24A2DEB0FEB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61076" y="4032274"/>
            <a:ext cx="659006" cy="180584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6" name="Straight Arrow Connector 53">
            <a:extLst>
              <a:ext uri="{FF2B5EF4-FFF2-40B4-BE49-F238E27FC236}">
                <a16:creationId xmlns:a16="http://schemas.microsoft.com/office/drawing/2014/main" id="{5F9F8EFA-DFB3-934B-BC53-9F53821E236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438457" y="4081375"/>
            <a:ext cx="230725" cy="132524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7" name="Straight Arrow Connector 54">
            <a:extLst>
              <a:ext uri="{FF2B5EF4-FFF2-40B4-BE49-F238E27FC236}">
                <a16:creationId xmlns:a16="http://schemas.microsoft.com/office/drawing/2014/main" id="{305811FD-786A-6541-A1CE-BA7BAA55CE5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620082" y="4032274"/>
            <a:ext cx="502594" cy="239082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8" name="Straight Arrow Connector 55">
            <a:extLst>
              <a:ext uri="{FF2B5EF4-FFF2-40B4-BE49-F238E27FC236}">
                <a16:creationId xmlns:a16="http://schemas.microsoft.com/office/drawing/2014/main" id="{84F4751D-471A-AA4D-9B95-60575A24997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92144" y="3246832"/>
            <a:ext cx="2121139" cy="364336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9" name="Straight Arrow Connector 57">
            <a:extLst>
              <a:ext uri="{FF2B5EF4-FFF2-40B4-BE49-F238E27FC236}">
                <a16:creationId xmlns:a16="http://schemas.microsoft.com/office/drawing/2014/main" id="{ED6C2906-8D53-D544-AF65-68B60D132DA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976731" y="3254784"/>
            <a:ext cx="344503" cy="3286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0" name="Straight Arrow Connector 60">
            <a:extLst>
              <a:ext uri="{FF2B5EF4-FFF2-40B4-BE49-F238E27FC236}">
                <a16:creationId xmlns:a16="http://schemas.microsoft.com/office/drawing/2014/main" id="{E9D24207-FC02-854E-92B3-57C6E15A006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313283" y="3246832"/>
            <a:ext cx="396952" cy="33357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1" name="Straight Arrow Connector 63">
            <a:extLst>
              <a:ext uri="{FF2B5EF4-FFF2-40B4-BE49-F238E27FC236}">
                <a16:creationId xmlns:a16="http://schemas.microsoft.com/office/drawing/2014/main" id="{146331D0-2F6C-C84A-A42C-BF4704CB3C2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283393" y="2276722"/>
            <a:ext cx="344503" cy="2284723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2" name="Straight Arrow Connector 40">
            <a:extLst>
              <a:ext uri="{FF2B5EF4-FFF2-40B4-BE49-F238E27FC236}">
                <a16:creationId xmlns:a16="http://schemas.microsoft.com/office/drawing/2014/main" id="{C739D1F4-63BE-F945-936A-316C98A0C24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52030" y="4654939"/>
            <a:ext cx="475767" cy="201419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3" name="Straight Arrow Connector 42">
            <a:extLst>
              <a:ext uri="{FF2B5EF4-FFF2-40B4-BE49-F238E27FC236}">
                <a16:creationId xmlns:a16="http://schemas.microsoft.com/office/drawing/2014/main" id="{F3B41655-BA9B-B449-9F89-9E42BF985D7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246172" y="4704042"/>
            <a:ext cx="230725" cy="132524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4" name="Straight Arrow Connector 46">
            <a:extLst>
              <a:ext uri="{FF2B5EF4-FFF2-40B4-BE49-F238E27FC236}">
                <a16:creationId xmlns:a16="http://schemas.microsoft.com/office/drawing/2014/main" id="{D53ACA00-72FF-624E-B21B-79AD845BAC4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427797" y="4654939"/>
            <a:ext cx="502594" cy="239082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pic>
        <p:nvPicPr>
          <p:cNvPr id="25" name="Picture 32" descr="latex-image-1.pdf">
            <a:extLst>
              <a:ext uri="{FF2B5EF4-FFF2-40B4-BE49-F238E27FC236}">
                <a16:creationId xmlns:a16="http://schemas.microsoft.com/office/drawing/2014/main" id="{21AD0926-0EF3-8A4B-822C-8CD6A5F35C2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765" y="4899798"/>
            <a:ext cx="419153" cy="4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 descr="latex-image-1.pdf">
            <a:extLst>
              <a:ext uri="{FF2B5EF4-FFF2-40B4-BE49-F238E27FC236}">
                <a16:creationId xmlns:a16="http://schemas.microsoft.com/office/drawing/2014/main" id="{5735BDEF-1908-8C41-886D-DA41A795887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02" y="2842709"/>
            <a:ext cx="247682" cy="26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latex-image-1.pdf">
            <a:extLst>
              <a:ext uri="{FF2B5EF4-FFF2-40B4-BE49-F238E27FC236}">
                <a16:creationId xmlns:a16="http://schemas.microsoft.com/office/drawing/2014/main" id="{A4B21B42-44BF-C34B-B8FC-9C615E7BC4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840" y="4289357"/>
            <a:ext cx="247682" cy="26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16">
            <a:extLst>
              <a:ext uri="{FF2B5EF4-FFF2-40B4-BE49-F238E27FC236}">
                <a16:creationId xmlns:a16="http://schemas.microsoft.com/office/drawing/2014/main" id="{F98D17C2-B321-B444-9D14-E1ECF8F5F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742" y="4239180"/>
            <a:ext cx="459626" cy="443608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cxnSp>
        <p:nvCxnSpPr>
          <p:cNvPr id="29" name="Straight Arrow Connector 40">
            <a:extLst>
              <a:ext uri="{FF2B5EF4-FFF2-40B4-BE49-F238E27FC236}">
                <a16:creationId xmlns:a16="http://schemas.microsoft.com/office/drawing/2014/main" id="{D35DE37E-5370-B845-9AAE-939C532B2F6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42770" y="4682788"/>
            <a:ext cx="531258" cy="23072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30" name="Straight Arrow Connector 42">
            <a:extLst>
              <a:ext uri="{FF2B5EF4-FFF2-40B4-BE49-F238E27FC236}">
                <a16:creationId xmlns:a16="http://schemas.microsoft.com/office/drawing/2014/main" id="{9E486651-BA2B-3C4C-8341-CED098F40E0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792403" y="4731890"/>
            <a:ext cx="230725" cy="132524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31" name="Straight Arrow Connector 46">
            <a:extLst>
              <a:ext uri="{FF2B5EF4-FFF2-40B4-BE49-F238E27FC236}">
                <a16:creationId xmlns:a16="http://schemas.microsoft.com/office/drawing/2014/main" id="{D8B80A4F-5B5C-2C44-A4E3-CDE2CBFD0C9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974029" y="4682788"/>
            <a:ext cx="502594" cy="239082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pic>
        <p:nvPicPr>
          <p:cNvPr id="32" name="Picture 14" descr="latex-image-1.pdf">
            <a:extLst>
              <a:ext uri="{FF2B5EF4-FFF2-40B4-BE49-F238E27FC236}">
                <a16:creationId xmlns:a16="http://schemas.microsoft.com/office/drawing/2014/main" id="{D63FD6A6-90DF-0644-BC8F-91743F4B98B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71" y="4196193"/>
            <a:ext cx="247682" cy="26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16">
            <a:extLst>
              <a:ext uri="{FF2B5EF4-FFF2-40B4-BE49-F238E27FC236}">
                <a16:creationId xmlns:a16="http://schemas.microsoft.com/office/drawing/2014/main" id="{A752F2BD-5D5B-DD46-9695-F947B8D4E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7373" y="4146016"/>
            <a:ext cx="459626" cy="443608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pic>
        <p:nvPicPr>
          <p:cNvPr id="34" name="Picture 32" descr="latex-image-1.pdf">
            <a:extLst>
              <a:ext uri="{FF2B5EF4-FFF2-40B4-BE49-F238E27FC236}">
                <a16:creationId xmlns:a16="http://schemas.microsoft.com/office/drawing/2014/main" id="{DC1C77EF-132F-B144-80F3-9F052B151FB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78" y="4281937"/>
            <a:ext cx="419153" cy="4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4" descr="latex-image-1.pdf">
            <a:extLst>
              <a:ext uri="{FF2B5EF4-FFF2-40B4-BE49-F238E27FC236}">
                <a16:creationId xmlns:a16="http://schemas.microsoft.com/office/drawing/2014/main" id="{6ABBE95A-BA16-3148-8F5D-71787A35DFF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03" y="4224041"/>
            <a:ext cx="247682" cy="26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16">
            <a:extLst>
              <a:ext uri="{FF2B5EF4-FFF2-40B4-BE49-F238E27FC236}">
                <a16:creationId xmlns:a16="http://schemas.microsoft.com/office/drawing/2014/main" id="{F29CDAD2-7515-674B-93A1-800049D10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604" y="4173864"/>
            <a:ext cx="459626" cy="443608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DC4EEB1-193A-B140-9BEF-EBC87127F164}"/>
                  </a:ext>
                </a:extLst>
              </p:cNvPr>
              <p:cNvSpPr txBox="1"/>
              <p:nvPr/>
            </p:nvSpPr>
            <p:spPr>
              <a:xfrm>
                <a:off x="737411" y="4875216"/>
                <a:ext cx="14363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8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1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800" i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DC4EEB1-193A-B140-9BEF-EBC87127F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11" y="4875216"/>
                <a:ext cx="1436355" cy="276999"/>
              </a:xfrm>
              <a:prstGeom prst="rect">
                <a:avLst/>
              </a:prstGeom>
              <a:blipFill>
                <a:blip r:embed="rId6"/>
                <a:stretch>
                  <a:fillRect l="-2632" t="-9091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2" descr="latex-image-1.pdf">
            <a:extLst>
              <a:ext uri="{FF2B5EF4-FFF2-40B4-BE49-F238E27FC236}">
                <a16:creationId xmlns:a16="http://schemas.microsoft.com/office/drawing/2014/main" id="{6BB9ED67-C066-094E-B84B-519A45F14F5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31" y="4870204"/>
            <a:ext cx="419153" cy="4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E18E63B-513E-3E45-815D-1B627DE3AD03}"/>
                  </a:ext>
                </a:extLst>
              </p:cNvPr>
              <p:cNvSpPr txBox="1"/>
              <p:nvPr/>
            </p:nvSpPr>
            <p:spPr>
              <a:xfrm>
                <a:off x="2277775" y="4921492"/>
                <a:ext cx="15544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̅"/>
                          <m:ctrlP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</m:acc>
                      <m:r>
                        <a:rPr lang="en-US" sz="1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sub>
                      </m:sSub>
                    </m:oMath>
                  </m:oMathPara>
                </a14:m>
                <a:endParaRPr lang="en-US" sz="1800" i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E18E63B-513E-3E45-815D-1B627DE3A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775" y="4921492"/>
                <a:ext cx="1554400" cy="276999"/>
              </a:xfrm>
              <a:prstGeom prst="rect">
                <a:avLst/>
              </a:prstGeom>
              <a:blipFill>
                <a:blip r:embed="rId7"/>
                <a:stretch>
                  <a:fillRect t="-869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2" descr="latex-image-1.pdf">
            <a:extLst>
              <a:ext uri="{FF2B5EF4-FFF2-40B4-BE49-F238E27FC236}">
                <a16:creationId xmlns:a16="http://schemas.microsoft.com/office/drawing/2014/main" id="{DDA7D352-1DAC-DD4B-9A60-C476581DD01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38" y="4803694"/>
            <a:ext cx="419153" cy="4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2BB6096-F564-4643-8CC1-E08954B4F8A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67343" y="4586684"/>
            <a:ext cx="531258" cy="23072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AB8C282-2A11-FB41-A2C5-3B9CB77B5F0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616976" y="4635786"/>
            <a:ext cx="230725" cy="132524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43" name="Straight Arrow Connector 46">
            <a:extLst>
              <a:ext uri="{FF2B5EF4-FFF2-40B4-BE49-F238E27FC236}">
                <a16:creationId xmlns:a16="http://schemas.microsoft.com/office/drawing/2014/main" id="{13B9174E-952B-5A43-BC03-C768C603923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798602" y="4586684"/>
            <a:ext cx="502594" cy="239082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pic>
        <p:nvPicPr>
          <p:cNvPr id="44" name="Picture 32" descr="latex-image-1.pdf">
            <a:extLst>
              <a:ext uri="{FF2B5EF4-FFF2-40B4-BE49-F238E27FC236}">
                <a16:creationId xmlns:a16="http://schemas.microsoft.com/office/drawing/2014/main" id="{751014BF-A0B7-E043-9A97-CF3BD994816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18" y="4850564"/>
            <a:ext cx="419153" cy="4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Straight Arrow Connector 40">
            <a:extLst>
              <a:ext uri="{FF2B5EF4-FFF2-40B4-BE49-F238E27FC236}">
                <a16:creationId xmlns:a16="http://schemas.microsoft.com/office/drawing/2014/main" id="{F339A389-02FD-DD4C-A36A-B9AA38ED8C1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854723" y="4633554"/>
            <a:ext cx="531258" cy="23072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46" name="Straight Arrow Connector 42">
            <a:extLst>
              <a:ext uri="{FF2B5EF4-FFF2-40B4-BE49-F238E27FC236}">
                <a16:creationId xmlns:a16="http://schemas.microsoft.com/office/drawing/2014/main" id="{1FBC48F0-DDFE-FB46-A257-35D0FCCB0EC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7204356" y="4682656"/>
            <a:ext cx="230725" cy="132524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9B09FB4-246E-5A44-972D-0EE6CD02AC0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385982" y="4633554"/>
            <a:ext cx="502594" cy="239082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ED41671-687F-B247-B8A7-F1628353ACA2}"/>
                  </a:ext>
                </a:extLst>
              </p:cNvPr>
              <p:cNvSpPr txBox="1"/>
              <p:nvPr/>
            </p:nvSpPr>
            <p:spPr>
              <a:xfrm>
                <a:off x="5091231" y="4850564"/>
                <a:ext cx="1441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</m:sub>
                      </m:sSub>
                    </m:oMath>
                  </m:oMathPara>
                </a14:m>
                <a:endParaRPr lang="en-US" sz="1800" i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ED41671-687F-B247-B8A7-F1628353A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231" y="4850564"/>
                <a:ext cx="1441677" cy="276999"/>
              </a:xfrm>
              <a:prstGeom prst="rect">
                <a:avLst/>
              </a:prstGeom>
              <a:blipFill>
                <a:blip r:embed="rId9"/>
                <a:stretch>
                  <a:fillRect l="-1739" t="-9091" r="-870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7EF2C0C-D3FF-AA45-938C-05CD17B9EF2E}"/>
                  </a:ext>
                </a:extLst>
              </p:cNvPr>
              <p:cNvSpPr txBox="1"/>
              <p:nvPr/>
            </p:nvSpPr>
            <p:spPr>
              <a:xfrm>
                <a:off x="6749061" y="4880363"/>
                <a:ext cx="1441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e>
                      </m:acc>
                      <m:r>
                        <a:rPr lang="en-US" sz="1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̅"/>
                          <m:ctrlP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</m:acc>
                      <m:r>
                        <a:rPr lang="en-US" sz="1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i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7EF2C0C-D3FF-AA45-938C-05CD17B9E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061" y="4880363"/>
                <a:ext cx="1441677" cy="276999"/>
              </a:xfrm>
              <a:prstGeom prst="rect">
                <a:avLst/>
              </a:prstGeom>
              <a:blipFill>
                <a:blip r:embed="rId10"/>
                <a:stretch>
                  <a:fillRect l="-1739" t="-869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DC6BB04-16A1-A942-A3C1-29D1864D7231}"/>
                  </a:ext>
                </a:extLst>
              </p:cNvPr>
              <p:cNvSpPr/>
              <p:nvPr/>
            </p:nvSpPr>
            <p:spPr>
              <a:xfrm>
                <a:off x="218750" y="3576161"/>
                <a:ext cx="10172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depth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DC6BB04-16A1-A942-A3C1-29D1864D7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50" y="3576161"/>
                <a:ext cx="1017202" cy="400110"/>
              </a:xfrm>
              <a:prstGeom prst="rect">
                <a:avLst/>
              </a:prstGeom>
              <a:blipFill>
                <a:blip r:embed="rId11"/>
                <a:stretch>
                  <a:fillRect l="-6173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FCB12CD-9460-8C4C-90B8-FA1F41DC63EB}"/>
                  </a:ext>
                </a:extLst>
              </p:cNvPr>
              <p:cNvSpPr/>
              <p:nvPr/>
            </p:nvSpPr>
            <p:spPr>
              <a:xfrm>
                <a:off x="362943" y="5678137"/>
                <a:ext cx="82612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432FF"/>
                    </a:solidFill>
                  </a:rPr>
                  <a:t>Claim:</a:t>
                </a:r>
                <a:r>
                  <a:rPr lang="en-US" sz="2400" b="1" dirty="0"/>
                  <a:t> </a:t>
                </a:r>
                <a:r>
                  <a:rPr lang="en-US" sz="2400" dirty="0"/>
                  <a:t>Depth-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read-once </a:t>
                </a:r>
                <a:r>
                  <a:rPr lang="en-US" sz="2400" b="1" dirty="0"/>
                  <a:t>AC</a:t>
                </a:r>
                <a:r>
                  <a:rPr lang="en-US" sz="2400" b="1" baseline="30000" dirty="0"/>
                  <a:t>0</a:t>
                </a:r>
                <a:r>
                  <a:rPr lang="en-US" sz="2400" dirty="0"/>
                  <a:t> formulas can be computed by read-once branching programs of width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.</a:t>
                </a:r>
                <a:endParaRPr lang="en-US" sz="2400" b="1" baseline="30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FCB12CD-9460-8C4C-90B8-FA1F41DC6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43" y="5678137"/>
                <a:ext cx="8261265" cy="830997"/>
              </a:xfrm>
              <a:prstGeom prst="rect">
                <a:avLst/>
              </a:prstGeom>
              <a:blipFill>
                <a:blip r:embed="rId12"/>
                <a:stretch>
                  <a:fillRect l="-1074" t="-2985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80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28" grpId="0" animBg="1"/>
      <p:bldP spid="33" grpId="0" animBg="1"/>
      <p:bldP spid="36" grpId="0" animBg="1"/>
      <p:bldP spid="37" grpId="0"/>
      <p:bldP spid="39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1|0.1|0.2|0.1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.2|0.2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|18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12.7|11.7|18.4|12.1|21.3|3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0|6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5.2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5.2|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|5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7|1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1|0.1|0.2|0.1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E3612C9-7D3E-A249-A971-859534C0FC85}" vid="{099FBBD0-2DD0-7C4C-B8BC-DBB456D992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26802</TotalTime>
  <Words>2562</Words>
  <Application>Microsoft Macintosh PowerPoint</Application>
  <PresentationFormat>On-screen Show (4:3)</PresentationFormat>
  <Paragraphs>552</Paragraphs>
  <Slides>37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Cambria Math</vt:lpstr>
      <vt:lpstr>Office Theme</vt:lpstr>
      <vt:lpstr>Pseudorandom Generators for Monotone Read-Once Branching Programs</vt:lpstr>
      <vt:lpstr>Motivating Question: RL vs. L</vt:lpstr>
      <vt:lpstr>Pseudo-randomness</vt:lpstr>
      <vt:lpstr>Read-Once Oblivious Branching Programs (ROBPs)</vt:lpstr>
      <vt:lpstr>PRGs for ROBPs</vt:lpstr>
      <vt:lpstr>PRGs for Restricted Branching Programs</vt:lpstr>
      <vt:lpstr>Unordered Branching Programs (Harder)</vt:lpstr>
      <vt:lpstr>Unordered Branching Programs </vt:lpstr>
      <vt:lpstr>Read-Once AC0 and Constant-Width ROBPs</vt:lpstr>
      <vt:lpstr>Read-Once AC0 and Constant-Width ROBPs</vt:lpstr>
      <vt:lpstr>Read-Once AC0 and Constant-Width ROBPs</vt:lpstr>
      <vt:lpstr>Monotone Read-Once Branching Programs</vt:lpstr>
      <vt:lpstr>Simple and Crucial Fact</vt:lpstr>
      <vt:lpstr>Our Main Result</vt:lpstr>
      <vt:lpstr>The Construction</vt:lpstr>
      <vt:lpstr>Restrictions Based PRG</vt:lpstr>
      <vt:lpstr>Restrictions Based PRG</vt:lpstr>
      <vt:lpstr>Random Restrictions Based PRG</vt:lpstr>
      <vt:lpstr>Random Restrictions Based PRG</vt:lpstr>
      <vt:lpstr>Random Restrictions Based PRG</vt:lpstr>
      <vt:lpstr>Random Restriction Based PRG</vt:lpstr>
      <vt:lpstr>Milder Restrictions</vt:lpstr>
      <vt:lpstr>Early Stop</vt:lpstr>
      <vt:lpstr>Width Reduction</vt:lpstr>
      <vt:lpstr>Larger Alphabet</vt:lpstr>
      <vt:lpstr>Larger Alphabet</vt:lpstr>
      <vt:lpstr>Reducing the distance between width w-2</vt:lpstr>
      <vt:lpstr>Reducing the distance between width w-2</vt:lpstr>
      <vt:lpstr>Alphabet Reduction</vt:lpstr>
      <vt:lpstr>Alphabet Reduction</vt:lpstr>
      <vt:lpstr>Width Reduction</vt:lpstr>
      <vt:lpstr>Last Step</vt:lpstr>
      <vt:lpstr>Recap: Our Main Result</vt:lpstr>
      <vt:lpstr>The Next Big Goal</vt:lpstr>
      <vt:lpstr>Challenging width-4 program</vt:lpstr>
      <vt:lpstr>Open Questions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Avishay Tal</dc:creator>
  <cp:keywords/>
  <dc:description/>
  <cp:lastModifiedBy>Avishay Tal</cp:lastModifiedBy>
  <cp:revision>971</cp:revision>
  <cp:lastPrinted>2018-06-23T23:08:00Z</cp:lastPrinted>
  <dcterms:created xsi:type="dcterms:W3CDTF">2017-05-03T18:34:36Z</dcterms:created>
  <dcterms:modified xsi:type="dcterms:W3CDTF">2021-03-28T00:15:46Z</dcterms:modified>
  <cp:category/>
</cp:coreProperties>
</file>