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38" r:id="rId3"/>
    <p:sldId id="328" r:id="rId4"/>
    <p:sldId id="394" r:id="rId5"/>
    <p:sldId id="330" r:id="rId6"/>
    <p:sldId id="336" r:id="rId7"/>
    <p:sldId id="339" r:id="rId8"/>
    <p:sldId id="322" r:id="rId9"/>
    <p:sldId id="360" r:id="rId10"/>
    <p:sldId id="332" r:id="rId11"/>
    <p:sldId id="397" r:id="rId12"/>
    <p:sldId id="391" r:id="rId13"/>
    <p:sldId id="341" r:id="rId14"/>
    <p:sldId id="343" r:id="rId15"/>
    <p:sldId id="344" r:id="rId16"/>
    <p:sldId id="392" r:id="rId17"/>
    <p:sldId id="348" r:id="rId18"/>
    <p:sldId id="396" r:id="rId19"/>
    <p:sldId id="401" r:id="rId20"/>
    <p:sldId id="347" r:id="rId21"/>
    <p:sldId id="346" r:id="rId22"/>
    <p:sldId id="395" r:id="rId23"/>
    <p:sldId id="393" r:id="rId24"/>
    <p:sldId id="257" r:id="rId25"/>
    <p:sldId id="352" r:id="rId26"/>
    <p:sldId id="359" r:id="rId27"/>
    <p:sldId id="402" r:id="rId28"/>
    <p:sldId id="400" r:id="rId29"/>
    <p:sldId id="267" r:id="rId30"/>
    <p:sldId id="358" r:id="rId31"/>
    <p:sldId id="349" r:id="rId32"/>
    <p:sldId id="350" r:id="rId33"/>
    <p:sldId id="351" r:id="rId34"/>
    <p:sldId id="354" r:id="rId35"/>
    <p:sldId id="353" r:id="rId36"/>
    <p:sldId id="355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background: meta-complexity" id="{DE597270-50EF-4A22-A7D9-FC658F83E57A}">
          <p14:sldIdLst>
            <p14:sldId id="338"/>
            <p14:sldId id="328"/>
            <p14:sldId id="394"/>
            <p14:sldId id="330"/>
            <p14:sldId id="336"/>
          </p14:sldIdLst>
        </p14:section>
        <p14:section name="background: crypto" id="{73429A50-99F7-467C-956B-59C11D71C49F}">
          <p14:sldIdLst>
            <p14:sldId id="339"/>
            <p14:sldId id="322"/>
            <p14:sldId id="360"/>
            <p14:sldId id="332"/>
            <p14:sldId id="397"/>
            <p14:sldId id="391"/>
          </p14:sldIdLst>
        </p14:section>
        <p14:section name="our results" id="{A34410E9-AC6D-44E1-B5C0-318456C2C5F8}">
          <p14:sldIdLst>
            <p14:sldId id="341"/>
            <p14:sldId id="343"/>
            <p14:sldId id="344"/>
            <p14:sldId id="392"/>
            <p14:sldId id="348"/>
            <p14:sldId id="396"/>
            <p14:sldId id="401"/>
            <p14:sldId id="347"/>
          </p14:sldIdLst>
        </p14:section>
        <p14:section name="proof: KT vs OWF" id="{F47564CF-C39C-42EA-9499-1EB4F56C0978}">
          <p14:sldIdLst>
            <p14:sldId id="346"/>
            <p14:sldId id="395"/>
            <p14:sldId id="393"/>
            <p14:sldId id="257"/>
            <p14:sldId id="352"/>
            <p14:sldId id="359"/>
          </p14:sldIdLst>
        </p14:section>
        <p14:section name="conclusion" id="{94FA698D-2096-44FB-89B3-DC57A0B59B2C}">
          <p14:sldIdLst>
            <p14:sldId id="402"/>
            <p14:sldId id="400"/>
            <p14:sldId id="267"/>
          </p14:sldIdLst>
        </p14:section>
        <p14:section name="proof: Kpoly -&gt; KT" id="{4D67C8C1-3B4F-497E-BC69-61D8E3E125F4}">
          <p14:sldIdLst>
            <p14:sldId id="358"/>
            <p14:sldId id="349"/>
            <p14:sldId id="350"/>
            <p14:sldId id="351"/>
            <p14:sldId id="354"/>
            <p14:sldId id="353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1" autoAdjust="0"/>
    <p:restoredTop sz="93617" autoAdjust="0"/>
  </p:normalViewPr>
  <p:slideViewPr>
    <p:cSldViewPr snapToGrid="0">
      <p:cViewPr varScale="1">
        <p:scale>
          <a:sx n="80" d="100"/>
          <a:sy n="80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K^poly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is an independently interesting notion!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48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71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45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07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Crypto techniques (?) to understand meta-complexity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9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279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529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146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95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61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02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003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397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652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949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897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85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449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137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3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1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 empty input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53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96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precise def is just to emphasize it’s an average-case definition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9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64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8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54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gif"/><Relationship Id="rId4" Type="http://schemas.openxmlformats.org/officeDocument/2006/relationships/image" Target="../media/image2.png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21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3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2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8.png"/><Relationship Id="rId5" Type="http://schemas.openxmlformats.org/officeDocument/2006/relationships/image" Target="../media/image49.png"/><Relationship Id="rId10" Type="http://schemas.openxmlformats.org/officeDocument/2006/relationships/image" Target="../media/image570.png"/><Relationship Id="rId4" Type="http://schemas.openxmlformats.org/officeDocument/2006/relationships/image" Target="../media/image37.png"/><Relationship Id="rId9" Type="http://schemas.openxmlformats.org/officeDocument/2006/relationships/image" Target="../media/image56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70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12" Type="http://schemas.openxmlformats.org/officeDocument/2006/relationships/image" Target="../media/image55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10" Type="http://schemas.openxmlformats.org/officeDocument/2006/relationships/image" Target="../media/image64.png"/><Relationship Id="rId19" Type="http://schemas.openxmlformats.org/officeDocument/2006/relationships/image" Target="../media/image71.png"/><Relationship Id="rId4" Type="http://schemas.openxmlformats.org/officeDocument/2006/relationships/image" Target="../media/image38.png"/><Relationship Id="rId9" Type="http://schemas.openxmlformats.org/officeDocument/2006/relationships/image" Target="../media/image65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40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1.gif"/><Relationship Id="rId1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2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1130.pn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0.png"/><Relationship Id="rId7" Type="http://schemas.openxmlformats.org/officeDocument/2006/relationships/image" Target="../media/image9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710.png"/><Relationship Id="rId4" Type="http://schemas.openxmlformats.org/officeDocument/2006/relationships/hyperlink" Target="https://commons.m.wikimedia.org/wiki/File:Lock_Icon.sv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61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87.png"/><Relationship Id="rId9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7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0.png"/><Relationship Id="rId7" Type="http://schemas.openxmlformats.org/officeDocument/2006/relationships/image" Target="../media/image10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10.png"/><Relationship Id="rId10" Type="http://schemas.openxmlformats.org/officeDocument/2006/relationships/image" Target="../media/image106.png"/><Relationship Id="rId4" Type="http://schemas.openxmlformats.org/officeDocument/2006/relationships/image" Target="../media/image1000.png"/><Relationship Id="rId9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86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70.png"/><Relationship Id="rId9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12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910.png"/><Relationship Id="rId18" Type="http://schemas.openxmlformats.org/officeDocument/2006/relationships/image" Target="../media/image960.png"/><Relationship Id="rId26" Type="http://schemas.openxmlformats.org/officeDocument/2006/relationships/image" Target="../media/image1040.png"/><Relationship Id="rId3" Type="http://schemas.openxmlformats.org/officeDocument/2006/relationships/image" Target="../media/image931.png"/><Relationship Id="rId21" Type="http://schemas.openxmlformats.org/officeDocument/2006/relationships/image" Target="../media/image9900.png"/><Relationship Id="rId34" Type="http://schemas.openxmlformats.org/officeDocument/2006/relationships/image" Target="../media/image119.png"/><Relationship Id="rId7" Type="http://schemas.openxmlformats.org/officeDocument/2006/relationships/image" Target="../media/image850.png"/><Relationship Id="rId12" Type="http://schemas.openxmlformats.org/officeDocument/2006/relationships/image" Target="../media/image900.png"/><Relationship Id="rId17" Type="http://schemas.openxmlformats.org/officeDocument/2006/relationships/image" Target="../media/image950.png"/><Relationship Id="rId25" Type="http://schemas.openxmlformats.org/officeDocument/2006/relationships/image" Target="../media/image10300.png"/><Relationship Id="rId33" Type="http://schemas.openxmlformats.org/officeDocument/2006/relationships/image" Target="../media/image85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40.png"/><Relationship Id="rId20" Type="http://schemas.openxmlformats.org/officeDocument/2006/relationships/image" Target="../media/image980.png"/><Relationship Id="rId29" Type="http://schemas.openxmlformats.org/officeDocument/2006/relationships/image" Target="../media/image10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11" Type="http://schemas.openxmlformats.org/officeDocument/2006/relationships/image" Target="../media/image890.png"/><Relationship Id="rId24" Type="http://schemas.openxmlformats.org/officeDocument/2006/relationships/image" Target="../media/image1020.png"/><Relationship Id="rId32" Type="http://schemas.openxmlformats.org/officeDocument/2006/relationships/image" Target="../media/image11000.png"/><Relationship Id="rId5" Type="http://schemas.openxmlformats.org/officeDocument/2006/relationships/image" Target="../media/image830.png"/><Relationship Id="rId15" Type="http://schemas.openxmlformats.org/officeDocument/2006/relationships/image" Target="../media/image930.png"/><Relationship Id="rId23" Type="http://schemas.openxmlformats.org/officeDocument/2006/relationships/image" Target="../media/image10100.png"/><Relationship Id="rId28" Type="http://schemas.openxmlformats.org/officeDocument/2006/relationships/image" Target="../media/image1060.png"/><Relationship Id="rId36" Type="http://schemas.openxmlformats.org/officeDocument/2006/relationships/image" Target="../media/image118.png"/><Relationship Id="rId10" Type="http://schemas.openxmlformats.org/officeDocument/2006/relationships/image" Target="../media/image880.png"/><Relationship Id="rId19" Type="http://schemas.openxmlformats.org/officeDocument/2006/relationships/image" Target="../media/image970.png"/><Relationship Id="rId31" Type="http://schemas.openxmlformats.org/officeDocument/2006/relationships/image" Target="../media/image1090.png"/><Relationship Id="rId4" Type="http://schemas.openxmlformats.org/officeDocument/2006/relationships/image" Target="../media/image820.png"/><Relationship Id="rId9" Type="http://schemas.openxmlformats.org/officeDocument/2006/relationships/image" Target="../media/image870.png"/><Relationship Id="rId14" Type="http://schemas.openxmlformats.org/officeDocument/2006/relationships/image" Target="../media/image920.png"/><Relationship Id="rId22" Type="http://schemas.openxmlformats.org/officeDocument/2006/relationships/image" Target="../media/image10000.png"/><Relationship Id="rId27" Type="http://schemas.openxmlformats.org/officeDocument/2006/relationships/image" Target="../media/image1050.png"/><Relationship Id="rId30" Type="http://schemas.openxmlformats.org/officeDocument/2006/relationships/image" Target="../media/image1080.png"/><Relationship Id="rId35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22.png"/><Relationship Id="rId7" Type="http://schemas.openxmlformats.org/officeDocument/2006/relationships/image" Target="../media/image1190.png"/><Relationship Id="rId12" Type="http://schemas.openxmlformats.org/officeDocument/2006/relationships/image" Target="../media/image1240.pn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30.png"/><Relationship Id="rId5" Type="http://schemas.openxmlformats.org/officeDocument/2006/relationships/image" Target="../media/image120.png"/><Relationship Id="rId15" Type="http://schemas.openxmlformats.org/officeDocument/2006/relationships/image" Target="../media/image127.png"/><Relationship Id="rId10" Type="http://schemas.openxmlformats.org/officeDocument/2006/relationships/image" Target="../media/image1220.png"/><Relationship Id="rId4" Type="http://schemas.openxmlformats.org/officeDocument/2006/relationships/image" Target="../media/image1160.png"/><Relationship Id="rId9" Type="http://schemas.openxmlformats.org/officeDocument/2006/relationships/image" Target="../media/image1210.png"/><Relationship Id="rId14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21.png"/><Relationship Id="rId26" Type="http://schemas.openxmlformats.org/officeDocument/2006/relationships/image" Target="../media/image147.png"/><Relationship Id="rId3" Type="http://schemas.openxmlformats.org/officeDocument/2006/relationships/image" Target="../media/image122.png"/><Relationship Id="rId21" Type="http://schemas.openxmlformats.org/officeDocument/2006/relationships/image" Target="../media/image1.gif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4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42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44.png"/><Relationship Id="rId5" Type="http://schemas.openxmlformats.org/officeDocument/2006/relationships/image" Target="../media/image120.png"/><Relationship Id="rId15" Type="http://schemas.openxmlformats.org/officeDocument/2006/relationships/image" Target="../media/image141.png"/><Relationship Id="rId23" Type="http://schemas.openxmlformats.org/officeDocument/2006/relationships/image" Target="../media/image123.png"/><Relationship Id="rId28" Type="http://schemas.openxmlformats.org/officeDocument/2006/relationships/image" Target="../media/image152.png"/><Relationship Id="rId10" Type="http://schemas.openxmlformats.org/officeDocument/2006/relationships/image" Target="../media/image136.png"/><Relationship Id="rId19" Type="http://schemas.openxmlformats.org/officeDocument/2006/relationships/image" Target="../media/image131.png"/><Relationship Id="rId4" Type="http://schemas.openxmlformats.org/officeDocument/2006/relationships/image" Target="../media/image862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46.png"/><Relationship Id="rId27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140.png"/><Relationship Id="rId3" Type="http://schemas.openxmlformats.org/officeDocument/2006/relationships/image" Target="../media/image122.png"/><Relationship Id="rId21" Type="http://schemas.openxmlformats.org/officeDocument/2006/relationships/image" Target="../media/image155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42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15" Type="http://schemas.openxmlformats.org/officeDocument/2006/relationships/image" Target="../media/image141.png"/><Relationship Id="rId23" Type="http://schemas.openxmlformats.org/officeDocument/2006/relationships/image" Target="../media/image157.png"/><Relationship Id="rId10" Type="http://schemas.openxmlformats.org/officeDocument/2006/relationships/image" Target="../media/image136.png"/><Relationship Id="rId19" Type="http://schemas.openxmlformats.org/officeDocument/2006/relationships/image" Target="../media/image148.png"/><Relationship Id="rId4" Type="http://schemas.openxmlformats.org/officeDocument/2006/relationships/image" Target="../media/image12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3" Type="http://schemas.openxmlformats.org/officeDocument/2006/relationships/image" Target="../media/image770.png"/><Relationship Id="rId21" Type="http://schemas.openxmlformats.org/officeDocument/2006/relationships/image" Target="../media/image175.png"/><Relationship Id="rId7" Type="http://schemas.openxmlformats.org/officeDocument/2006/relationships/image" Target="../media/image159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3.png"/><Relationship Id="rId11" Type="http://schemas.openxmlformats.org/officeDocument/2006/relationships/image" Target="../media/image165.png"/><Relationship Id="rId5" Type="http://schemas.openxmlformats.org/officeDocument/2006/relationships/image" Target="../media/image1180.png"/><Relationship Id="rId15" Type="http://schemas.openxmlformats.org/officeDocument/2006/relationships/image" Target="../media/image169.png"/><Relationship Id="rId23" Type="http://schemas.openxmlformats.org/officeDocument/2006/relationships/image" Target="../media/image162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4" Type="http://schemas.openxmlformats.org/officeDocument/2006/relationships/image" Target="../media/image158.png"/><Relationship Id="rId9" Type="http://schemas.openxmlformats.org/officeDocument/2006/relationships/image" Target="../media/image161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0.png"/><Relationship Id="rId5" Type="http://schemas.openxmlformats.org/officeDocument/2006/relationships/image" Target="../media/image1231.png"/><Relationship Id="rId4" Type="http://schemas.openxmlformats.org/officeDocument/2006/relationships/image" Target="../media/image178.png"/><Relationship Id="rId9" Type="http://schemas.openxmlformats.org/officeDocument/2006/relationships/image" Target="../media/image1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1.png"/><Relationship Id="rId15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1.png"/><Relationship Id="rId4" Type="http://schemas.openxmlformats.org/officeDocument/2006/relationships/image" Target="../media/image2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38738" y="1016446"/>
                <a:ext cx="10314523" cy="223904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altLang="zh-CN" sz="5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altLang="zh-CN" sz="5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en-US" altLang="zh-CN" sz="5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 </a:t>
                </a:r>
                <a:r>
                  <a:rPr lang="en-US" altLang="zh-CN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 Cryptography</a:t>
                </a:r>
                <a:endParaRPr lang="zh-CN" altLang="en-US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38738" y="1016446"/>
                <a:ext cx="10314523" cy="2239041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03229"/>
            <a:ext cx="9144000" cy="1922121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Hanlin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IIIS, Tsinghua University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Joint work with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Rahul Santhanam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Apr 22, Oxford-Warwick Complexity Meetings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0FB25F2D-BC99-491F-9389-45486368674D}"/>
              </a:ext>
            </a:extLst>
          </p:cNvPr>
          <p:cNvGrpSpPr/>
          <p:nvPr/>
        </p:nvGrpSpPr>
        <p:grpSpPr>
          <a:xfrm>
            <a:off x="704850" y="4392568"/>
            <a:ext cx="2628900" cy="2046499"/>
            <a:chOff x="1095375" y="4392568"/>
            <a:chExt cx="2628900" cy="2046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9CED3856-481E-47DC-98A8-171E3DEDC27E}"/>
                    </a:ext>
                  </a:extLst>
                </p:cNvPr>
                <p:cNvSpPr/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9CED3856-481E-47DC-98A8-171E3DEDC2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8B4D25-48B5-44C7-AEE3-0919DF6B3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39" y="4392568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6A7C161-4391-4B16-A2BE-79BB2A0224E2}"/>
                    </a:ext>
                  </a:extLst>
                </p:cNvPr>
                <p:cNvSpPr/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6A7C161-4391-4B16-A2BE-79BB2A0224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718CE8D0-702B-4583-A888-8C4B641EDD15}"/>
                </a:ext>
              </a:extLst>
            </p:cNvPr>
            <p:cNvSpPr/>
            <p:nvPr/>
          </p:nvSpPr>
          <p:spPr>
            <a:xfrm>
              <a:off x="1476375" y="5526367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2F55ADCF-2E1F-426E-B53A-DDC1F633C807}"/>
                </a:ext>
              </a:extLst>
            </p:cNvPr>
            <p:cNvSpPr/>
            <p:nvPr/>
          </p:nvSpPr>
          <p:spPr>
            <a:xfrm>
              <a:off x="1447800" y="6076950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乘号 127">
              <a:extLst>
                <a:ext uri="{FF2B5EF4-FFF2-40B4-BE49-F238E27FC236}">
                  <a16:creationId xmlns:a16="http://schemas.microsoft.com/office/drawing/2014/main" id="{DF052CA1-C732-4E9C-8B88-04F61FBCE1A0}"/>
                </a:ext>
              </a:extLst>
            </p:cNvPr>
            <p:cNvSpPr/>
            <p:nvPr/>
          </p:nvSpPr>
          <p:spPr>
            <a:xfrm>
              <a:off x="1983651" y="5977245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17A34E01-7EDA-4C3B-9D28-195B1A52C5CB}"/>
              </a:ext>
            </a:extLst>
          </p:cNvPr>
          <p:cNvGrpSpPr/>
          <p:nvPr/>
        </p:nvGrpSpPr>
        <p:grpSpPr>
          <a:xfrm>
            <a:off x="8986312" y="5436908"/>
            <a:ext cx="2628900" cy="1002159"/>
            <a:chOff x="1095375" y="5436908"/>
            <a:chExt cx="2628900" cy="1002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60DCFB40-331C-4C35-AA19-82410AA9B734}"/>
                    </a:ext>
                  </a:extLst>
                </p:cNvPr>
                <p:cNvSpPr/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60DCFB40-331C-4C35-AA19-82410AA9B7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DCC187F6-7510-4029-933E-DB425ADADEAB}"/>
                    </a:ext>
                  </a:extLst>
                </p:cNvPr>
                <p:cNvSpPr/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DCC187F6-7510-4029-933E-DB425ADADE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EC8BFCAB-FC36-4609-8CB6-8FAA3A1E52DF}"/>
                </a:ext>
              </a:extLst>
            </p:cNvPr>
            <p:cNvSpPr/>
            <p:nvPr/>
          </p:nvSpPr>
          <p:spPr>
            <a:xfrm>
              <a:off x="1476375" y="5526367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1FF0113A-7E05-4216-8C25-81AD9564EAAA}"/>
                </a:ext>
              </a:extLst>
            </p:cNvPr>
            <p:cNvSpPr/>
            <p:nvPr/>
          </p:nvSpPr>
          <p:spPr>
            <a:xfrm>
              <a:off x="1447800" y="6076950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乘号 197">
              <a:extLst>
                <a:ext uri="{FF2B5EF4-FFF2-40B4-BE49-F238E27FC236}">
                  <a16:creationId xmlns:a16="http://schemas.microsoft.com/office/drawing/2014/main" id="{2BF0BADA-4803-4649-A342-D20F46A74506}"/>
                </a:ext>
              </a:extLst>
            </p:cNvPr>
            <p:cNvSpPr/>
            <p:nvPr/>
          </p:nvSpPr>
          <p:spPr>
            <a:xfrm>
              <a:off x="1983651" y="5977245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4084200F-E6EE-4454-8578-9AD6B58D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962" y="4318677"/>
            <a:ext cx="933451" cy="124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8955B99-3F75-42FE-B906-4AD7F330CCC9}"/>
              </a:ext>
            </a:extLst>
          </p:cNvPr>
          <p:cNvSpPr txBox="1"/>
          <p:nvPr/>
        </p:nvSpPr>
        <p:spPr>
          <a:xfrm>
            <a:off x="304800" y="6522426"/>
            <a:ext cx="5527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Rahul for helpful comments that improve this presentation!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Do OWFs Exist?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OWFs exist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unconditional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yet!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hardness of some problems, we do get OWFs…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Factoring, Discrete Log, Lattice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problems have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structural properties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 You don’t get OWF assuming (worst-case) 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Skeptics: perhaps this just means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Factoring is easy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instead of OWFs exist?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base OWFs on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firm complexity assumptions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B4D7984-D7DD-4087-B321-8D765C676E8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7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Basing OWFs on “Firm”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Complexity Assumptions?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Recall: OWFs exist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“Holy grail”: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OWFs exist?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[AGGM]: limits of “black-box” reductions!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(A bit) less ambitious: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on average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OWFs exist?</a:t>
                </a:r>
              </a:p>
              <a:p>
                <a:pPr lvl="1"/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Impagliazzo’s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Pessiland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average-case hard but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Ruling out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Pessiland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long-standing open question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Also with some barriers (e.g. relativization) …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73EC0EC-0941-49ED-B2E2-19CA4EB8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128" y="1757363"/>
            <a:ext cx="1355672" cy="19573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8A5FD9A-02C2-4D04-96EF-6C939FCC0E71}"/>
              </a:ext>
            </a:extLst>
          </p:cNvPr>
          <p:cNvSpPr txBox="1"/>
          <p:nvPr/>
        </p:nvSpPr>
        <p:spPr>
          <a:xfrm>
            <a:off x="487680" y="6523652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from https://www.pngix.com/transpng/iJohTob/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17705A-F66F-496D-A147-420D57FB96AC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6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Liu-Pass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“On One-Way Functions and Kolmogorov Complexity”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bounded-error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OWFs exist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78A79E9-6011-41D4-96B6-6DF9781684ED}"/>
                  </a:ext>
                </a:extLst>
              </p:cNvPr>
              <p:cNvSpPr txBox="1"/>
              <p:nvPr/>
            </p:nvSpPr>
            <p:spPr>
              <a:xfrm>
                <a:off x="645120" y="4828109"/>
                <a:ext cx="6054144" cy="9358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8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≤1−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78A79E9-6011-41D4-96B6-6DF978168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0" y="4828109"/>
                <a:ext cx="6054144" cy="935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EF14060-38C3-42B8-B065-F1F02DF1FB69}"/>
              </a:ext>
            </a:extLst>
          </p:cNvPr>
          <p:cNvSpPr txBox="1"/>
          <p:nvPr/>
        </p:nvSpPr>
        <p:spPr>
          <a:xfrm>
            <a:off x="2732346" y="3240560"/>
            <a:ext cx="1964988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Poly-time heuristic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C020ACC-E942-4405-AF54-11C18E1D831D}"/>
                  </a:ext>
                </a:extLst>
              </p:cNvPr>
              <p:cNvSpPr txBox="1"/>
              <p:nvPr/>
            </p:nvSpPr>
            <p:spPr>
              <a:xfrm>
                <a:off x="803026" y="3579113"/>
                <a:ext cx="1112196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C020ACC-E942-4405-AF54-11C18E1D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" y="3579113"/>
                <a:ext cx="1112196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109D1C1-7B40-430C-AEE1-782F29A34B71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1915222" y="3717613"/>
            <a:ext cx="81712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4B91BC8-1405-45B2-B9B9-ADBB6A2A0770}"/>
              </a:ext>
            </a:extLst>
          </p:cNvPr>
          <p:cNvCxnSpPr/>
          <p:nvPr/>
        </p:nvCxnSpPr>
        <p:spPr>
          <a:xfrm>
            <a:off x="4697334" y="3717612"/>
            <a:ext cx="81712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75AD9-4B12-4F2C-9845-0FCA893C9D87}"/>
                  </a:ext>
                </a:extLst>
              </p:cNvPr>
              <p:cNvSpPr txBox="1"/>
              <p:nvPr/>
            </p:nvSpPr>
            <p:spPr>
              <a:xfrm>
                <a:off x="5514458" y="3394964"/>
                <a:ext cx="1184805" cy="6452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0000" tIns="36000" rIns="90000" bIns="36000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 guess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75AD9-4B12-4F2C-9845-0FCA893C9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458" y="3394964"/>
                <a:ext cx="1184805" cy="645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9CB94EB-B56D-435A-BF8D-CA8B491006E7}"/>
                  </a:ext>
                </a:extLst>
              </p:cNvPr>
              <p:cNvSpPr txBox="1"/>
              <p:nvPr/>
            </p:nvSpPr>
            <p:spPr>
              <a:xfrm>
                <a:off x="252920" y="4418799"/>
                <a:ext cx="683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Exists an absolute constant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every poly-time heuristic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9CB94EB-B56D-435A-BF8D-CA8B49100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0" y="4418799"/>
                <a:ext cx="6838545" cy="369332"/>
              </a:xfrm>
              <a:prstGeom prst="rect">
                <a:avLst/>
              </a:prstGeom>
              <a:blipFill>
                <a:blip r:embed="rId7"/>
                <a:stretch>
                  <a:fillRect l="-71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3FC013A-C140-4284-A814-43E87874FFBD}"/>
              </a:ext>
            </a:extLst>
          </p:cNvPr>
          <p:cNvSpPr txBox="1"/>
          <p:nvPr/>
        </p:nvSpPr>
        <p:spPr>
          <a:xfrm>
            <a:off x="7387463" y="3033805"/>
            <a:ext cx="4551617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Characterizing the </a:t>
            </a:r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crypto primitive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(OWF)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by the complexity of a 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problem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over the 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distribution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17D2222-9ECB-4A2A-A9BC-95A4E9D41052}"/>
              </a:ext>
            </a:extLst>
          </p:cNvPr>
          <p:cNvSpPr txBox="1"/>
          <p:nvPr/>
        </p:nvSpPr>
        <p:spPr>
          <a:xfrm>
            <a:off x="7621356" y="4902213"/>
            <a:ext cx="381674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crypto on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complexity assumptions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9D6B60E-5D0E-4FA0-9934-BDBD6D9A71EE}"/>
              </a:ext>
            </a:extLst>
          </p:cNvPr>
          <p:cNvSpPr txBox="1"/>
          <p:nvPr/>
        </p:nvSpPr>
        <p:spPr>
          <a:xfrm>
            <a:off x="6519355" y="5941588"/>
            <a:ext cx="541972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(How could you do better than a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zh-CN" altLang="en-US" dirty="0"/>
          </a:p>
        </p:txBody>
      </p:sp>
      <p:pic>
        <p:nvPicPr>
          <p:cNvPr id="16" name="Picture 2" descr="On One-way Functions and Kolmogorov Complexity | Department of Computer  Science">
            <a:extLst>
              <a:ext uri="{FF2B5EF4-FFF2-40B4-BE49-F238E27FC236}">
                <a16:creationId xmlns:a16="http://schemas.microsoft.com/office/drawing/2014/main" id="{F8077A3C-35F5-472D-AB6A-0440A978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838" y="180210"/>
            <a:ext cx="1434010" cy="14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afael Pass">
            <a:extLst>
              <a:ext uri="{FF2B5EF4-FFF2-40B4-BE49-F238E27FC236}">
                <a16:creationId xmlns:a16="http://schemas.microsoft.com/office/drawing/2014/main" id="{8AEFED7E-33DA-4B01-99AC-7AE61446B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48" y="178582"/>
            <a:ext cx="1617752" cy="14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2D8B829-2AC3-4D72-8464-2C68AED2E1BD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10" grpId="0" animBg="1"/>
      <p:bldP spid="11" grpId="0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8B3856-0D49-46E3-9B50-1F06EDA7ECD2}"/>
              </a:ext>
            </a:extLst>
          </p:cNvPr>
          <p:cNvSpPr/>
          <p:nvPr/>
        </p:nvSpPr>
        <p:spPr>
          <a:xfrm>
            <a:off x="339616" y="33743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D2FD35-45BA-471E-A43E-53C0F0254E2E}"/>
              </a:ext>
            </a:extLst>
          </p:cNvPr>
          <p:cNvSpPr/>
          <p:nvPr/>
        </p:nvSpPr>
        <p:spPr>
          <a:xfrm>
            <a:off x="2681148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9011C12-7801-421D-B911-36925B3C4952}"/>
              </a:ext>
            </a:extLst>
          </p:cNvPr>
          <p:cNvSpPr/>
          <p:nvPr/>
        </p:nvSpPr>
        <p:spPr>
          <a:xfrm>
            <a:off x="5022680" y="337426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C65E665-91CF-4E20-9FF7-78055AF0DEC9}"/>
                  </a:ext>
                </a:extLst>
              </p:cNvPr>
              <p:cNvSpPr/>
              <p:nvPr/>
            </p:nvSpPr>
            <p:spPr>
              <a:xfrm>
                <a:off x="7364212" y="337426"/>
                <a:ext cx="2068304" cy="8618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C65E665-91CF-4E20-9FF7-78055AF0D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212" y="337426"/>
                <a:ext cx="2068304" cy="861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72D6B685-2245-4354-A6A0-92DB47B4D5DA}"/>
              </a:ext>
            </a:extLst>
          </p:cNvPr>
          <p:cNvSpPr/>
          <p:nvPr/>
        </p:nvSpPr>
        <p:spPr>
          <a:xfrm>
            <a:off x="9705744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4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(Main)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(bounded-error) hard on average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 one-way functions in </a:t>
                </a:r>
                <a:r>
                  <a:rPr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(uniform)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F3B398C-AB77-42FA-8DBA-934D4D690FBD}"/>
                  </a:ext>
                </a:extLst>
              </p:cNvPr>
              <p:cNvSpPr txBox="1"/>
              <p:nvPr/>
            </p:nvSpPr>
            <p:spPr>
              <a:xfrm>
                <a:off x="1564205" y="2821791"/>
                <a:ext cx="5574445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It turns out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also 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some natural crypto problem!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F3B398C-AB77-42FA-8DBA-934D4D690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05" y="2821791"/>
                <a:ext cx="557444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C2C71BAB-2902-4E6E-ADD5-CC3956399133}"/>
              </a:ext>
            </a:extLst>
          </p:cNvPr>
          <p:cNvGrpSpPr/>
          <p:nvPr/>
        </p:nvGrpSpPr>
        <p:grpSpPr>
          <a:xfrm>
            <a:off x="1470169" y="4143606"/>
            <a:ext cx="5835352" cy="1762609"/>
            <a:chOff x="1485900" y="4914932"/>
            <a:chExt cx="5835352" cy="1762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022A0031-7043-4132-B6A4-D752E8A12FCB}"/>
                    </a:ext>
                  </a:extLst>
                </p:cNvPr>
                <p:cNvSpPr txBox="1"/>
                <p:nvPr/>
              </p:nvSpPr>
              <p:spPr>
                <a:xfrm>
                  <a:off x="1485900" y="6308209"/>
                  <a:ext cx="5476875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each output bit only depends 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 bits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022A0031-7043-4132-B6A4-D752E8A12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6308209"/>
                  <a:ext cx="5476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77B62D0-9B81-4E4E-BA05-86334ACF973B}"/>
                </a:ext>
              </a:extLst>
            </p:cNvPr>
            <p:cNvGrpSpPr/>
            <p:nvPr/>
          </p:nvGrpSpPr>
          <p:grpSpPr>
            <a:xfrm>
              <a:off x="2632915" y="5027009"/>
              <a:ext cx="3759762" cy="889943"/>
              <a:chOff x="4981575" y="5154552"/>
              <a:chExt cx="2219313" cy="525316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4E9938C-AF5E-433F-8344-57F3F43FE99C}"/>
                  </a:ext>
                </a:extLst>
              </p:cNvPr>
              <p:cNvSpPr/>
              <p:nvPr/>
            </p:nvSpPr>
            <p:spPr>
              <a:xfrm>
                <a:off x="4981575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BCE51E72-7DA4-48C9-9271-E8F16124063A}"/>
                  </a:ext>
                </a:extLst>
              </p:cNvPr>
              <p:cNvSpPr/>
              <p:nvPr/>
            </p:nvSpPr>
            <p:spPr>
              <a:xfrm>
                <a:off x="5172072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86A4EBF-02B7-42F5-B3AB-E918F76398FA}"/>
                  </a:ext>
                </a:extLst>
              </p:cNvPr>
              <p:cNvSpPr/>
              <p:nvPr/>
            </p:nvSpPr>
            <p:spPr>
              <a:xfrm>
                <a:off x="5362569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848C61C-4B5F-4790-A6BA-C7C243709667}"/>
                  </a:ext>
                </a:extLst>
              </p:cNvPr>
              <p:cNvSpPr/>
              <p:nvPr/>
            </p:nvSpPr>
            <p:spPr>
              <a:xfrm>
                <a:off x="5553072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E01241EB-C35E-4081-926E-C7FB3C7B7134}"/>
                  </a:ext>
                </a:extLst>
              </p:cNvPr>
              <p:cNvSpPr/>
              <p:nvPr/>
            </p:nvSpPr>
            <p:spPr>
              <a:xfrm>
                <a:off x="5743569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7E923E5-E7E0-40AA-AB39-35330AFEB107}"/>
                  </a:ext>
                </a:extLst>
              </p:cNvPr>
              <p:cNvSpPr/>
              <p:nvPr/>
            </p:nvSpPr>
            <p:spPr>
              <a:xfrm>
                <a:off x="5934066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2ACC19D6-926D-4841-B810-9B106A1D55C7}"/>
                  </a:ext>
                </a:extLst>
              </p:cNvPr>
              <p:cNvSpPr/>
              <p:nvPr/>
            </p:nvSpPr>
            <p:spPr>
              <a:xfrm>
                <a:off x="6124569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CAF91CEF-9FBB-48E5-B6A1-C6900EA487A3}"/>
                  </a:ext>
                </a:extLst>
              </p:cNvPr>
              <p:cNvSpPr/>
              <p:nvPr/>
            </p:nvSpPr>
            <p:spPr>
              <a:xfrm>
                <a:off x="6315066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A5225473-D806-4546-A773-B74B549DFD04}"/>
                  </a:ext>
                </a:extLst>
              </p:cNvPr>
              <p:cNvSpPr/>
              <p:nvPr/>
            </p:nvSpPr>
            <p:spPr>
              <a:xfrm>
                <a:off x="6505563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A33C569B-FBB0-4560-8446-E51E5EBA222A}"/>
                  </a:ext>
                </a:extLst>
              </p:cNvPr>
              <p:cNvSpPr/>
              <p:nvPr/>
            </p:nvSpPr>
            <p:spPr>
              <a:xfrm>
                <a:off x="6696066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DCE898D8-9861-4E76-924C-FAAE3933EA38}"/>
                  </a:ext>
                </a:extLst>
              </p:cNvPr>
              <p:cNvSpPr/>
              <p:nvPr/>
            </p:nvSpPr>
            <p:spPr>
              <a:xfrm>
                <a:off x="6886563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2A1AB306-3C82-4C76-B3EB-5BCDD3703682}"/>
                  </a:ext>
                </a:extLst>
              </p:cNvPr>
              <p:cNvSpPr/>
              <p:nvPr/>
            </p:nvSpPr>
            <p:spPr>
              <a:xfrm>
                <a:off x="7077060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6C793B60-D7FE-46DC-A989-17022C4E4D4F}"/>
                  </a:ext>
                </a:extLst>
              </p:cNvPr>
              <p:cNvSpPr/>
              <p:nvPr/>
            </p:nvSpPr>
            <p:spPr>
              <a:xfrm>
                <a:off x="4981576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9738142F-2195-464F-BAD6-1B3643E0E954}"/>
                  </a:ext>
                </a:extLst>
              </p:cNvPr>
              <p:cNvSpPr/>
              <p:nvPr/>
            </p:nvSpPr>
            <p:spPr>
              <a:xfrm>
                <a:off x="5172073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7AA046A0-A57C-41FE-8D89-9F3B6144202C}"/>
                  </a:ext>
                </a:extLst>
              </p:cNvPr>
              <p:cNvSpPr/>
              <p:nvPr/>
            </p:nvSpPr>
            <p:spPr>
              <a:xfrm>
                <a:off x="5362570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9E6C7C4-35A0-4D36-A89B-BC8A9F64FEF2}"/>
                  </a:ext>
                </a:extLst>
              </p:cNvPr>
              <p:cNvSpPr/>
              <p:nvPr/>
            </p:nvSpPr>
            <p:spPr>
              <a:xfrm>
                <a:off x="5553073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01D7D4F7-FCF9-421F-935A-7C2ABDE72923}"/>
                  </a:ext>
                </a:extLst>
              </p:cNvPr>
              <p:cNvSpPr/>
              <p:nvPr/>
            </p:nvSpPr>
            <p:spPr>
              <a:xfrm>
                <a:off x="5743570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D940366A-BCBB-4014-9694-8A3B5AF6B033}"/>
                  </a:ext>
                </a:extLst>
              </p:cNvPr>
              <p:cNvSpPr/>
              <p:nvPr/>
            </p:nvSpPr>
            <p:spPr>
              <a:xfrm>
                <a:off x="5934067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19F5252-320B-4346-AB31-8F99A66D0C15}"/>
                  </a:ext>
                </a:extLst>
              </p:cNvPr>
              <p:cNvSpPr/>
              <p:nvPr/>
            </p:nvSpPr>
            <p:spPr>
              <a:xfrm>
                <a:off x="6124570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3484DEFE-7E50-43FA-B24F-CF71A3140A97}"/>
                  </a:ext>
                </a:extLst>
              </p:cNvPr>
              <p:cNvSpPr/>
              <p:nvPr/>
            </p:nvSpPr>
            <p:spPr>
              <a:xfrm>
                <a:off x="6315067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9490D96-C9C6-4370-A00A-55E9A840B4A2}"/>
                  </a:ext>
                </a:extLst>
              </p:cNvPr>
              <p:cNvSpPr/>
              <p:nvPr/>
            </p:nvSpPr>
            <p:spPr>
              <a:xfrm>
                <a:off x="6505564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278247D0-F949-46D6-96E0-5AF3BA522209}"/>
                  </a:ext>
                </a:extLst>
              </p:cNvPr>
              <p:cNvSpPr/>
              <p:nvPr/>
            </p:nvSpPr>
            <p:spPr>
              <a:xfrm>
                <a:off x="6696067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65026C6-1446-406E-9D4B-3123AD7FA0F1}"/>
                  </a:ext>
                </a:extLst>
              </p:cNvPr>
              <p:cNvSpPr/>
              <p:nvPr/>
            </p:nvSpPr>
            <p:spPr>
              <a:xfrm>
                <a:off x="6886564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FCBD3C3-38E1-4BD7-8FB1-63A76698AA83}"/>
                  </a:ext>
                </a:extLst>
              </p:cNvPr>
              <p:cNvSpPr/>
              <p:nvPr/>
            </p:nvSpPr>
            <p:spPr>
              <a:xfrm>
                <a:off x="7077061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4D031713-8BD0-43FA-B11B-ADFDABD81487}"/>
                  </a:ext>
                </a:extLst>
              </p:cNvPr>
              <p:cNvCxnSpPr>
                <a:cxnSpLocks/>
                <a:stCxn id="21" idx="0"/>
                <a:endCxn id="34" idx="3"/>
              </p:cNvCxnSpPr>
              <p:nvPr/>
            </p:nvCxnSpPr>
            <p:spPr>
              <a:xfrm flipV="1">
                <a:off x="5043489" y="5260245"/>
                <a:ext cx="146718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A56C0D33-BE19-4DDF-88FF-48D5A649206D}"/>
                  </a:ext>
                </a:extLst>
              </p:cNvPr>
              <p:cNvCxnSpPr>
                <a:stCxn id="23" idx="0"/>
                <a:endCxn id="34" idx="4"/>
              </p:cNvCxnSpPr>
              <p:nvPr/>
            </p:nvCxnSpPr>
            <p:spPr>
              <a:xfrm flipH="1" flipV="1">
                <a:off x="5233987" y="5278379"/>
                <a:ext cx="190496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96F14928-943B-4EF2-A12E-1FE828431E0D}"/>
                  </a:ext>
                </a:extLst>
              </p:cNvPr>
              <p:cNvCxnSpPr>
                <a:stCxn id="26" idx="1"/>
                <a:endCxn id="34" idx="5"/>
              </p:cNvCxnSpPr>
              <p:nvPr/>
            </p:nvCxnSpPr>
            <p:spPr>
              <a:xfrm flipH="1" flipV="1">
                <a:off x="5277766" y="5260245"/>
                <a:ext cx="674434" cy="313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0FE8590C-E2F2-4591-AC77-DF9222724A9D}"/>
                  </a:ext>
                </a:extLst>
              </p:cNvPr>
              <p:cNvCxnSpPr>
                <a:stCxn id="24" idx="7"/>
                <a:endCxn id="39" idx="3"/>
              </p:cNvCxnSpPr>
              <p:nvPr/>
            </p:nvCxnSpPr>
            <p:spPr>
              <a:xfrm flipV="1">
                <a:off x="5658765" y="5260245"/>
                <a:ext cx="483939" cy="313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D0481500-01D5-4AE6-B5FA-893BC73B435A}"/>
                  </a:ext>
                </a:extLst>
              </p:cNvPr>
              <p:cNvCxnSpPr>
                <a:cxnSpLocks/>
                <a:stCxn id="27" idx="0"/>
                <a:endCxn id="39" idx="4"/>
              </p:cNvCxnSpPr>
              <p:nvPr/>
            </p:nvCxnSpPr>
            <p:spPr>
              <a:xfrm flipV="1">
                <a:off x="6186483" y="5278379"/>
                <a:ext cx="1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EBB092BF-E77E-48AA-A882-AAD21F8FBD07}"/>
                  </a:ext>
                </a:extLst>
              </p:cNvPr>
              <p:cNvCxnSpPr>
                <a:cxnSpLocks/>
                <a:stCxn id="26" idx="0"/>
                <a:endCxn id="39" idx="4"/>
              </p:cNvCxnSpPr>
              <p:nvPr/>
            </p:nvCxnSpPr>
            <p:spPr>
              <a:xfrm flipV="1">
                <a:off x="5995980" y="5278379"/>
                <a:ext cx="190504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1087B672-2D63-4405-974A-351C27907AED}"/>
                  </a:ext>
                </a:extLst>
              </p:cNvPr>
              <p:cNvCxnSpPr>
                <a:stCxn id="31" idx="0"/>
                <a:endCxn id="39" idx="5"/>
              </p:cNvCxnSpPr>
              <p:nvPr/>
            </p:nvCxnSpPr>
            <p:spPr>
              <a:xfrm flipH="1" flipV="1">
                <a:off x="6230263" y="5260245"/>
                <a:ext cx="718214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4B73BA43-4629-4B45-AC47-419267FF92EE}"/>
                  </a:ext>
                </a:extLst>
              </p:cNvPr>
              <p:cNvCxnSpPr>
                <a:stCxn id="27" idx="0"/>
                <a:endCxn id="42" idx="3"/>
              </p:cNvCxnSpPr>
              <p:nvPr/>
            </p:nvCxnSpPr>
            <p:spPr>
              <a:xfrm flipV="1">
                <a:off x="6186483" y="5260245"/>
                <a:ext cx="527718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510CB427-72F3-4C57-818E-F2C323575FA4}"/>
                  </a:ext>
                </a:extLst>
              </p:cNvPr>
              <p:cNvCxnSpPr>
                <a:cxnSpLocks/>
                <a:stCxn id="29" idx="0"/>
                <a:endCxn id="42" idx="4"/>
              </p:cNvCxnSpPr>
              <p:nvPr/>
            </p:nvCxnSpPr>
            <p:spPr>
              <a:xfrm flipV="1">
                <a:off x="6567477" y="5278379"/>
                <a:ext cx="190504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A5BFE1BB-AC42-471D-9F71-248DE11A6A86}"/>
                  </a:ext>
                </a:extLst>
              </p:cNvPr>
              <p:cNvCxnSpPr>
                <a:stCxn id="32" idx="1"/>
                <a:endCxn id="42" idx="4"/>
              </p:cNvCxnSpPr>
              <p:nvPr/>
            </p:nvCxnSpPr>
            <p:spPr>
              <a:xfrm flipH="1" flipV="1">
                <a:off x="6757981" y="5278379"/>
                <a:ext cx="337213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7FEBFAE-4D1A-4A47-BC98-84E777478C27}"/>
                </a:ext>
              </a:extLst>
            </p:cNvPr>
            <p:cNvSpPr/>
            <p:nvPr/>
          </p:nvSpPr>
          <p:spPr>
            <a:xfrm>
              <a:off x="2543175" y="4914949"/>
              <a:ext cx="3919011" cy="10833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C42F039C-0613-42F5-8DFE-A79F7990D045}"/>
                    </a:ext>
                  </a:extLst>
                </p:cNvPr>
                <p:cNvSpPr txBox="1"/>
                <p:nvPr/>
              </p:nvSpPr>
              <p:spPr>
                <a:xfrm>
                  <a:off x="1641299" y="5628977"/>
                  <a:ext cx="685800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C42F039C-0613-42F5-8DFE-A79F7990D0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1299" y="5628977"/>
                  <a:ext cx="6858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68A58781-867B-43AA-9A69-30ADC53D1F71}"/>
                    </a:ext>
                  </a:extLst>
                </p:cNvPr>
                <p:cNvSpPr txBox="1"/>
                <p:nvPr/>
              </p:nvSpPr>
              <p:spPr>
                <a:xfrm>
                  <a:off x="1563599" y="4947231"/>
                  <a:ext cx="841199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output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68A58781-867B-43AA-9A69-30ADC53D1F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99" y="4947231"/>
                  <a:ext cx="84119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弧形 57">
              <a:extLst>
                <a:ext uri="{FF2B5EF4-FFF2-40B4-BE49-F238E27FC236}">
                  <a16:creationId xmlns:a16="http://schemas.microsoft.com/office/drawing/2014/main" id="{93EAB9EC-2F2D-4FB3-922C-19B2C9FDB328}"/>
                </a:ext>
              </a:extLst>
            </p:cNvPr>
            <p:cNvSpPr/>
            <p:nvPr/>
          </p:nvSpPr>
          <p:spPr>
            <a:xfrm>
              <a:off x="5206438" y="4914932"/>
              <a:ext cx="870469" cy="504867"/>
            </a:xfrm>
            <a:prstGeom prst="arc">
              <a:avLst>
                <a:gd name="adj1" fmla="val 1434890"/>
                <a:gd name="adj2" fmla="val 9535640"/>
              </a:avLst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147B60EB-28A2-4EE0-B794-5420381A6490}"/>
                    </a:ext>
                  </a:extLst>
                </p:cNvPr>
                <p:cNvSpPr txBox="1"/>
                <p:nvPr/>
              </p:nvSpPr>
              <p:spPr>
                <a:xfrm>
                  <a:off x="6684237" y="5226815"/>
                  <a:ext cx="637015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147B60EB-28A2-4EE0-B794-5420381A6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4237" y="5226815"/>
                  <a:ext cx="63701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0E15AE33-9517-40E9-9F1E-C701A681218B}"/>
                </a:ext>
              </a:extLst>
            </p:cNvPr>
            <p:cNvCxnSpPr>
              <a:cxnSpLocks/>
              <a:stCxn id="59" idx="1"/>
              <a:endCxn id="58" idx="0"/>
            </p:cNvCxnSpPr>
            <p:nvPr/>
          </p:nvCxnSpPr>
          <p:spPr>
            <a:xfrm flipH="1" flipV="1">
              <a:off x="5987426" y="5320690"/>
              <a:ext cx="696811" cy="907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95AF083-8C13-4948-97A9-C4347A389DCC}"/>
              </a:ext>
            </a:extLst>
          </p:cNvPr>
          <p:cNvGrpSpPr/>
          <p:nvPr/>
        </p:nvGrpSpPr>
        <p:grpSpPr>
          <a:xfrm>
            <a:off x="8328809" y="4001294"/>
            <a:ext cx="2628900" cy="1520202"/>
            <a:chOff x="5800725" y="4391086"/>
            <a:chExt cx="2628900" cy="1520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ABAF60E-FD65-437A-B7EB-14E39875C296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65FDE6-24EB-429E-A87F-EEA78C073B91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乘号 67">
              <a:extLst>
                <a:ext uri="{FF2B5EF4-FFF2-40B4-BE49-F238E27FC236}">
                  <a16:creationId xmlns:a16="http://schemas.microsoft.com/office/drawing/2014/main" id="{611EF197-25D7-4944-9BDD-C8FF421EFE19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/>
                <p:nvPr/>
              </p:nvSpPr>
              <p:spPr>
                <a:xfrm>
                  <a:off x="5800725" y="4391086"/>
                  <a:ext cx="22669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SUPER easy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391086"/>
                  <a:ext cx="226694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151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D63C205-83F4-438D-8A46-5B6B937C0975}"/>
                </a:ext>
              </a:extLst>
            </p:cNvPr>
            <p:cNvSpPr txBox="1"/>
            <p:nvPr/>
          </p:nvSpPr>
          <p:spPr>
            <a:xfrm>
              <a:off x="6596062" y="5541956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3CA0AA68-58B9-41B6-B26E-DBCC238AFFDD}"/>
              </a:ext>
            </a:extLst>
          </p:cNvPr>
          <p:cNvSpPr/>
          <p:nvPr/>
        </p:nvSpPr>
        <p:spPr>
          <a:xfrm>
            <a:off x="8231439" y="3844498"/>
            <a:ext cx="2817561" cy="17844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82133A8-BB29-49C7-BEE2-4FB192E4D403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Cryptography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7767320" cy="486981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[Applebaum-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Ishai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Kushilevitz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FOCS’04]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even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implies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-OWF follows from most standard crypto assumptions!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7767320" cy="4869815"/>
              </a:xfrm>
              <a:blipFill>
                <a:blip r:embed="rId4"/>
                <a:stretch>
                  <a:fillRect l="-1413" t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组合 62">
            <a:extLst>
              <a:ext uri="{FF2B5EF4-FFF2-40B4-BE49-F238E27FC236}">
                <a16:creationId xmlns:a16="http://schemas.microsoft.com/office/drawing/2014/main" id="{D95AF083-8C13-4948-97A9-C4347A389DCC}"/>
              </a:ext>
            </a:extLst>
          </p:cNvPr>
          <p:cNvGrpSpPr/>
          <p:nvPr/>
        </p:nvGrpSpPr>
        <p:grpSpPr>
          <a:xfrm>
            <a:off x="935570" y="4506782"/>
            <a:ext cx="2378205" cy="1404115"/>
            <a:chOff x="5800725" y="4356953"/>
            <a:chExt cx="2628900" cy="1552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ABAF60E-FD65-437A-B7EB-14E39875C296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65FDE6-24EB-429E-A87F-EEA78C073B91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乘号 67">
              <a:extLst>
                <a:ext uri="{FF2B5EF4-FFF2-40B4-BE49-F238E27FC236}">
                  <a16:creationId xmlns:a16="http://schemas.microsoft.com/office/drawing/2014/main" id="{611EF197-25D7-4944-9BDD-C8FF421EFE19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/>
                <p:nvPr/>
              </p:nvSpPr>
              <p:spPr>
                <a:xfrm>
                  <a:off x="5824538" y="4356953"/>
                  <a:ext cx="22669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𝐋𝐎𝐆𝐒𝐏𝐀𝐂𝐄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538" y="4356953"/>
                  <a:ext cx="226694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D63C205-83F4-438D-8A46-5B6B937C0975}"/>
                </a:ext>
              </a:extLst>
            </p:cNvPr>
            <p:cNvSpPr txBox="1"/>
            <p:nvPr/>
          </p:nvSpPr>
          <p:spPr>
            <a:xfrm>
              <a:off x="6596062" y="5539748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3CA0AA68-58B9-41B6-B26E-DBCC238AFFDD}"/>
              </a:ext>
            </a:extLst>
          </p:cNvPr>
          <p:cNvSpPr/>
          <p:nvPr/>
        </p:nvSpPr>
        <p:spPr>
          <a:xfrm>
            <a:off x="838200" y="4380863"/>
            <a:ext cx="2548875" cy="1614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3F05CB7-7742-4EB4-B7A5-3842215DB00A}"/>
              </a:ext>
            </a:extLst>
          </p:cNvPr>
          <p:cNvGrpSpPr/>
          <p:nvPr/>
        </p:nvGrpSpPr>
        <p:grpSpPr>
          <a:xfrm>
            <a:off x="5865627" y="4508875"/>
            <a:ext cx="2378205" cy="1439334"/>
            <a:chOff x="5800725" y="4356953"/>
            <a:chExt cx="2628900" cy="1591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C4C1699A-6928-46BC-AC07-09D4D6B138F0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C4C1699A-6928-46BC-AC07-09D4D6B138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FA7B9016-CDEB-4C78-85C1-9F51353E21F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FA7B9016-CDEB-4C78-85C1-9F51353E21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7BD2AB1A-8CF2-460D-B32A-EC7D27DD80A2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5C08BC70-AF82-4CA9-B42B-FBE2440FAB5E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乘号 75">
              <a:extLst>
                <a:ext uri="{FF2B5EF4-FFF2-40B4-BE49-F238E27FC236}">
                  <a16:creationId xmlns:a16="http://schemas.microsoft.com/office/drawing/2014/main" id="{DF629417-EAA7-4F63-9DF7-80A1DCE05322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C16AD032-34C7-45C3-BA1A-98439022D248}"/>
                    </a:ext>
                  </a:extLst>
                </p:cNvPr>
                <p:cNvSpPr txBox="1"/>
                <p:nvPr/>
              </p:nvSpPr>
              <p:spPr>
                <a:xfrm>
                  <a:off x="5824538" y="4356953"/>
                  <a:ext cx="2266949" cy="4151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C16AD032-34C7-45C3-BA1A-98439022D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538" y="4356953"/>
                  <a:ext cx="2266949" cy="4151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F4F9D4CB-A6BD-4BE9-A45D-52F7270045A3}"/>
                </a:ext>
              </a:extLst>
            </p:cNvPr>
            <p:cNvSpPr txBox="1"/>
            <p:nvPr/>
          </p:nvSpPr>
          <p:spPr>
            <a:xfrm>
              <a:off x="6181723" y="5539748"/>
              <a:ext cx="1653070" cy="408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ALSO 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矩形 78">
            <a:extLst>
              <a:ext uri="{FF2B5EF4-FFF2-40B4-BE49-F238E27FC236}">
                <a16:creationId xmlns:a16="http://schemas.microsoft.com/office/drawing/2014/main" id="{30708CC9-F3EC-4145-8A7B-E9A71071FA6A}"/>
              </a:ext>
            </a:extLst>
          </p:cNvPr>
          <p:cNvSpPr/>
          <p:nvPr/>
        </p:nvSpPr>
        <p:spPr>
          <a:xfrm>
            <a:off x="5768257" y="4382957"/>
            <a:ext cx="2548875" cy="1614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CF9068C4-8EB4-47AC-A615-92813B98BD67}"/>
              </a:ext>
            </a:extLst>
          </p:cNvPr>
          <p:cNvSpPr/>
          <p:nvPr/>
        </p:nvSpPr>
        <p:spPr>
          <a:xfrm>
            <a:off x="3449425" y="4840894"/>
            <a:ext cx="2282107" cy="69235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“AIK compiler”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5B2B4E9-5CEC-4039-8DB1-A5D5DA63A8C2}"/>
              </a:ext>
            </a:extLst>
          </p:cNvPr>
          <p:cNvGrpSpPr/>
          <p:nvPr/>
        </p:nvGrpSpPr>
        <p:grpSpPr>
          <a:xfrm>
            <a:off x="9090272" y="1756501"/>
            <a:ext cx="2611938" cy="4730691"/>
            <a:chOff x="8957859" y="1893629"/>
            <a:chExt cx="2611938" cy="4730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C29FBEB6-F9B4-483A-97F8-D0A50FB88141}"/>
                    </a:ext>
                  </a:extLst>
                </p:cNvPr>
                <p:cNvSpPr/>
                <p:nvPr/>
              </p:nvSpPr>
              <p:spPr>
                <a:xfrm>
                  <a:off x="9449535" y="5586443"/>
                  <a:ext cx="1600199" cy="445135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C29FBEB6-F9B4-483A-97F8-D0A50FB88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9535" y="5586443"/>
                  <a:ext cx="1600199" cy="4451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0BF539A9-9294-4FDA-90DA-7D26626ACA98}"/>
                    </a:ext>
                  </a:extLst>
                </p:cNvPr>
                <p:cNvSpPr/>
                <p:nvPr/>
              </p:nvSpPr>
              <p:spPr>
                <a:xfrm>
                  <a:off x="9365716" y="4936204"/>
                  <a:ext cx="1773554" cy="1196340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𝐀𝐂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altLang="zh-CN" sz="2400" dirty="0"/>
                </a:p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(could do addition)</a:t>
                  </a:r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0BF539A9-9294-4FDA-90DA-7D26626ACA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5716" y="4936204"/>
                  <a:ext cx="1773554" cy="119634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CDC7A73E-0C49-42F0-B4EF-523978599AE5}"/>
                    </a:ext>
                  </a:extLst>
                </p:cNvPr>
                <p:cNvSpPr/>
                <p:nvPr/>
              </p:nvSpPr>
              <p:spPr>
                <a:xfrm>
                  <a:off x="9281896" y="4119681"/>
                  <a:ext cx="1947104" cy="2115733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𝐓𝐂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altLang="zh-CN" sz="2400" dirty="0"/>
                </a:p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(contains most arithmetic operations)</a:t>
                  </a:r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CDC7A73E-0C49-42F0-B4EF-523978599A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896" y="4119681"/>
                  <a:ext cx="1947104" cy="211573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4B618FFE-E1D1-43C7-93A0-0558AD38E074}"/>
                    </a:ext>
                  </a:extLst>
                </p:cNvPr>
                <p:cNvSpPr/>
                <p:nvPr/>
              </p:nvSpPr>
              <p:spPr>
                <a:xfrm>
                  <a:off x="9198076" y="3643394"/>
                  <a:ext cx="2118360" cy="2692985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4B618FFE-E1D1-43C7-93A0-0558AD38E0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8076" y="3643394"/>
                  <a:ext cx="2118360" cy="269298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00B7DAC-492A-4B34-8507-AFA8E6285B46}"/>
                    </a:ext>
                  </a:extLst>
                </p:cNvPr>
                <p:cNvSpPr/>
                <p:nvPr/>
              </p:nvSpPr>
              <p:spPr>
                <a:xfrm>
                  <a:off x="9118606" y="3151960"/>
                  <a:ext cx="2283554" cy="3283479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𝐋𝐎𝐆𝐒𝐏𝐀𝐂𝐄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00B7DAC-492A-4B34-8507-AFA8E6285B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8606" y="3151960"/>
                  <a:ext cx="2283554" cy="328347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B6120414-C85F-491B-8312-90AA04E09487}"/>
                    </a:ext>
                  </a:extLst>
                </p:cNvPr>
                <p:cNvSpPr/>
                <p:nvPr/>
              </p:nvSpPr>
              <p:spPr>
                <a:xfrm>
                  <a:off x="9038055" y="2675085"/>
                  <a:ext cx="2449026" cy="3854167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B6120414-C85F-491B-8312-90AA04E094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8055" y="2675085"/>
                  <a:ext cx="2449026" cy="385416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D7DD8D05-7B2B-44AB-B3EF-EAAA27BD36EF}"/>
                    </a:ext>
                  </a:extLst>
                </p:cNvPr>
                <p:cNvSpPr/>
                <p:nvPr/>
              </p:nvSpPr>
              <p:spPr>
                <a:xfrm>
                  <a:off x="8957859" y="1893629"/>
                  <a:ext cx="2611938" cy="4730691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D7DD8D05-7B2B-44AB-B3EF-EAAA27BD3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7859" y="1893629"/>
                  <a:ext cx="2611938" cy="473069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B463129-4B1C-436C-8AF9-C9441767A147}"/>
                    </a:ext>
                  </a:extLst>
                </p:cNvPr>
                <p:cNvSpPr txBox="1"/>
                <p:nvPr/>
              </p:nvSpPr>
              <p:spPr>
                <a:xfrm>
                  <a:off x="9972635" y="2289723"/>
                  <a:ext cx="553998" cy="304581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B463129-4B1C-436C-8AF9-C9441767A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2635" y="2289723"/>
                  <a:ext cx="553998" cy="30458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4CC4CE00-230C-43C8-92A3-08C35103A849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5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1" grpId="0" animBg="1"/>
      <p:bldP spid="79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47F9356-F78B-4B03-BA3D-0548A58A9465}"/>
              </a:ext>
            </a:extLst>
          </p:cNvPr>
          <p:cNvGrpSpPr/>
          <p:nvPr/>
        </p:nvGrpSpPr>
        <p:grpSpPr>
          <a:xfrm>
            <a:off x="954302" y="2253488"/>
            <a:ext cx="4724400" cy="1758971"/>
            <a:chOff x="5730240" y="1402080"/>
            <a:chExt cx="4724400" cy="17589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3C785F15-EF70-4AAD-BA2D-7A660DEC8CA6}"/>
                    </a:ext>
                  </a:extLst>
                </p:cNvPr>
                <p:cNvSpPr/>
                <p:nvPr/>
              </p:nvSpPr>
              <p:spPr>
                <a:xfrm>
                  <a:off x="5730240" y="1402080"/>
                  <a:ext cx="4724400" cy="1758971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a super easy class</a:t>
                  </a:r>
                  <a:endParaRPr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3C785F15-EF70-4AAD-BA2D-7A660DEC8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240" y="1402080"/>
                  <a:ext cx="4724400" cy="1758971"/>
                </a:xfrm>
                <a:prstGeom prst="rect">
                  <a:avLst/>
                </a:prstGeom>
                <a:blipFill>
                  <a:blip r:embed="rId3"/>
                  <a:stretch>
                    <a:fillRect t="-24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B781829F-247F-4253-AC25-A9F5928D415B}"/>
                </a:ext>
              </a:extLst>
            </p:cNvPr>
            <p:cNvGrpSpPr/>
            <p:nvPr/>
          </p:nvGrpSpPr>
          <p:grpSpPr>
            <a:xfrm>
              <a:off x="5888105" y="1932814"/>
              <a:ext cx="4386246" cy="1156410"/>
              <a:chOff x="1478517" y="4914932"/>
              <a:chExt cx="6205766" cy="16361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ECE93B3F-84F0-47EA-8728-AB2D96828A4D}"/>
                      </a:ext>
                    </a:extLst>
                  </p:cNvPr>
                  <p:cNvSpPr txBox="1"/>
                  <p:nvPr/>
                </p:nvSpPr>
                <p:spPr>
                  <a:xfrm>
                    <a:off x="1478517" y="6115599"/>
                    <a:ext cx="6205766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altLang="zh-CN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each output bit only depends on </a:t>
                    </a:r>
                    <a14:m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input bits</a:t>
                    </a:r>
                    <a:endPara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ECE93B3F-84F0-47EA-8728-AB2D96828A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8517" y="6115599"/>
                    <a:ext cx="6205766" cy="4354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3CDE8772-330E-4290-8966-1F6CF911B949}"/>
                  </a:ext>
                </a:extLst>
              </p:cNvPr>
              <p:cNvGrpSpPr/>
              <p:nvPr/>
            </p:nvGrpSpPr>
            <p:grpSpPr>
              <a:xfrm>
                <a:off x="2632915" y="5027009"/>
                <a:ext cx="3759762" cy="889943"/>
                <a:chOff x="4981575" y="5154552"/>
                <a:chExt cx="2219313" cy="525316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B9401DED-819D-43F1-9F4A-4BAF1CB26B32}"/>
                    </a:ext>
                  </a:extLst>
                </p:cNvPr>
                <p:cNvSpPr/>
                <p:nvPr/>
              </p:nvSpPr>
              <p:spPr>
                <a:xfrm>
                  <a:off x="4981575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B7CA6D4E-2E07-4B54-AFD2-FA998805651E}"/>
                    </a:ext>
                  </a:extLst>
                </p:cNvPr>
                <p:cNvSpPr/>
                <p:nvPr/>
              </p:nvSpPr>
              <p:spPr>
                <a:xfrm>
                  <a:off x="5172072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541DBE79-E91F-400C-8377-533413BA85FC}"/>
                    </a:ext>
                  </a:extLst>
                </p:cNvPr>
                <p:cNvSpPr/>
                <p:nvPr/>
              </p:nvSpPr>
              <p:spPr>
                <a:xfrm>
                  <a:off x="5362569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AAC946EF-0F2F-47EF-97BA-9AA7C1249BAD}"/>
                    </a:ext>
                  </a:extLst>
                </p:cNvPr>
                <p:cNvSpPr/>
                <p:nvPr/>
              </p:nvSpPr>
              <p:spPr>
                <a:xfrm>
                  <a:off x="5553072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C590F7E3-F8F1-4E41-B199-E1A14070DF95}"/>
                    </a:ext>
                  </a:extLst>
                </p:cNvPr>
                <p:cNvSpPr/>
                <p:nvPr/>
              </p:nvSpPr>
              <p:spPr>
                <a:xfrm>
                  <a:off x="5743569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F0B6344F-DDB6-46CE-BDF1-D7D02F44F5F2}"/>
                    </a:ext>
                  </a:extLst>
                </p:cNvPr>
                <p:cNvSpPr/>
                <p:nvPr/>
              </p:nvSpPr>
              <p:spPr>
                <a:xfrm>
                  <a:off x="5934066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FDBFA0F2-BA84-43B9-9D5C-D4DFFF446D1C}"/>
                    </a:ext>
                  </a:extLst>
                </p:cNvPr>
                <p:cNvSpPr/>
                <p:nvPr/>
              </p:nvSpPr>
              <p:spPr>
                <a:xfrm>
                  <a:off x="6124569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A30FDF63-8B44-4C31-9F19-BA3A831F3440}"/>
                    </a:ext>
                  </a:extLst>
                </p:cNvPr>
                <p:cNvSpPr/>
                <p:nvPr/>
              </p:nvSpPr>
              <p:spPr>
                <a:xfrm>
                  <a:off x="6315066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34BA41E3-01A2-4DC9-9706-406B21933A81}"/>
                    </a:ext>
                  </a:extLst>
                </p:cNvPr>
                <p:cNvSpPr/>
                <p:nvPr/>
              </p:nvSpPr>
              <p:spPr>
                <a:xfrm>
                  <a:off x="6505563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23E9F157-E633-4A44-A9B9-20B36EEA4F6B}"/>
                    </a:ext>
                  </a:extLst>
                </p:cNvPr>
                <p:cNvSpPr/>
                <p:nvPr/>
              </p:nvSpPr>
              <p:spPr>
                <a:xfrm>
                  <a:off x="6696066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4AAA501D-6756-4762-9B5F-52961DD9DB84}"/>
                    </a:ext>
                  </a:extLst>
                </p:cNvPr>
                <p:cNvSpPr/>
                <p:nvPr/>
              </p:nvSpPr>
              <p:spPr>
                <a:xfrm>
                  <a:off x="6886563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847704D2-F9E2-4577-A39B-C2857CE8F98A}"/>
                    </a:ext>
                  </a:extLst>
                </p:cNvPr>
                <p:cNvSpPr/>
                <p:nvPr/>
              </p:nvSpPr>
              <p:spPr>
                <a:xfrm>
                  <a:off x="7077060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D112439C-B65C-423C-AFC1-3B228B186A63}"/>
                    </a:ext>
                  </a:extLst>
                </p:cNvPr>
                <p:cNvSpPr/>
                <p:nvPr/>
              </p:nvSpPr>
              <p:spPr>
                <a:xfrm>
                  <a:off x="4981576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764744C6-6CC8-4504-A85B-4E33E94DDC40}"/>
                    </a:ext>
                  </a:extLst>
                </p:cNvPr>
                <p:cNvSpPr/>
                <p:nvPr/>
              </p:nvSpPr>
              <p:spPr>
                <a:xfrm>
                  <a:off x="5172073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16C10BAB-F6BB-457D-9CFA-42EF9F236017}"/>
                    </a:ext>
                  </a:extLst>
                </p:cNvPr>
                <p:cNvSpPr/>
                <p:nvPr/>
              </p:nvSpPr>
              <p:spPr>
                <a:xfrm>
                  <a:off x="5362570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8B38B418-17CF-4E46-B499-EB925CD7BB40}"/>
                    </a:ext>
                  </a:extLst>
                </p:cNvPr>
                <p:cNvSpPr/>
                <p:nvPr/>
              </p:nvSpPr>
              <p:spPr>
                <a:xfrm>
                  <a:off x="5553073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22D33ECE-8466-4B3F-ACAB-FAFA85163068}"/>
                    </a:ext>
                  </a:extLst>
                </p:cNvPr>
                <p:cNvSpPr/>
                <p:nvPr/>
              </p:nvSpPr>
              <p:spPr>
                <a:xfrm>
                  <a:off x="5743570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椭圆 85">
                  <a:extLst>
                    <a:ext uri="{FF2B5EF4-FFF2-40B4-BE49-F238E27FC236}">
                      <a16:creationId xmlns:a16="http://schemas.microsoft.com/office/drawing/2014/main" id="{F51F352B-8C59-4D80-B228-280207B79609}"/>
                    </a:ext>
                  </a:extLst>
                </p:cNvPr>
                <p:cNvSpPr/>
                <p:nvPr/>
              </p:nvSpPr>
              <p:spPr>
                <a:xfrm>
                  <a:off x="5934067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04B2D669-5E0F-4959-9030-BEE58ACD12F1}"/>
                    </a:ext>
                  </a:extLst>
                </p:cNvPr>
                <p:cNvSpPr/>
                <p:nvPr/>
              </p:nvSpPr>
              <p:spPr>
                <a:xfrm>
                  <a:off x="6124570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椭圆 87">
                  <a:extLst>
                    <a:ext uri="{FF2B5EF4-FFF2-40B4-BE49-F238E27FC236}">
                      <a16:creationId xmlns:a16="http://schemas.microsoft.com/office/drawing/2014/main" id="{A4EFB96A-CAD4-4913-93AA-ED26E1115B31}"/>
                    </a:ext>
                  </a:extLst>
                </p:cNvPr>
                <p:cNvSpPr/>
                <p:nvPr/>
              </p:nvSpPr>
              <p:spPr>
                <a:xfrm>
                  <a:off x="6315067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B3472EB3-5855-4D1E-B998-9E941260CE33}"/>
                    </a:ext>
                  </a:extLst>
                </p:cNvPr>
                <p:cNvSpPr/>
                <p:nvPr/>
              </p:nvSpPr>
              <p:spPr>
                <a:xfrm>
                  <a:off x="6505564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F5C4F6FB-58A3-4629-A3E0-BCCA033B6536}"/>
                    </a:ext>
                  </a:extLst>
                </p:cNvPr>
                <p:cNvSpPr/>
                <p:nvPr/>
              </p:nvSpPr>
              <p:spPr>
                <a:xfrm>
                  <a:off x="6696067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2DFDDED5-726C-409A-99DE-AF958C3C60C7}"/>
                    </a:ext>
                  </a:extLst>
                </p:cNvPr>
                <p:cNvSpPr/>
                <p:nvPr/>
              </p:nvSpPr>
              <p:spPr>
                <a:xfrm>
                  <a:off x="6886564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CD421F18-842E-409A-9CEF-1891AC027CEA}"/>
                    </a:ext>
                  </a:extLst>
                </p:cNvPr>
                <p:cNvSpPr/>
                <p:nvPr/>
              </p:nvSpPr>
              <p:spPr>
                <a:xfrm>
                  <a:off x="7077061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3" name="直接箭头连接符 92">
                  <a:extLst>
                    <a:ext uri="{FF2B5EF4-FFF2-40B4-BE49-F238E27FC236}">
                      <a16:creationId xmlns:a16="http://schemas.microsoft.com/office/drawing/2014/main" id="{BD1ED1AF-4619-41AE-85DB-3E8A5CF826C6}"/>
                    </a:ext>
                  </a:extLst>
                </p:cNvPr>
                <p:cNvCxnSpPr>
                  <a:cxnSpLocks/>
                  <a:stCxn id="51" idx="0"/>
                  <a:endCxn id="82" idx="3"/>
                </p:cNvCxnSpPr>
                <p:nvPr/>
              </p:nvCxnSpPr>
              <p:spPr>
                <a:xfrm flipV="1">
                  <a:off x="5043489" y="5260245"/>
                  <a:ext cx="146718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箭头连接符 93">
                  <a:extLst>
                    <a:ext uri="{FF2B5EF4-FFF2-40B4-BE49-F238E27FC236}">
                      <a16:creationId xmlns:a16="http://schemas.microsoft.com/office/drawing/2014/main" id="{FA8A30F8-A0C8-44FB-B0DA-B4E5C484D3F9}"/>
                    </a:ext>
                  </a:extLst>
                </p:cNvPr>
                <p:cNvCxnSpPr>
                  <a:stCxn id="53" idx="0"/>
                  <a:endCxn id="82" idx="4"/>
                </p:cNvCxnSpPr>
                <p:nvPr/>
              </p:nvCxnSpPr>
              <p:spPr>
                <a:xfrm flipH="1" flipV="1">
                  <a:off x="5233987" y="5278379"/>
                  <a:ext cx="190496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箭头连接符 94">
                  <a:extLst>
                    <a:ext uri="{FF2B5EF4-FFF2-40B4-BE49-F238E27FC236}">
                      <a16:creationId xmlns:a16="http://schemas.microsoft.com/office/drawing/2014/main" id="{A6146AE4-E5B0-4C67-9895-D29A994EB3AF}"/>
                    </a:ext>
                  </a:extLst>
                </p:cNvPr>
                <p:cNvCxnSpPr>
                  <a:stCxn id="56" idx="1"/>
                  <a:endCxn id="82" idx="5"/>
                </p:cNvCxnSpPr>
                <p:nvPr/>
              </p:nvCxnSpPr>
              <p:spPr>
                <a:xfrm flipH="1" flipV="1">
                  <a:off x="5277766" y="5260245"/>
                  <a:ext cx="674434" cy="3139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箭头连接符 95">
                  <a:extLst>
                    <a:ext uri="{FF2B5EF4-FFF2-40B4-BE49-F238E27FC236}">
                      <a16:creationId xmlns:a16="http://schemas.microsoft.com/office/drawing/2014/main" id="{F03C95A0-814E-4EBC-BD07-F0B526B415C0}"/>
                    </a:ext>
                  </a:extLst>
                </p:cNvPr>
                <p:cNvCxnSpPr>
                  <a:stCxn id="54" idx="7"/>
                  <a:endCxn id="87" idx="3"/>
                </p:cNvCxnSpPr>
                <p:nvPr/>
              </p:nvCxnSpPr>
              <p:spPr>
                <a:xfrm flipV="1">
                  <a:off x="5658765" y="5260245"/>
                  <a:ext cx="483939" cy="3139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A2E3A3C6-DB6D-492E-BAC6-C2D121071B04}"/>
                    </a:ext>
                  </a:extLst>
                </p:cNvPr>
                <p:cNvCxnSpPr>
                  <a:cxnSpLocks/>
                  <a:stCxn id="57" idx="0"/>
                  <a:endCxn id="87" idx="4"/>
                </p:cNvCxnSpPr>
                <p:nvPr/>
              </p:nvCxnSpPr>
              <p:spPr>
                <a:xfrm flipV="1">
                  <a:off x="6186483" y="5278379"/>
                  <a:ext cx="1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6DBA0C3F-AD95-402E-9C11-017AC217556B}"/>
                    </a:ext>
                  </a:extLst>
                </p:cNvPr>
                <p:cNvCxnSpPr>
                  <a:cxnSpLocks/>
                  <a:stCxn id="56" idx="0"/>
                  <a:endCxn id="87" idx="4"/>
                </p:cNvCxnSpPr>
                <p:nvPr/>
              </p:nvCxnSpPr>
              <p:spPr>
                <a:xfrm flipV="1">
                  <a:off x="5995980" y="5278379"/>
                  <a:ext cx="190504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箭头连接符 98">
                  <a:extLst>
                    <a:ext uri="{FF2B5EF4-FFF2-40B4-BE49-F238E27FC236}">
                      <a16:creationId xmlns:a16="http://schemas.microsoft.com/office/drawing/2014/main" id="{3EB95973-2770-4384-9698-248B95A07C59}"/>
                    </a:ext>
                  </a:extLst>
                </p:cNvPr>
                <p:cNvCxnSpPr>
                  <a:stCxn id="61" idx="0"/>
                  <a:endCxn id="87" idx="5"/>
                </p:cNvCxnSpPr>
                <p:nvPr/>
              </p:nvCxnSpPr>
              <p:spPr>
                <a:xfrm flipH="1" flipV="1">
                  <a:off x="6230263" y="5260245"/>
                  <a:ext cx="718214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箭头连接符 99">
                  <a:extLst>
                    <a:ext uri="{FF2B5EF4-FFF2-40B4-BE49-F238E27FC236}">
                      <a16:creationId xmlns:a16="http://schemas.microsoft.com/office/drawing/2014/main" id="{D48810E1-6DF6-4561-B4B9-FF6841845ED1}"/>
                    </a:ext>
                  </a:extLst>
                </p:cNvPr>
                <p:cNvCxnSpPr>
                  <a:stCxn id="57" idx="0"/>
                  <a:endCxn id="90" idx="3"/>
                </p:cNvCxnSpPr>
                <p:nvPr/>
              </p:nvCxnSpPr>
              <p:spPr>
                <a:xfrm flipV="1">
                  <a:off x="6186483" y="5260245"/>
                  <a:ext cx="527718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箭头连接符 100">
                  <a:extLst>
                    <a:ext uri="{FF2B5EF4-FFF2-40B4-BE49-F238E27FC236}">
                      <a16:creationId xmlns:a16="http://schemas.microsoft.com/office/drawing/2014/main" id="{5F233E17-2CCF-4DE4-B5F4-B14CB9E24E4C}"/>
                    </a:ext>
                  </a:extLst>
                </p:cNvPr>
                <p:cNvCxnSpPr>
                  <a:cxnSpLocks/>
                  <a:stCxn id="59" idx="0"/>
                  <a:endCxn id="90" idx="4"/>
                </p:cNvCxnSpPr>
                <p:nvPr/>
              </p:nvCxnSpPr>
              <p:spPr>
                <a:xfrm flipV="1">
                  <a:off x="6567477" y="5278379"/>
                  <a:ext cx="190504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箭头连接符 101">
                  <a:extLst>
                    <a:ext uri="{FF2B5EF4-FFF2-40B4-BE49-F238E27FC236}">
                      <a16:creationId xmlns:a16="http://schemas.microsoft.com/office/drawing/2014/main" id="{5802A033-7397-4960-99FF-A4C4A16D025D}"/>
                    </a:ext>
                  </a:extLst>
                </p:cNvPr>
                <p:cNvCxnSpPr>
                  <a:stCxn id="80" idx="1"/>
                  <a:endCxn id="90" idx="4"/>
                </p:cNvCxnSpPr>
                <p:nvPr/>
              </p:nvCxnSpPr>
              <p:spPr>
                <a:xfrm flipH="1" flipV="1">
                  <a:off x="6757981" y="5278379"/>
                  <a:ext cx="337213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2A46D99-9169-4E98-B149-F864FF7C0581}"/>
                  </a:ext>
                </a:extLst>
              </p:cNvPr>
              <p:cNvSpPr/>
              <p:nvPr/>
            </p:nvSpPr>
            <p:spPr>
              <a:xfrm>
                <a:off x="2543175" y="4914949"/>
                <a:ext cx="3919011" cy="10833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7E09F755-DF2F-48D7-BD5F-5F921F4EAF58}"/>
                      </a:ext>
                    </a:extLst>
                  </p:cNvPr>
                  <p:cNvSpPr txBox="1"/>
                  <p:nvPr/>
                </p:nvSpPr>
                <p:spPr>
                  <a:xfrm>
                    <a:off x="1641300" y="5628977"/>
                    <a:ext cx="685801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7E09F755-DF2F-48D7-BD5F-5F921F4EAF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1300" y="5628977"/>
                    <a:ext cx="685801" cy="4354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DB2F2DF7-956B-4E54-ABBB-636FAC450D78}"/>
                      </a:ext>
                    </a:extLst>
                  </p:cNvPr>
                  <p:cNvSpPr txBox="1"/>
                  <p:nvPr/>
                </p:nvSpPr>
                <p:spPr>
                  <a:xfrm>
                    <a:off x="1563599" y="4947231"/>
                    <a:ext cx="841199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DB2F2DF7-956B-4E54-ABBB-636FAC450D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3599" y="4947231"/>
                    <a:ext cx="841199" cy="4354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弧形 47">
                <a:extLst>
                  <a:ext uri="{FF2B5EF4-FFF2-40B4-BE49-F238E27FC236}">
                    <a16:creationId xmlns:a16="http://schemas.microsoft.com/office/drawing/2014/main" id="{2DAE594C-6921-4CC8-92F8-805DCB22E369}"/>
                  </a:ext>
                </a:extLst>
              </p:cNvPr>
              <p:cNvSpPr/>
              <p:nvPr/>
            </p:nvSpPr>
            <p:spPr>
              <a:xfrm>
                <a:off x="5206438" y="4914932"/>
                <a:ext cx="870469" cy="504867"/>
              </a:xfrm>
              <a:prstGeom prst="arc">
                <a:avLst>
                  <a:gd name="adj1" fmla="val 1434890"/>
                  <a:gd name="adj2" fmla="val 9535640"/>
                </a:avLst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44E4A102-57FD-434C-A088-DB5ECA7E1F51}"/>
                      </a:ext>
                    </a:extLst>
                  </p:cNvPr>
                  <p:cNvSpPr txBox="1"/>
                  <p:nvPr/>
                </p:nvSpPr>
                <p:spPr>
                  <a:xfrm>
                    <a:off x="6684237" y="5226814"/>
                    <a:ext cx="637015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44E4A102-57FD-434C-A088-DB5ECA7E1F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4237" y="5226814"/>
                    <a:ext cx="637015" cy="4354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5BC803C8-92B6-4799-8E34-8D724046675A}"/>
                  </a:ext>
                </a:extLst>
              </p:cNvPr>
              <p:cNvCxnSpPr>
                <a:cxnSpLocks/>
                <a:stCxn id="49" idx="1"/>
                <a:endCxn id="48" idx="0"/>
              </p:cNvCxnSpPr>
              <p:nvPr/>
            </p:nvCxnSpPr>
            <p:spPr>
              <a:xfrm flipH="1" flipV="1">
                <a:off x="5987427" y="5320689"/>
                <a:ext cx="696811" cy="1238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7978D3-51C3-4D4C-BD6D-C73B43510C06}"/>
                  </a:ext>
                </a:extLst>
              </p:cNvPr>
              <p:cNvSpPr txBox="1"/>
              <p:nvPr/>
            </p:nvSpPr>
            <p:spPr>
              <a:xfrm>
                <a:off x="6050313" y="1849548"/>
                <a:ext cx="4968240" cy="3742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KT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in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steps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7978D3-51C3-4D4C-BD6D-C73B43510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313" y="1849548"/>
                <a:ext cx="4968240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66C943A9-EEAD-4646-98BA-E7337EC5CC51}"/>
              </a:ext>
            </a:extLst>
          </p:cNvPr>
          <p:cNvGrpSpPr/>
          <p:nvPr/>
        </p:nvGrpSpPr>
        <p:grpSpPr>
          <a:xfrm>
            <a:off x="6866975" y="2326401"/>
            <a:ext cx="1437990" cy="1911490"/>
            <a:chOff x="10518226" y="4257895"/>
            <a:chExt cx="1437990" cy="1911490"/>
          </a:xfrm>
        </p:grpSpPr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45E53F8B-E75F-4D27-B2ED-56E50C1EF216}"/>
                </a:ext>
              </a:extLst>
            </p:cNvPr>
            <p:cNvGrpSpPr/>
            <p:nvPr/>
          </p:nvGrpSpPr>
          <p:grpSpPr>
            <a:xfrm>
              <a:off x="10599319" y="4321221"/>
              <a:ext cx="1281056" cy="1769740"/>
              <a:chOff x="7200888" y="3889873"/>
              <a:chExt cx="1638311" cy="2263277"/>
            </a:xfrm>
          </p:grpSpPr>
          <p:pic>
            <p:nvPicPr>
              <p:cNvPr id="105" name="Picture 2">
                <a:extLst>
                  <a:ext uri="{FF2B5EF4-FFF2-40B4-BE49-F238E27FC236}">
                    <a16:creationId xmlns:a16="http://schemas.microsoft.com/office/drawing/2014/main" id="{4C9DF53D-594F-4343-B478-22DDFC6BFB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88" y="4732457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矩形 105">
                    <a:extLst>
                      <a:ext uri="{FF2B5EF4-FFF2-40B4-BE49-F238E27FC236}">
                        <a16:creationId xmlns:a16="http://schemas.microsoft.com/office/drawing/2014/main" id="{DAC70F4B-7F50-49E6-AA7A-52FD18D75E45}"/>
                      </a:ext>
                    </a:extLst>
                  </p:cNvPr>
                  <p:cNvSpPr/>
                  <p:nvPr/>
                </p:nvSpPr>
                <p:spPr>
                  <a:xfrm>
                    <a:off x="7200890" y="5891212"/>
                    <a:ext cx="1638309" cy="261938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矩形 105">
                    <a:extLst>
                      <a:ext uri="{FF2B5EF4-FFF2-40B4-BE49-F238E27FC236}">
                        <a16:creationId xmlns:a16="http://schemas.microsoft.com/office/drawing/2014/main" id="{DAC70F4B-7F50-49E6-AA7A-52FD18D75E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00890" y="5891212"/>
                    <a:ext cx="1638309" cy="26193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11111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91476AA7-CA98-4336-BCBE-164F77213AFE}"/>
                  </a:ext>
                </a:extLst>
              </p:cNvPr>
              <p:cNvCxnSpPr>
                <a:cxnSpLocks/>
                <a:stCxn id="105" idx="0"/>
                <a:endCxn id="108" idx="2"/>
              </p:cNvCxnSpPr>
              <p:nvPr/>
            </p:nvCxnSpPr>
            <p:spPr>
              <a:xfrm flipH="1" flipV="1">
                <a:off x="8014492" y="4362203"/>
                <a:ext cx="5552" cy="3702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文本框 107">
                    <a:extLst>
                      <a:ext uri="{FF2B5EF4-FFF2-40B4-BE49-F238E27FC236}">
                        <a16:creationId xmlns:a16="http://schemas.microsoft.com/office/drawing/2014/main" id="{952C4A73-07D8-4269-A7E3-805B9DD4107B}"/>
                      </a:ext>
                    </a:extLst>
                  </p:cNvPr>
                  <p:cNvSpPr txBox="1"/>
                  <p:nvPr/>
                </p:nvSpPr>
                <p:spPr>
                  <a:xfrm>
                    <a:off x="7864894" y="3889873"/>
                    <a:ext cx="299195" cy="47233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8" name="文本框 107">
                    <a:extLst>
                      <a:ext uri="{FF2B5EF4-FFF2-40B4-BE49-F238E27FC236}">
                        <a16:creationId xmlns:a16="http://schemas.microsoft.com/office/drawing/2014/main" id="{952C4A73-07D8-4269-A7E3-805B9DD410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4894" y="3889873"/>
                    <a:ext cx="299195" cy="47233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000" r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4A51DCF3-7E0F-43F8-9A9D-F5D49FE2B388}"/>
                </a:ext>
              </a:extLst>
            </p:cNvPr>
            <p:cNvSpPr/>
            <p:nvPr/>
          </p:nvSpPr>
          <p:spPr>
            <a:xfrm>
              <a:off x="10518226" y="4257895"/>
              <a:ext cx="1437990" cy="191149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C361CF4-BF26-4A7E-8B33-372BAD5E0517}"/>
                  </a:ext>
                </a:extLst>
              </p:cNvPr>
              <p:cNvSpPr txBox="1"/>
              <p:nvPr/>
            </p:nvSpPr>
            <p:spPr>
              <a:xfrm>
                <a:off x="338506" y="4368731"/>
                <a:ext cx="3843165" cy="16312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Widely believed to exist!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Still, somewhat stronger than plain OWF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C361CF4-BF26-4A7E-8B33-372BAD5E0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06" y="4368731"/>
                <a:ext cx="3843165" cy="16312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BADBE7B-093C-445E-ADA4-FEE444BC6927}"/>
                  </a:ext>
                </a:extLst>
              </p:cNvPr>
              <p:cNvSpPr txBox="1"/>
              <p:nvPr/>
            </p:nvSpPr>
            <p:spPr>
              <a:xfrm>
                <a:off x="7092756" y="4502273"/>
                <a:ext cx="4760738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result 1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(bounded-error) hard on average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 one-way functions in 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(uniform)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BADBE7B-093C-445E-ADA4-FEE444BC6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756" y="4502273"/>
                <a:ext cx="4760738" cy="16927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B952C86E-91E4-4573-BB4F-5ED5D3AC4A34}"/>
              </a:ext>
            </a:extLst>
          </p:cNvPr>
          <p:cNvGrpSpPr/>
          <p:nvPr/>
        </p:nvGrpSpPr>
        <p:grpSpPr>
          <a:xfrm>
            <a:off x="4509666" y="4738063"/>
            <a:ext cx="1992422" cy="1261884"/>
            <a:chOff x="7333770" y="3626837"/>
            <a:chExt cx="2817561" cy="1784479"/>
          </a:xfrm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21AA6CA2-608E-425D-AADF-C8155674A925}"/>
                </a:ext>
              </a:extLst>
            </p:cNvPr>
            <p:cNvGrpSpPr/>
            <p:nvPr/>
          </p:nvGrpSpPr>
          <p:grpSpPr>
            <a:xfrm>
              <a:off x="7431140" y="3706991"/>
              <a:ext cx="2628900" cy="1662750"/>
              <a:chOff x="5800725" y="4314444"/>
              <a:chExt cx="2628900" cy="16627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椭圆 110">
                    <a:extLst>
                      <a:ext uri="{FF2B5EF4-FFF2-40B4-BE49-F238E27FC236}">
                        <a16:creationId xmlns:a16="http://schemas.microsoft.com/office/drawing/2014/main" id="{02F7833C-41D9-46AE-8ECE-13F0BA4B180A}"/>
                      </a:ext>
                    </a:extLst>
                  </p:cNvPr>
                  <p:cNvSpPr/>
                  <p:nvPr/>
                </p:nvSpPr>
                <p:spPr>
                  <a:xfrm>
                    <a:off x="5800725" y="4883447"/>
                    <a:ext cx="428624" cy="428624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altLang="zh-CN" sz="14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" name="椭圆 110">
                    <a:extLst>
                      <a:ext uri="{FF2B5EF4-FFF2-40B4-BE49-F238E27FC236}">
                        <a16:creationId xmlns:a16="http://schemas.microsoft.com/office/drawing/2014/main" id="{02F7833C-41D9-46AE-8ECE-13F0BA4B18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725" y="4883447"/>
                    <a:ext cx="428624" cy="428624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365EC60B-40C7-40A4-9380-C36A6050FD1B}"/>
                      </a:ext>
                    </a:extLst>
                  </p:cNvPr>
                  <p:cNvSpPr/>
                  <p:nvPr/>
                </p:nvSpPr>
                <p:spPr>
                  <a:xfrm>
                    <a:off x="7610476" y="4643455"/>
                    <a:ext cx="819149" cy="819149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altLang="zh-CN" sz="14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365EC60B-40C7-40A4-9380-C36A6050FD1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0476" y="4643455"/>
                    <a:ext cx="819149" cy="819149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D4F96F7A-F4D5-446D-966B-A4E0E26F7CD6}"/>
                  </a:ext>
                </a:extLst>
              </p:cNvPr>
              <p:cNvSpPr/>
              <p:nvPr/>
            </p:nvSpPr>
            <p:spPr>
              <a:xfrm>
                <a:off x="6181725" y="4732914"/>
                <a:ext cx="1524000" cy="236258"/>
              </a:xfrm>
              <a:custGeom>
                <a:avLst/>
                <a:gdLst>
                  <a:gd name="connsiteX0" fmla="*/ 0 w 1457325"/>
                  <a:gd name="connsiteY0" fmla="*/ 420924 h 420924"/>
                  <a:gd name="connsiteX1" fmla="*/ 733425 w 1457325"/>
                  <a:gd name="connsiteY1" fmla="*/ 1824 h 420924"/>
                  <a:gd name="connsiteX2" fmla="*/ 1457325 w 1457325"/>
                  <a:gd name="connsiteY2" fmla="*/ 297099 h 42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7325" h="420924">
                    <a:moveTo>
                      <a:pt x="0" y="420924"/>
                    </a:moveTo>
                    <a:cubicBezTo>
                      <a:pt x="245269" y="221692"/>
                      <a:pt x="490538" y="22461"/>
                      <a:pt x="733425" y="1824"/>
                    </a:cubicBezTo>
                    <a:cubicBezTo>
                      <a:pt x="976312" y="-18813"/>
                      <a:pt x="1216818" y="139143"/>
                      <a:pt x="1457325" y="297099"/>
                    </a:cubicBezTo>
                  </a:path>
                </a:pathLst>
              </a:custGeom>
              <a:noFill/>
              <a:ln w="76200"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44AEC25A-4009-4E23-A036-7F86DCB09084}"/>
                  </a:ext>
                </a:extLst>
              </p:cNvPr>
              <p:cNvSpPr/>
              <p:nvPr/>
            </p:nvSpPr>
            <p:spPr>
              <a:xfrm>
                <a:off x="6153150" y="5283497"/>
                <a:ext cx="1543050" cy="179107"/>
              </a:xfrm>
              <a:custGeom>
                <a:avLst/>
                <a:gdLst>
                  <a:gd name="connsiteX0" fmla="*/ 1543050 w 1543050"/>
                  <a:gd name="connsiteY0" fmla="*/ 28575 h 409661"/>
                  <a:gd name="connsiteX1" fmla="*/ 790575 w 1543050"/>
                  <a:gd name="connsiteY1" fmla="*/ 409575 h 409661"/>
                  <a:gd name="connsiteX2" fmla="*/ 0 w 1543050"/>
                  <a:gd name="connsiteY2" fmla="*/ 0 h 409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3050" h="409661">
                    <a:moveTo>
                      <a:pt x="1543050" y="28575"/>
                    </a:moveTo>
                    <a:cubicBezTo>
                      <a:pt x="1295400" y="221456"/>
                      <a:pt x="1047750" y="414338"/>
                      <a:pt x="790575" y="409575"/>
                    </a:cubicBezTo>
                    <a:cubicBezTo>
                      <a:pt x="533400" y="404813"/>
                      <a:pt x="266700" y="202406"/>
                      <a:pt x="0" y="0"/>
                    </a:cubicBezTo>
                  </a:path>
                </a:pathLst>
              </a:custGeom>
              <a:noFill/>
              <a:ln w="76200"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乘号 114">
                <a:extLst>
                  <a:ext uri="{FF2B5EF4-FFF2-40B4-BE49-F238E27FC236}">
                    <a16:creationId xmlns:a16="http://schemas.microsoft.com/office/drawing/2014/main" id="{A9CB7F8E-8E80-4E44-9B95-F9F1474F7CFB}"/>
                  </a:ext>
                </a:extLst>
              </p:cNvPr>
              <p:cNvSpPr/>
              <p:nvPr/>
            </p:nvSpPr>
            <p:spPr>
              <a:xfrm>
                <a:off x="6689001" y="5183792"/>
                <a:ext cx="461822" cy="461822"/>
              </a:xfrm>
              <a:prstGeom prst="mathMultiply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88C3DE32-7647-4AE1-B113-CDFFD89EA7D0}"/>
                      </a:ext>
                    </a:extLst>
                  </p:cNvPr>
                  <p:cNvSpPr txBox="1"/>
                  <p:nvPr/>
                </p:nvSpPr>
                <p:spPr>
                  <a:xfrm>
                    <a:off x="5800725" y="4314444"/>
                    <a:ext cx="2422386" cy="435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SUPER easy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altLang="zh-CN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zh-CN" altLang="en-US" sz="14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88C3DE32-7647-4AE1-B113-CDFFD89EA7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725" y="4314444"/>
                    <a:ext cx="2422386" cy="43523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68" t="-4000" r="-71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0E455DA0-DB7E-49DB-80E3-13EC611242C7}"/>
                  </a:ext>
                </a:extLst>
              </p:cNvPr>
              <p:cNvSpPr txBox="1"/>
              <p:nvPr/>
            </p:nvSpPr>
            <p:spPr>
              <a:xfrm>
                <a:off x="6596062" y="5541955"/>
                <a:ext cx="808093" cy="435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hard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58832674-CF39-485C-A652-7C522866E817}"/>
                </a:ext>
              </a:extLst>
            </p:cNvPr>
            <p:cNvSpPr/>
            <p:nvPr/>
          </p:nvSpPr>
          <p:spPr>
            <a:xfrm>
              <a:off x="7333770" y="3626837"/>
              <a:ext cx="2817561" cy="17844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7A8E1EE-9AD0-451C-A9BA-82AD6AB27A50}"/>
              </a:ext>
            </a:extLst>
          </p:cNvPr>
          <p:cNvSpPr txBox="1"/>
          <p:nvPr/>
        </p:nvSpPr>
        <p:spPr>
          <a:xfrm>
            <a:off x="8644486" y="3089606"/>
            <a:ext cx="267208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Polynomially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related to circuit complexity…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1775F22C-5226-485A-97E1-79ED4B32847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2: AIK as a Reduction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C65AB4-C1BC-4982-BB84-F0D64247AC5C}"/>
                  </a:ext>
                </a:extLst>
              </p:cNvPr>
              <p:cNvSpPr txBox="1"/>
              <p:nvPr/>
            </p:nvSpPr>
            <p:spPr>
              <a:xfrm>
                <a:off x="838200" y="1833877"/>
                <a:ext cx="4371975" cy="84741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[Liu-Pass]: (hardness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(OWF)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C65AB4-C1BC-4982-BB84-F0D64247A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3877"/>
                <a:ext cx="4371975" cy="847411"/>
              </a:xfrm>
              <a:prstGeom prst="rect">
                <a:avLst/>
              </a:prstGeom>
              <a:blipFill>
                <a:blip r:embed="rId3"/>
                <a:stretch>
                  <a:fillRect l="-2228" t="-3571" r="-1671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BD0083-C0B8-4027-9884-85E24CEDC66E}"/>
                  </a:ext>
                </a:extLst>
              </p:cNvPr>
              <p:cNvSpPr txBox="1"/>
              <p:nvPr/>
            </p:nvSpPr>
            <p:spPr>
              <a:xfrm>
                <a:off x="838200" y="1833877"/>
                <a:ext cx="4619625" cy="847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[Liu-Pass]: (hardness of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(OWF computable in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)!!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BD0083-C0B8-4027-9884-85E24CEDC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3877"/>
                <a:ext cx="4619625" cy="847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E25395-742B-4B64-8EFA-2141E8BAA5B3}"/>
                  </a:ext>
                </a:extLst>
              </p:cNvPr>
              <p:cNvSpPr txBox="1"/>
              <p:nvPr/>
            </p:nvSpPr>
            <p:spPr>
              <a:xfrm>
                <a:off x="3771899" y="2681288"/>
                <a:ext cx="247650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(for “reasonable”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ℭ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E25395-742B-4B64-8EFA-2141E8BA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99" y="2681288"/>
                <a:ext cx="2476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F292EC6-7B19-4943-ADE0-6B84119F031C}"/>
                  </a:ext>
                </a:extLst>
              </p:cNvPr>
              <p:cNvSpPr txBox="1"/>
              <p:nvPr/>
            </p:nvSpPr>
            <p:spPr>
              <a:xfrm>
                <a:off x="6591301" y="2031153"/>
                <a:ext cx="4543424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[AIK]: (OWF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)!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F292EC6-7B19-4943-ADE0-6B84119F0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1" y="2031153"/>
                <a:ext cx="454342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022BA7A-99B2-49ED-B269-DB010072E3A9}"/>
                  </a:ext>
                </a:extLst>
              </p:cNvPr>
              <p:cNvSpPr txBox="1"/>
              <p:nvPr/>
            </p:nvSpPr>
            <p:spPr>
              <a:xfrm>
                <a:off x="2233612" y="3190802"/>
                <a:ext cx="3862388" cy="12331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[Liu-Pass] + [AIK]: (hardness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= (hardness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!!!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022BA7A-99B2-49ED-B269-DB010072E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12" y="3190802"/>
                <a:ext cx="3862388" cy="1233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29C642-1B8D-4A1E-87CB-003F9614C8AF}"/>
                  </a:ext>
                </a:extLst>
              </p:cNvPr>
              <p:cNvSpPr txBox="1"/>
              <p:nvPr/>
            </p:nvSpPr>
            <p:spPr>
              <a:xfrm>
                <a:off x="1828800" y="5549628"/>
                <a:ext cx="6695440" cy="847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are equally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hard (on average). Is there a 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reduction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between them?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29C642-1B8D-4A1E-87CB-003F9614C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549628"/>
                <a:ext cx="6695440" cy="847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 descr="ᐈ Funny thinking face stock images, Royalty Free thinking face emoji  vectors | download on Depositphotos®">
            <a:extLst>
              <a:ext uri="{FF2B5EF4-FFF2-40B4-BE49-F238E27FC236}">
                <a16:creationId xmlns:a16="http://schemas.microsoft.com/office/drawing/2014/main" id="{558B8759-98FC-4325-9F80-DE913140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21" y="517010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A8E393-D58E-454E-9BB7-07B76816B091}"/>
                  </a:ext>
                </a:extLst>
              </p:cNvPr>
              <p:cNvSpPr txBox="1"/>
              <p:nvPr/>
            </p:nvSpPr>
            <p:spPr>
              <a:xfrm>
                <a:off x="2651759" y="4693168"/>
                <a:ext cx="3596640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For now, think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≈</m:t>
                    </m:r>
                    <m:r>
                      <m:rPr>
                        <m:sty m:val="p"/>
                      </m:rPr>
                      <a:rPr kumimoji="0" lang="en-US" altLang="zh-CN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KT</m:t>
                    </m:r>
                  </m:oMath>
                </a14:m>
                <a:endParaRPr kumimoji="0" lang="zh-CN" altLang="en-US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A8E393-D58E-454E-9BB7-07B76816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59" y="4693168"/>
                <a:ext cx="3596640" cy="3816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DEB33885-6160-4941-9CCC-7D5FFCE0C943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707FD90-1F22-4AEF-BBE3-BD0B87663A54}"/>
              </a:ext>
            </a:extLst>
          </p:cNvPr>
          <p:cNvGrpSpPr/>
          <p:nvPr/>
        </p:nvGrpSpPr>
        <p:grpSpPr>
          <a:xfrm>
            <a:off x="6910727" y="2932731"/>
            <a:ext cx="3523866" cy="2237376"/>
            <a:chOff x="6910727" y="2932731"/>
            <a:chExt cx="3227026" cy="204890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85F4E8A-E73F-41DB-A56F-F28FA4FC1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727" y="2932731"/>
              <a:ext cx="3227026" cy="204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F62B19-6B97-47E2-9ED3-03F6685C41EA}"/>
                </a:ext>
              </a:extLst>
            </p:cNvPr>
            <p:cNvSpPr txBox="1"/>
            <p:nvPr/>
          </p:nvSpPr>
          <p:spPr>
            <a:xfrm>
              <a:off x="7034537" y="3022516"/>
              <a:ext cx="1135993" cy="3693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[Liu-Pass]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59A951D-BFE1-40BA-9C95-0C9DE65490C1}"/>
                </a:ext>
              </a:extLst>
            </p:cNvPr>
            <p:cNvSpPr txBox="1"/>
            <p:nvPr/>
          </p:nvSpPr>
          <p:spPr>
            <a:xfrm>
              <a:off x="9111575" y="3017864"/>
              <a:ext cx="670560" cy="3693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[AIK]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3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2: AIK as a Reduction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0D1BB8D-E96C-4407-9274-588D7D7AEF1D}"/>
                  </a:ext>
                </a:extLst>
              </p:cNvPr>
              <p:cNvSpPr txBox="1"/>
              <p:nvPr/>
            </p:nvSpPr>
            <p:spPr>
              <a:xfrm>
                <a:off x="1229360" y="1782945"/>
                <a:ext cx="9733280" cy="12068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Theorem</a:t>
                </a:r>
                <a:r>
                  <a:rPr kumimoji="0" lang="en-US" altLang="zh-CN" sz="2400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(Informal)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. There is a randomized reduction that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maps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instance to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instance, and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maps an instance with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to an instance with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KT</m:t>
                    </m:r>
                  </m:oMath>
                </a14:m>
                <a:endParaRPr kumimoji="0" lang="en-US" altLang="zh-CN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0D1BB8D-E96C-4407-9274-588D7D7AE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60" y="1782945"/>
                <a:ext cx="9733280" cy="1206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D43A61E-B279-41A2-BCF2-EDCB145B53C3}"/>
                  </a:ext>
                </a:extLst>
              </p:cNvPr>
              <p:cNvSpPr txBox="1"/>
              <p:nvPr/>
            </p:nvSpPr>
            <p:spPr>
              <a:xfrm>
                <a:off x="730488" y="3110560"/>
                <a:ext cx="4237752" cy="12782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Remark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 same idea also works for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kumimoji="0" lang="en-US" altLang="zh-CN" sz="24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kumimoji="0" lang="zh-CN" altLang="en-US" sz="240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D43A61E-B279-41A2-BCF2-EDCB145B5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88" y="3110560"/>
                <a:ext cx="4237752" cy="1278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28C6A0-A27F-48D0-87CD-7D59083B9FF2}"/>
                  </a:ext>
                </a:extLst>
              </p:cNvPr>
              <p:cNvSpPr txBox="1"/>
              <p:nvPr/>
            </p:nvSpPr>
            <p:spPr>
              <a:xfrm>
                <a:off x="5547360" y="3116218"/>
                <a:ext cx="6309360" cy="12782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Remark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If AIK could prove “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OWF (in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implies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”, then we could reduce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zh-CN" altLang="en-US" sz="24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4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KT</m:t>
                    </m:r>
                  </m:oMath>
                </a14:m>
                <a:endParaRPr kumimoji="0" lang="zh-CN" altLang="en-US" sz="240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28C6A0-A27F-48D0-87CD-7D59083B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3116218"/>
                <a:ext cx="6309360" cy="1278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3803538-66E9-4A60-A30C-0F410E78C2FC}"/>
                  </a:ext>
                </a:extLst>
              </p:cNvPr>
              <p:cNvSpPr txBox="1"/>
              <p:nvPr/>
            </p:nvSpPr>
            <p:spPr>
              <a:xfrm>
                <a:off x="3750527" y="4483657"/>
                <a:ext cx="7078982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Previously, it’s unknown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connection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at all!!!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3803538-66E9-4A60-A30C-0F410E78C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527" y="4483657"/>
                <a:ext cx="7078982" cy="381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7698F9A-C060-43E5-B015-FE2C84A00203}"/>
                  </a:ext>
                </a:extLst>
              </p:cNvPr>
              <p:cNvSpPr txBox="1"/>
              <p:nvPr/>
            </p:nvSpPr>
            <p:spPr>
              <a:xfrm>
                <a:off x="1384326" y="5006193"/>
                <a:ext cx="4469762" cy="16640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zero-error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easy on average, then so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7698F9A-C060-43E5-B015-FE2C84A00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26" y="5006193"/>
                <a:ext cx="4469762" cy="16640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C0177369-4BB4-4890-8DF2-E674B9ED9204}"/>
              </a:ext>
            </a:extLst>
          </p:cNvPr>
          <p:cNvSpPr txBox="1"/>
          <p:nvPr/>
        </p:nvSpPr>
        <p:spPr>
          <a:xfrm>
            <a:off x="6451600" y="5219882"/>
            <a:ext cx="425704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Lesson: By opening the magical black-box of AIK, we also obtain nontrivial consequences on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zero-error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average-case complexity of meta-complexity!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1C07F7-BEC3-462A-983E-A99210039B36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15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3: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Towards the Hardest OWF?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3DA076-EBEB-4853-9B6A-132EB4780859}"/>
              </a:ext>
            </a:extLst>
          </p:cNvPr>
          <p:cNvSpPr txBox="1"/>
          <p:nvPr/>
        </p:nvSpPr>
        <p:spPr>
          <a:xfrm>
            <a:off x="838201" y="1833877"/>
            <a:ext cx="340868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[Liu-Pass] provides an opportunity to study 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secure OWF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8D3BB76-8A52-4969-96CD-091C7CAD1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46881" y="1878173"/>
            <a:ext cx="1513840" cy="1513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1D8A70D-02A6-43CF-B500-217D77CD63DA}"/>
                  </a:ext>
                </a:extLst>
              </p:cNvPr>
              <p:cNvSpPr txBox="1"/>
              <p:nvPr/>
            </p:nvSpPr>
            <p:spPr>
              <a:xfrm>
                <a:off x="574040" y="3712035"/>
                <a:ext cx="8427719" cy="12503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(Informal): For any “typical” function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is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OWF with security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Θ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average-case hard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Θ</m:t>
                        </m:r>
                        <m:d>
                          <m:d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-size algorithms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1D8A70D-02A6-43CF-B500-217D77CD6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40" y="3712035"/>
                <a:ext cx="8427719" cy="1250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C070D32-B69C-454F-B164-AE6DE7EEF518}"/>
                  </a:ext>
                </a:extLst>
              </p:cNvPr>
              <p:cNvSpPr txBox="1"/>
              <p:nvPr/>
            </p:nvSpPr>
            <p:spPr>
              <a:xfrm>
                <a:off x="9271000" y="3866243"/>
                <a:ext cx="2717800" cy="12189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 comes from state-of-the-art extractors [GUV] with seed 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C070D32-B69C-454F-B164-AE6DE7EEF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0" y="3866243"/>
                <a:ext cx="2717800" cy="121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9EFD20E-E1D6-4BC9-BC2F-C1B885D3D7CE}"/>
                  </a:ext>
                </a:extLst>
              </p:cNvPr>
              <p:cNvSpPr txBox="1"/>
              <p:nvPr/>
            </p:nvSpPr>
            <p:spPr>
              <a:xfrm>
                <a:off x="5842001" y="2010710"/>
                <a:ext cx="6146799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Strong OWF: adversary inverts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w.p.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negl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Weak OWF: adversary inverts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w.p.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1−1/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fixed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9EFD20E-E1D6-4BC9-BC2F-C1B885D3D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1" y="2010710"/>
                <a:ext cx="6146799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2AD20F-4B5F-4C12-A9B3-30B1FD35AE44}"/>
                  </a:ext>
                </a:extLst>
              </p:cNvPr>
              <p:cNvSpPr txBox="1"/>
              <p:nvPr/>
            </p:nvSpPr>
            <p:spPr>
              <a:xfrm>
                <a:off x="1610361" y="5463373"/>
                <a:ext cx="6670039" cy="87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average-case complexity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characterizes the hardest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OWF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2AD20F-4B5F-4C12-A9B3-30B1FD35A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361" y="5463373"/>
                <a:ext cx="6670039" cy="8724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24ADE7FC-71B7-4B47-9421-82680862EAF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16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6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“Complexity of complexity”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339616" y="337431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2681148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1B25AC-5EF3-4DC7-ABC0-56441F5E8E2A}"/>
              </a:ext>
            </a:extLst>
          </p:cNvPr>
          <p:cNvSpPr/>
          <p:nvPr/>
        </p:nvSpPr>
        <p:spPr>
          <a:xfrm>
            <a:off x="5022680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7C5EC49-29C8-439E-BCE6-1317B77A6721}"/>
                  </a:ext>
                </a:extLst>
              </p:cNvPr>
              <p:cNvSpPr/>
              <p:nvPr/>
            </p:nvSpPr>
            <p:spPr>
              <a:xfrm>
                <a:off x="7364212" y="337426"/>
                <a:ext cx="2068304" cy="8618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7C5EC49-29C8-439E-BCE6-1317B77A6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212" y="337426"/>
                <a:ext cx="2068304" cy="861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B7FC4451-1FED-4D74-A174-457480A170C0}"/>
              </a:ext>
            </a:extLst>
          </p:cNvPr>
          <p:cNvSpPr/>
          <p:nvPr/>
        </p:nvSpPr>
        <p:spPr>
          <a:xfrm>
            <a:off x="9705744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85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One Slide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 is messier to deal with…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exponentially hard on average, then there is a (super-poly) hard OWF.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there is an exponentially-hard (weak)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(exponentially) hard on average.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 r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DCAC970E-6A3C-4471-9476-8354BBD80A14}"/>
              </a:ext>
            </a:extLst>
          </p:cNvPr>
          <p:cNvSpPr/>
          <p:nvPr/>
        </p:nvSpPr>
        <p:spPr>
          <a:xfrm>
            <a:off x="4572000" y="3238500"/>
            <a:ext cx="914400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E0FCBF-D794-4500-8656-E0D0CA4589FE}"/>
                  </a:ext>
                </a:extLst>
              </p:cNvPr>
              <p:cNvSpPr txBox="1"/>
              <p:nvPr/>
            </p:nvSpPr>
            <p:spPr>
              <a:xfrm>
                <a:off x="5643245" y="3332520"/>
                <a:ext cx="392430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implement this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E0FCBF-D794-4500-8656-E0D0CA458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245" y="3332520"/>
                <a:ext cx="39243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96FDD3-0E37-40BD-B0E3-6B3407960628}"/>
                  </a:ext>
                </a:extLst>
              </p:cNvPr>
              <p:cNvSpPr txBox="1"/>
              <p:nvPr/>
            </p:nvSpPr>
            <p:spPr>
              <a:xfrm>
                <a:off x="1484630" y="3857109"/>
                <a:ext cx="818769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(super-poly)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average, then there is a (super-poly) OWF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96FDD3-0E37-40BD-B0E3-6B340796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30" y="3857109"/>
                <a:ext cx="81876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0868CFB-1FB0-475C-BB68-AF82B696CE16}"/>
                  </a:ext>
                </a:extLst>
              </p:cNvPr>
              <p:cNvSpPr txBox="1"/>
              <p:nvPr/>
            </p:nvSpPr>
            <p:spPr>
              <a:xfrm>
                <a:off x="1484630" y="5548670"/>
                <a:ext cx="818769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there is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(super-poly)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(super-poly)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</a:t>
                </a:r>
                <a:endParaRPr lang="zh-CN" altLang="en-US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0868CFB-1FB0-475C-BB68-AF82B696C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30" y="5548670"/>
                <a:ext cx="81876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99F1C7A-5A8C-4AC8-B364-46EA341347EE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17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E9C29C-8284-4E87-A221-E22F49B421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E9C29C-8284-4E87-A221-E22F49B42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7C33A50-532B-42B9-8E27-31C33CF9B1F0}"/>
                  </a:ext>
                </a:extLst>
              </p:cNvPr>
              <p:cNvSpPr txBox="1"/>
              <p:nvPr/>
            </p:nvSpPr>
            <p:spPr>
              <a:xfrm>
                <a:off x="3637280" y="5148262"/>
                <a:ext cx="8087360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(Main)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(bounded-error) hard on average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exist one-way functions in 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(uniform)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7C33A50-532B-42B9-8E27-31C33CF9B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80" y="5148262"/>
                <a:ext cx="808736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44A63D1E-1639-4B9C-B8B1-9731FA4B2805}"/>
              </a:ext>
            </a:extLst>
          </p:cNvPr>
          <p:cNvSpPr/>
          <p:nvPr/>
        </p:nvSpPr>
        <p:spPr>
          <a:xfrm>
            <a:off x="339616" y="33743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6BFAC9-FF7D-44AF-BBE3-CADCB5D0CEF4}"/>
              </a:ext>
            </a:extLst>
          </p:cNvPr>
          <p:cNvSpPr/>
          <p:nvPr/>
        </p:nvSpPr>
        <p:spPr>
          <a:xfrm>
            <a:off x="2681148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C73FE4-0C88-405C-B61E-C15BEE671E58}"/>
              </a:ext>
            </a:extLst>
          </p:cNvPr>
          <p:cNvSpPr/>
          <p:nvPr/>
        </p:nvSpPr>
        <p:spPr>
          <a:xfrm>
            <a:off x="5022680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28A0C84-071A-4179-B533-A8C8622234F1}"/>
                  </a:ext>
                </a:extLst>
              </p:cNvPr>
              <p:cNvSpPr/>
              <p:nvPr/>
            </p:nvSpPr>
            <p:spPr>
              <a:xfrm>
                <a:off x="7364212" y="337426"/>
                <a:ext cx="2068304" cy="861849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28A0C84-071A-4179-B533-A8C862223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212" y="337426"/>
                <a:ext cx="2068304" cy="861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9B4FC995-FEDD-43BC-87CE-53661A728026}"/>
              </a:ext>
            </a:extLst>
          </p:cNvPr>
          <p:cNvSpPr/>
          <p:nvPr/>
        </p:nvSpPr>
        <p:spPr>
          <a:xfrm>
            <a:off x="9705744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3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Warm-Up: OWF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(Worst-Case) 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𝐩𝐨𝐥𝐲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F52B444-9F3D-4B78-98D0-0518C4AA2817}"/>
                  </a:ext>
                </a:extLst>
              </p:cNvPr>
              <p:cNvSpPr/>
              <p:nvPr/>
            </p:nvSpPr>
            <p:spPr>
              <a:xfrm>
                <a:off x="721409" y="2641518"/>
                <a:ext cx="6776671" cy="3393522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F52B444-9F3D-4B78-98D0-0518C4AA2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09" y="2641518"/>
                <a:ext cx="6776671" cy="33935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BA54522F-968B-470B-8AF2-57C81EB0DC55}"/>
              </a:ext>
            </a:extLst>
          </p:cNvPr>
          <p:cNvSpPr/>
          <p:nvPr/>
        </p:nvSpPr>
        <p:spPr>
          <a:xfrm>
            <a:off x="807336" y="3602630"/>
            <a:ext cx="940569" cy="64623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PRG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5B05EAF-AFA8-4643-B935-1A7F4D332B17}"/>
              </a:ext>
            </a:extLst>
          </p:cNvPr>
          <p:cNvCxnSpPr/>
          <p:nvPr/>
        </p:nvCxnSpPr>
        <p:spPr>
          <a:xfrm>
            <a:off x="1960880" y="2296160"/>
            <a:ext cx="0" cy="4348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CDF0E5-206B-4F7E-B454-EC10C8526AD8}"/>
                  </a:ext>
                </a:extLst>
              </p:cNvPr>
              <p:cNvSpPr txBox="1"/>
              <p:nvPr/>
            </p:nvSpPr>
            <p:spPr>
              <a:xfrm>
                <a:off x="807336" y="2214443"/>
                <a:ext cx="1264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CDF0E5-206B-4F7E-B454-EC10C8526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36" y="2214443"/>
                <a:ext cx="1264920" cy="369332"/>
              </a:xfrm>
              <a:prstGeom prst="rect">
                <a:avLst/>
              </a:prstGeom>
              <a:blipFill>
                <a:blip r:embed="rId5"/>
                <a:stretch>
                  <a:fillRect l="-384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299D0CE-4214-43BB-A2E7-348F480B4819}"/>
                  </a:ext>
                </a:extLst>
              </p:cNvPr>
              <p:cNvSpPr txBox="1"/>
              <p:nvPr/>
            </p:nvSpPr>
            <p:spPr>
              <a:xfrm>
                <a:off x="2072256" y="2214443"/>
                <a:ext cx="1264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299D0CE-4214-43BB-A2E7-348F480B4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56" y="2214443"/>
                <a:ext cx="1264920" cy="369332"/>
              </a:xfrm>
              <a:prstGeom prst="rect">
                <a:avLst/>
              </a:prstGeom>
              <a:blipFill>
                <a:blip r:embed="rId6"/>
                <a:stretch>
                  <a:fillRect l="-434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3EDA164-E7B9-47D1-ADFB-853CD7102FE9}"/>
                  </a:ext>
                </a:extLst>
              </p:cNvPr>
              <p:cNvSpPr txBox="1"/>
              <p:nvPr/>
            </p:nvSpPr>
            <p:spPr>
              <a:xfrm>
                <a:off x="8122920" y="4988123"/>
                <a:ext cx="3230880" cy="12068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(Worst-case) algo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distinguisher for 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PRG!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3EDA164-E7B9-47D1-ADFB-853CD7102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920" y="4988123"/>
                <a:ext cx="3230880" cy="1206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37588EE8-E280-4B75-9262-2B1E466873D0}"/>
              </a:ext>
            </a:extLst>
          </p:cNvPr>
          <p:cNvSpPr/>
          <p:nvPr/>
        </p:nvSpPr>
        <p:spPr>
          <a:xfrm>
            <a:off x="8533339" y="2239071"/>
            <a:ext cx="2046736" cy="103798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PRG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6C7ABDF7-4B15-494B-837A-A26C687BC97B}"/>
              </a:ext>
            </a:extLst>
          </p:cNvPr>
          <p:cNvSpPr/>
          <p:nvPr/>
        </p:nvSpPr>
        <p:spPr>
          <a:xfrm>
            <a:off x="10580075" y="2608899"/>
            <a:ext cx="661481" cy="298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C4546C8-C224-461A-8B8C-AD6AE1E0AD5E}"/>
              </a:ext>
            </a:extLst>
          </p:cNvPr>
          <p:cNvGrpSpPr/>
          <p:nvPr/>
        </p:nvGrpSpPr>
        <p:grpSpPr>
          <a:xfrm>
            <a:off x="11238926" y="2031918"/>
            <a:ext cx="253446" cy="1546698"/>
            <a:chOff x="4775754" y="3346315"/>
            <a:chExt cx="253446" cy="154669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1B1BE40-F48F-48B6-91C9-5694C4AB2DE9}"/>
                </a:ext>
              </a:extLst>
            </p:cNvPr>
            <p:cNvSpPr/>
            <p:nvPr/>
          </p:nvSpPr>
          <p:spPr>
            <a:xfrm>
              <a:off x="4778384" y="3346315"/>
              <a:ext cx="250816" cy="15466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5528003F-3072-4DF2-B3D3-13A1510FCC68}"/>
                </a:ext>
              </a:extLst>
            </p:cNvPr>
            <p:cNvSpPr/>
            <p:nvPr/>
          </p:nvSpPr>
          <p:spPr>
            <a:xfrm>
              <a:off x="4775754" y="3356043"/>
              <a:ext cx="250816" cy="1536970"/>
            </a:xfrm>
            <a:custGeom>
              <a:avLst/>
              <a:gdLst>
                <a:gd name="connsiteX0" fmla="*/ 165897 w 214536"/>
                <a:gd name="connsiteY0" fmla="*/ 0 h 1478604"/>
                <a:gd name="connsiteX1" fmla="*/ 527 w 214536"/>
                <a:gd name="connsiteY1" fmla="*/ 97276 h 1478604"/>
                <a:gd name="connsiteX2" fmla="*/ 214536 w 214536"/>
                <a:gd name="connsiteY2" fmla="*/ 175097 h 1478604"/>
                <a:gd name="connsiteX3" fmla="*/ 527 w 214536"/>
                <a:gd name="connsiteY3" fmla="*/ 301557 h 1478604"/>
                <a:gd name="connsiteX4" fmla="*/ 204808 w 214536"/>
                <a:gd name="connsiteY4" fmla="*/ 389106 h 1478604"/>
                <a:gd name="connsiteX5" fmla="*/ 19982 w 214536"/>
                <a:gd name="connsiteY5" fmla="*/ 505838 h 1478604"/>
                <a:gd name="connsiteX6" fmla="*/ 195080 w 214536"/>
                <a:gd name="connsiteY6" fmla="*/ 603114 h 1478604"/>
                <a:gd name="connsiteX7" fmla="*/ 19982 w 214536"/>
                <a:gd name="connsiteY7" fmla="*/ 700391 h 1478604"/>
                <a:gd name="connsiteX8" fmla="*/ 195080 w 214536"/>
                <a:gd name="connsiteY8" fmla="*/ 797668 h 1478604"/>
                <a:gd name="connsiteX9" fmla="*/ 49165 w 214536"/>
                <a:gd name="connsiteY9" fmla="*/ 894944 h 1478604"/>
                <a:gd name="connsiteX10" fmla="*/ 185353 w 214536"/>
                <a:gd name="connsiteY10" fmla="*/ 972766 h 1478604"/>
                <a:gd name="connsiteX11" fmla="*/ 29710 w 214536"/>
                <a:gd name="connsiteY11" fmla="*/ 1079770 h 1478604"/>
                <a:gd name="connsiteX12" fmla="*/ 185353 w 214536"/>
                <a:gd name="connsiteY12" fmla="*/ 1196502 h 1478604"/>
                <a:gd name="connsiteX13" fmla="*/ 19982 w 214536"/>
                <a:gd name="connsiteY13" fmla="*/ 1254868 h 1478604"/>
                <a:gd name="connsiteX14" fmla="*/ 185353 w 214536"/>
                <a:gd name="connsiteY14" fmla="*/ 1371600 h 1478604"/>
                <a:gd name="connsiteX15" fmla="*/ 39438 w 214536"/>
                <a:gd name="connsiteY15" fmla="*/ 1478604 h 14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536" h="1478604">
                  <a:moveTo>
                    <a:pt x="165897" y="0"/>
                  </a:moveTo>
                  <a:cubicBezTo>
                    <a:pt x="79159" y="34046"/>
                    <a:pt x="-7579" y="68093"/>
                    <a:pt x="527" y="97276"/>
                  </a:cubicBezTo>
                  <a:cubicBezTo>
                    <a:pt x="8633" y="126459"/>
                    <a:pt x="214536" y="141050"/>
                    <a:pt x="214536" y="175097"/>
                  </a:cubicBezTo>
                  <a:cubicBezTo>
                    <a:pt x="214536" y="209144"/>
                    <a:pt x="2148" y="265889"/>
                    <a:pt x="527" y="301557"/>
                  </a:cubicBezTo>
                  <a:cubicBezTo>
                    <a:pt x="-1094" y="337225"/>
                    <a:pt x="201565" y="355059"/>
                    <a:pt x="204808" y="389106"/>
                  </a:cubicBezTo>
                  <a:cubicBezTo>
                    <a:pt x="208051" y="423153"/>
                    <a:pt x="21603" y="470170"/>
                    <a:pt x="19982" y="505838"/>
                  </a:cubicBezTo>
                  <a:cubicBezTo>
                    <a:pt x="18361" y="541506"/>
                    <a:pt x="195080" y="570689"/>
                    <a:pt x="195080" y="603114"/>
                  </a:cubicBezTo>
                  <a:cubicBezTo>
                    <a:pt x="195080" y="635539"/>
                    <a:pt x="19982" y="667965"/>
                    <a:pt x="19982" y="700391"/>
                  </a:cubicBezTo>
                  <a:cubicBezTo>
                    <a:pt x="19982" y="732817"/>
                    <a:pt x="190216" y="765243"/>
                    <a:pt x="195080" y="797668"/>
                  </a:cubicBezTo>
                  <a:cubicBezTo>
                    <a:pt x="199944" y="830093"/>
                    <a:pt x="50786" y="865761"/>
                    <a:pt x="49165" y="894944"/>
                  </a:cubicBezTo>
                  <a:cubicBezTo>
                    <a:pt x="47544" y="924127"/>
                    <a:pt x="188596" y="941962"/>
                    <a:pt x="185353" y="972766"/>
                  </a:cubicBezTo>
                  <a:cubicBezTo>
                    <a:pt x="182110" y="1003570"/>
                    <a:pt x="29710" y="1042481"/>
                    <a:pt x="29710" y="1079770"/>
                  </a:cubicBezTo>
                  <a:cubicBezTo>
                    <a:pt x="29710" y="1117059"/>
                    <a:pt x="186974" y="1167319"/>
                    <a:pt x="185353" y="1196502"/>
                  </a:cubicBezTo>
                  <a:cubicBezTo>
                    <a:pt x="183732" y="1225685"/>
                    <a:pt x="19982" y="1225685"/>
                    <a:pt x="19982" y="1254868"/>
                  </a:cubicBezTo>
                  <a:cubicBezTo>
                    <a:pt x="19982" y="1284051"/>
                    <a:pt x="182110" y="1334311"/>
                    <a:pt x="185353" y="1371600"/>
                  </a:cubicBezTo>
                  <a:cubicBezTo>
                    <a:pt x="188596" y="1408889"/>
                    <a:pt x="114017" y="1443746"/>
                    <a:pt x="39438" y="147860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77BE86C-7044-4F82-9A84-968F78DB347B}"/>
                  </a:ext>
                </a:extLst>
              </p:cNvPr>
              <p:cNvSpPr txBox="1"/>
              <p:nvPr/>
            </p:nvSpPr>
            <p:spPr>
              <a:xfrm>
                <a:off x="10907419" y="3623678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</a:rPr>
                        <m:t>output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77BE86C-7044-4F82-9A84-968F78DB3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419" y="3623678"/>
                <a:ext cx="1011677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65628FF4-574D-44CD-AD6B-6A95EF092384}"/>
              </a:ext>
            </a:extLst>
          </p:cNvPr>
          <p:cNvSpPr/>
          <p:nvPr/>
        </p:nvSpPr>
        <p:spPr>
          <a:xfrm>
            <a:off x="7874488" y="2207015"/>
            <a:ext cx="250816" cy="1168756"/>
          </a:xfrm>
          <a:prstGeom prst="rect">
            <a:avLst/>
          </a:prstGeom>
          <a:gradFill>
            <a:gsLst>
              <a:gs pos="0">
                <a:srgbClr val="FF0000"/>
              </a:gs>
              <a:gs pos="29000">
                <a:srgbClr val="FFFF00"/>
              </a:gs>
              <a:gs pos="68000">
                <a:srgbClr val="00B05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32EB2199-FD9E-4FE7-8F00-8C9A3E53FB50}"/>
              </a:ext>
            </a:extLst>
          </p:cNvPr>
          <p:cNvSpPr/>
          <p:nvPr/>
        </p:nvSpPr>
        <p:spPr>
          <a:xfrm>
            <a:off x="8125304" y="2642227"/>
            <a:ext cx="408035" cy="265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312FEC9-E478-4E95-AE82-82CDC1890930}"/>
                  </a:ext>
                </a:extLst>
              </p:cNvPr>
              <p:cNvSpPr txBox="1"/>
              <p:nvPr/>
            </p:nvSpPr>
            <p:spPr>
              <a:xfrm>
                <a:off x="7494057" y="3441651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seed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312FEC9-E478-4E95-AE82-82CDC1890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57" y="3441651"/>
                <a:ext cx="10116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E951120-6639-4E60-A16E-70ADC34A28A5}"/>
                  </a:ext>
                </a:extLst>
              </p:cNvPr>
              <p:cNvSpPr txBox="1"/>
              <p:nvPr/>
            </p:nvSpPr>
            <p:spPr>
              <a:xfrm>
                <a:off x="8778170" y="4010604"/>
                <a:ext cx="3017568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seed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E951120-6639-4E60-A16E-70ADC34A2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170" y="4010604"/>
                <a:ext cx="301756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BBC77608-3377-45E7-928E-97B642342259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18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7" grpId="0"/>
      <p:bldP spid="12" grpId="0"/>
      <p:bldP spid="8" grpId="0" animBg="1"/>
      <p:bldP spid="15" grpId="0" animBg="1"/>
      <p:bldP spid="16" grpId="0" animBg="1"/>
      <p:bldP spid="20" grpId="0"/>
      <p:bldP spid="21" grpId="0" animBg="1"/>
      <p:bldP spid="23" grpId="0" animBg="1"/>
      <p:bldP spid="24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We Only Have a Heuristic…?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F52B444-9F3D-4B78-98D0-0518C4AA2817}"/>
                  </a:ext>
                </a:extLst>
              </p:cNvPr>
              <p:cNvSpPr/>
              <p:nvPr/>
            </p:nvSpPr>
            <p:spPr>
              <a:xfrm>
                <a:off x="721409" y="2641518"/>
                <a:ext cx="6776671" cy="3393522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F52B444-9F3D-4B78-98D0-0518C4AA2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09" y="2641518"/>
                <a:ext cx="6776671" cy="3393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CF6EF37-0C5D-409E-A8B9-BD8DA2574501}"/>
                  </a:ext>
                </a:extLst>
              </p:cNvPr>
              <p:cNvSpPr/>
              <p:nvPr/>
            </p:nvSpPr>
            <p:spPr>
              <a:xfrm>
                <a:off x="1833833" y="2529840"/>
                <a:ext cx="5765847" cy="362712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Heuristic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𝐩𝐨𝐥𝐲</m:t>
                        </m:r>
                      </m:sup>
                    </m:sSup>
                  </m:oMath>
                </a14:m>
                <a:endParaRPr lang="zh-CN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CF6EF37-0C5D-409E-A8B9-BD8DA2574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833" y="2529840"/>
                <a:ext cx="5765847" cy="3627120"/>
              </a:xfrm>
              <a:prstGeom prst="rect">
                <a:avLst/>
              </a:prstGeom>
              <a:blipFill>
                <a:blip r:embed="rId4"/>
                <a:stretch>
                  <a:fillRect t="-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D388870A-501C-4B4C-9917-8D5C67AD5375}"/>
              </a:ext>
            </a:extLst>
          </p:cNvPr>
          <p:cNvSpPr/>
          <p:nvPr/>
        </p:nvSpPr>
        <p:spPr>
          <a:xfrm>
            <a:off x="807336" y="3119120"/>
            <a:ext cx="4329267" cy="27997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“dense” PRG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A54522F-968B-470B-8AF2-57C81EB0DC55}"/>
              </a:ext>
            </a:extLst>
          </p:cNvPr>
          <p:cNvSpPr/>
          <p:nvPr/>
        </p:nvSpPr>
        <p:spPr>
          <a:xfrm>
            <a:off x="807336" y="3602630"/>
            <a:ext cx="940569" cy="64623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PRG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A46D829-4F08-4593-9BE8-B523CE728F5C}"/>
                  </a:ext>
                </a:extLst>
              </p:cNvPr>
              <p:cNvSpPr txBox="1"/>
              <p:nvPr/>
            </p:nvSpPr>
            <p:spPr>
              <a:xfrm>
                <a:off x="7685608" y="5494420"/>
                <a:ext cx="3908561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PRG has to be dense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seed length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A46D829-4F08-4593-9BE8-B523CE728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608" y="5494420"/>
                <a:ext cx="390856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1D4C35F-A3A9-465F-BBE9-C4A8A345B484}"/>
                  </a:ext>
                </a:extLst>
              </p:cNvPr>
              <p:cNvSpPr txBox="1"/>
              <p:nvPr/>
            </p:nvSpPr>
            <p:spPr>
              <a:xfrm>
                <a:off x="7874488" y="4507513"/>
                <a:ext cx="3383280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[Liu-Pass]: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OWF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“dense” PRG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1D4C35F-A3A9-465F-BBE9-C4A8A345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488" y="4507513"/>
                <a:ext cx="338328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36BDB3C-4F39-4E11-B4DC-39D79588995E}"/>
              </a:ext>
            </a:extLst>
          </p:cNvPr>
          <p:cNvSpPr txBox="1"/>
          <p:nvPr/>
        </p:nvSpPr>
        <p:spPr>
          <a:xfrm>
            <a:off x="233680" y="6462474"/>
            <a:ext cx="70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Note: In [Liu-Pass], “dense” PRG is actually called 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condEP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-PRG”.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5BFF426-7318-4177-B7B5-85EBCEB44F02}"/>
              </a:ext>
            </a:extLst>
          </p:cNvPr>
          <p:cNvSpPr/>
          <p:nvPr/>
        </p:nvSpPr>
        <p:spPr>
          <a:xfrm>
            <a:off x="8533339" y="2239071"/>
            <a:ext cx="2046736" cy="103798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PRG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2DB9BAC-6513-4145-8592-AE4317080F17}"/>
              </a:ext>
            </a:extLst>
          </p:cNvPr>
          <p:cNvSpPr/>
          <p:nvPr/>
        </p:nvSpPr>
        <p:spPr>
          <a:xfrm>
            <a:off x="10580075" y="2608899"/>
            <a:ext cx="661481" cy="298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2B770D0-270F-4FBA-ACA9-54B67C455CB4}"/>
              </a:ext>
            </a:extLst>
          </p:cNvPr>
          <p:cNvGrpSpPr/>
          <p:nvPr/>
        </p:nvGrpSpPr>
        <p:grpSpPr>
          <a:xfrm>
            <a:off x="11238926" y="2031918"/>
            <a:ext cx="253446" cy="1546698"/>
            <a:chOff x="4775754" y="3346315"/>
            <a:chExt cx="253446" cy="154669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EA3172D-4F03-46BE-8AB5-E9B1975514E9}"/>
                </a:ext>
              </a:extLst>
            </p:cNvPr>
            <p:cNvSpPr/>
            <p:nvPr/>
          </p:nvSpPr>
          <p:spPr>
            <a:xfrm>
              <a:off x="4778384" y="3346315"/>
              <a:ext cx="250816" cy="15466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ECBCD273-6908-46AC-BD44-0400F50CADE6}"/>
                </a:ext>
              </a:extLst>
            </p:cNvPr>
            <p:cNvSpPr/>
            <p:nvPr/>
          </p:nvSpPr>
          <p:spPr>
            <a:xfrm>
              <a:off x="4775754" y="3356043"/>
              <a:ext cx="250816" cy="1536970"/>
            </a:xfrm>
            <a:custGeom>
              <a:avLst/>
              <a:gdLst>
                <a:gd name="connsiteX0" fmla="*/ 165897 w 214536"/>
                <a:gd name="connsiteY0" fmla="*/ 0 h 1478604"/>
                <a:gd name="connsiteX1" fmla="*/ 527 w 214536"/>
                <a:gd name="connsiteY1" fmla="*/ 97276 h 1478604"/>
                <a:gd name="connsiteX2" fmla="*/ 214536 w 214536"/>
                <a:gd name="connsiteY2" fmla="*/ 175097 h 1478604"/>
                <a:gd name="connsiteX3" fmla="*/ 527 w 214536"/>
                <a:gd name="connsiteY3" fmla="*/ 301557 h 1478604"/>
                <a:gd name="connsiteX4" fmla="*/ 204808 w 214536"/>
                <a:gd name="connsiteY4" fmla="*/ 389106 h 1478604"/>
                <a:gd name="connsiteX5" fmla="*/ 19982 w 214536"/>
                <a:gd name="connsiteY5" fmla="*/ 505838 h 1478604"/>
                <a:gd name="connsiteX6" fmla="*/ 195080 w 214536"/>
                <a:gd name="connsiteY6" fmla="*/ 603114 h 1478604"/>
                <a:gd name="connsiteX7" fmla="*/ 19982 w 214536"/>
                <a:gd name="connsiteY7" fmla="*/ 700391 h 1478604"/>
                <a:gd name="connsiteX8" fmla="*/ 195080 w 214536"/>
                <a:gd name="connsiteY8" fmla="*/ 797668 h 1478604"/>
                <a:gd name="connsiteX9" fmla="*/ 49165 w 214536"/>
                <a:gd name="connsiteY9" fmla="*/ 894944 h 1478604"/>
                <a:gd name="connsiteX10" fmla="*/ 185353 w 214536"/>
                <a:gd name="connsiteY10" fmla="*/ 972766 h 1478604"/>
                <a:gd name="connsiteX11" fmla="*/ 29710 w 214536"/>
                <a:gd name="connsiteY11" fmla="*/ 1079770 h 1478604"/>
                <a:gd name="connsiteX12" fmla="*/ 185353 w 214536"/>
                <a:gd name="connsiteY12" fmla="*/ 1196502 h 1478604"/>
                <a:gd name="connsiteX13" fmla="*/ 19982 w 214536"/>
                <a:gd name="connsiteY13" fmla="*/ 1254868 h 1478604"/>
                <a:gd name="connsiteX14" fmla="*/ 185353 w 214536"/>
                <a:gd name="connsiteY14" fmla="*/ 1371600 h 1478604"/>
                <a:gd name="connsiteX15" fmla="*/ 39438 w 214536"/>
                <a:gd name="connsiteY15" fmla="*/ 1478604 h 14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536" h="1478604">
                  <a:moveTo>
                    <a:pt x="165897" y="0"/>
                  </a:moveTo>
                  <a:cubicBezTo>
                    <a:pt x="79159" y="34046"/>
                    <a:pt x="-7579" y="68093"/>
                    <a:pt x="527" y="97276"/>
                  </a:cubicBezTo>
                  <a:cubicBezTo>
                    <a:pt x="8633" y="126459"/>
                    <a:pt x="214536" y="141050"/>
                    <a:pt x="214536" y="175097"/>
                  </a:cubicBezTo>
                  <a:cubicBezTo>
                    <a:pt x="214536" y="209144"/>
                    <a:pt x="2148" y="265889"/>
                    <a:pt x="527" y="301557"/>
                  </a:cubicBezTo>
                  <a:cubicBezTo>
                    <a:pt x="-1094" y="337225"/>
                    <a:pt x="201565" y="355059"/>
                    <a:pt x="204808" y="389106"/>
                  </a:cubicBezTo>
                  <a:cubicBezTo>
                    <a:pt x="208051" y="423153"/>
                    <a:pt x="21603" y="470170"/>
                    <a:pt x="19982" y="505838"/>
                  </a:cubicBezTo>
                  <a:cubicBezTo>
                    <a:pt x="18361" y="541506"/>
                    <a:pt x="195080" y="570689"/>
                    <a:pt x="195080" y="603114"/>
                  </a:cubicBezTo>
                  <a:cubicBezTo>
                    <a:pt x="195080" y="635539"/>
                    <a:pt x="19982" y="667965"/>
                    <a:pt x="19982" y="700391"/>
                  </a:cubicBezTo>
                  <a:cubicBezTo>
                    <a:pt x="19982" y="732817"/>
                    <a:pt x="190216" y="765243"/>
                    <a:pt x="195080" y="797668"/>
                  </a:cubicBezTo>
                  <a:cubicBezTo>
                    <a:pt x="199944" y="830093"/>
                    <a:pt x="50786" y="865761"/>
                    <a:pt x="49165" y="894944"/>
                  </a:cubicBezTo>
                  <a:cubicBezTo>
                    <a:pt x="47544" y="924127"/>
                    <a:pt x="188596" y="941962"/>
                    <a:pt x="185353" y="972766"/>
                  </a:cubicBezTo>
                  <a:cubicBezTo>
                    <a:pt x="182110" y="1003570"/>
                    <a:pt x="29710" y="1042481"/>
                    <a:pt x="29710" y="1079770"/>
                  </a:cubicBezTo>
                  <a:cubicBezTo>
                    <a:pt x="29710" y="1117059"/>
                    <a:pt x="186974" y="1167319"/>
                    <a:pt x="185353" y="1196502"/>
                  </a:cubicBezTo>
                  <a:cubicBezTo>
                    <a:pt x="183732" y="1225685"/>
                    <a:pt x="19982" y="1225685"/>
                    <a:pt x="19982" y="1254868"/>
                  </a:cubicBezTo>
                  <a:cubicBezTo>
                    <a:pt x="19982" y="1284051"/>
                    <a:pt x="182110" y="1334311"/>
                    <a:pt x="185353" y="1371600"/>
                  </a:cubicBezTo>
                  <a:cubicBezTo>
                    <a:pt x="188596" y="1408889"/>
                    <a:pt x="114017" y="1443746"/>
                    <a:pt x="39438" y="147860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6F7D5E6-FF04-4F2D-A2BF-911338797014}"/>
                  </a:ext>
                </a:extLst>
              </p:cNvPr>
              <p:cNvSpPr txBox="1"/>
              <p:nvPr/>
            </p:nvSpPr>
            <p:spPr>
              <a:xfrm>
                <a:off x="10907419" y="3623678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</a:rPr>
                        <m:t>output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6F7D5E6-FF04-4F2D-A2BF-91133879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419" y="3623678"/>
                <a:ext cx="1011677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83425331-621B-4E12-90D1-3E62FB357E26}"/>
              </a:ext>
            </a:extLst>
          </p:cNvPr>
          <p:cNvSpPr/>
          <p:nvPr/>
        </p:nvSpPr>
        <p:spPr>
          <a:xfrm>
            <a:off x="7874488" y="2207015"/>
            <a:ext cx="250816" cy="1168756"/>
          </a:xfrm>
          <a:prstGeom prst="rect">
            <a:avLst/>
          </a:prstGeom>
          <a:gradFill>
            <a:gsLst>
              <a:gs pos="0">
                <a:srgbClr val="FF0000"/>
              </a:gs>
              <a:gs pos="29000">
                <a:srgbClr val="FFFF00"/>
              </a:gs>
              <a:gs pos="68000">
                <a:srgbClr val="00B05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2CA64A32-9378-43F1-BCF5-C03DDD87B729}"/>
              </a:ext>
            </a:extLst>
          </p:cNvPr>
          <p:cNvSpPr/>
          <p:nvPr/>
        </p:nvSpPr>
        <p:spPr>
          <a:xfrm>
            <a:off x="8125304" y="2642227"/>
            <a:ext cx="408035" cy="265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F7A2D1D-CB22-4058-B5C1-130B8B374691}"/>
                  </a:ext>
                </a:extLst>
              </p:cNvPr>
              <p:cNvSpPr txBox="1"/>
              <p:nvPr/>
            </p:nvSpPr>
            <p:spPr>
              <a:xfrm>
                <a:off x="8778170" y="4010604"/>
                <a:ext cx="3017568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seed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F7A2D1D-CB22-4058-B5C1-130B8B37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170" y="4010604"/>
                <a:ext cx="301756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024BC45-EEF7-4495-A4E0-B2E1BCBA226E}"/>
                  </a:ext>
                </a:extLst>
              </p:cNvPr>
              <p:cNvSpPr txBox="1"/>
              <p:nvPr/>
            </p:nvSpPr>
            <p:spPr>
              <a:xfrm>
                <a:off x="7494057" y="3441651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seed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024BC45-EEF7-4495-A4E0-B2E1BCBA2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57" y="3441651"/>
                <a:ext cx="10116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1634703F-1C61-4DD3-9F92-75F93CE427C4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19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5" grpId="1" animBg="1"/>
      <p:bldP spid="26" grpId="0" animBg="1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What PRGs Imply Hardness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14708238-0F6D-4919-83F5-92197416EAA8}"/>
              </a:ext>
            </a:extLst>
          </p:cNvPr>
          <p:cNvSpPr/>
          <p:nvPr/>
        </p:nvSpPr>
        <p:spPr>
          <a:xfrm>
            <a:off x="3677540" y="3133504"/>
            <a:ext cx="3482583" cy="176616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“dense” PRG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2400F8F4-BB63-424D-9637-088AFFF97468}"/>
              </a:ext>
            </a:extLst>
          </p:cNvPr>
          <p:cNvSpPr/>
          <p:nvPr/>
        </p:nvSpPr>
        <p:spPr>
          <a:xfrm>
            <a:off x="7160123" y="3762777"/>
            <a:ext cx="1125530" cy="507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1164086-D3E3-46C9-8A8B-92E69916045C}"/>
              </a:ext>
            </a:extLst>
          </p:cNvPr>
          <p:cNvGrpSpPr/>
          <p:nvPr/>
        </p:nvGrpSpPr>
        <p:grpSpPr>
          <a:xfrm>
            <a:off x="8300131" y="2700710"/>
            <a:ext cx="431246" cy="2631753"/>
            <a:chOff x="4775754" y="3346315"/>
            <a:chExt cx="253446" cy="1546698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99FF9C8-8CB0-438E-AAD9-6FABDCA1627A}"/>
                </a:ext>
              </a:extLst>
            </p:cNvPr>
            <p:cNvSpPr/>
            <p:nvPr/>
          </p:nvSpPr>
          <p:spPr>
            <a:xfrm>
              <a:off x="4778384" y="3346315"/>
              <a:ext cx="250816" cy="15466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07AD61-A0CD-457A-9B92-C97F17209267}"/>
                </a:ext>
              </a:extLst>
            </p:cNvPr>
            <p:cNvSpPr/>
            <p:nvPr/>
          </p:nvSpPr>
          <p:spPr>
            <a:xfrm>
              <a:off x="4775754" y="3356043"/>
              <a:ext cx="250816" cy="1536970"/>
            </a:xfrm>
            <a:custGeom>
              <a:avLst/>
              <a:gdLst>
                <a:gd name="connsiteX0" fmla="*/ 165897 w 214536"/>
                <a:gd name="connsiteY0" fmla="*/ 0 h 1478604"/>
                <a:gd name="connsiteX1" fmla="*/ 527 w 214536"/>
                <a:gd name="connsiteY1" fmla="*/ 97276 h 1478604"/>
                <a:gd name="connsiteX2" fmla="*/ 214536 w 214536"/>
                <a:gd name="connsiteY2" fmla="*/ 175097 h 1478604"/>
                <a:gd name="connsiteX3" fmla="*/ 527 w 214536"/>
                <a:gd name="connsiteY3" fmla="*/ 301557 h 1478604"/>
                <a:gd name="connsiteX4" fmla="*/ 204808 w 214536"/>
                <a:gd name="connsiteY4" fmla="*/ 389106 h 1478604"/>
                <a:gd name="connsiteX5" fmla="*/ 19982 w 214536"/>
                <a:gd name="connsiteY5" fmla="*/ 505838 h 1478604"/>
                <a:gd name="connsiteX6" fmla="*/ 195080 w 214536"/>
                <a:gd name="connsiteY6" fmla="*/ 603114 h 1478604"/>
                <a:gd name="connsiteX7" fmla="*/ 19982 w 214536"/>
                <a:gd name="connsiteY7" fmla="*/ 700391 h 1478604"/>
                <a:gd name="connsiteX8" fmla="*/ 195080 w 214536"/>
                <a:gd name="connsiteY8" fmla="*/ 797668 h 1478604"/>
                <a:gd name="connsiteX9" fmla="*/ 49165 w 214536"/>
                <a:gd name="connsiteY9" fmla="*/ 894944 h 1478604"/>
                <a:gd name="connsiteX10" fmla="*/ 185353 w 214536"/>
                <a:gd name="connsiteY10" fmla="*/ 972766 h 1478604"/>
                <a:gd name="connsiteX11" fmla="*/ 29710 w 214536"/>
                <a:gd name="connsiteY11" fmla="*/ 1079770 h 1478604"/>
                <a:gd name="connsiteX12" fmla="*/ 185353 w 214536"/>
                <a:gd name="connsiteY12" fmla="*/ 1196502 h 1478604"/>
                <a:gd name="connsiteX13" fmla="*/ 19982 w 214536"/>
                <a:gd name="connsiteY13" fmla="*/ 1254868 h 1478604"/>
                <a:gd name="connsiteX14" fmla="*/ 185353 w 214536"/>
                <a:gd name="connsiteY14" fmla="*/ 1371600 h 1478604"/>
                <a:gd name="connsiteX15" fmla="*/ 39438 w 214536"/>
                <a:gd name="connsiteY15" fmla="*/ 1478604 h 14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536" h="1478604">
                  <a:moveTo>
                    <a:pt x="165897" y="0"/>
                  </a:moveTo>
                  <a:cubicBezTo>
                    <a:pt x="79159" y="34046"/>
                    <a:pt x="-7579" y="68093"/>
                    <a:pt x="527" y="97276"/>
                  </a:cubicBezTo>
                  <a:cubicBezTo>
                    <a:pt x="8633" y="126459"/>
                    <a:pt x="214536" y="141050"/>
                    <a:pt x="214536" y="175097"/>
                  </a:cubicBezTo>
                  <a:cubicBezTo>
                    <a:pt x="214536" y="209144"/>
                    <a:pt x="2148" y="265889"/>
                    <a:pt x="527" y="301557"/>
                  </a:cubicBezTo>
                  <a:cubicBezTo>
                    <a:pt x="-1094" y="337225"/>
                    <a:pt x="201565" y="355059"/>
                    <a:pt x="204808" y="389106"/>
                  </a:cubicBezTo>
                  <a:cubicBezTo>
                    <a:pt x="208051" y="423153"/>
                    <a:pt x="21603" y="470170"/>
                    <a:pt x="19982" y="505838"/>
                  </a:cubicBezTo>
                  <a:cubicBezTo>
                    <a:pt x="18361" y="541506"/>
                    <a:pt x="195080" y="570689"/>
                    <a:pt x="195080" y="603114"/>
                  </a:cubicBezTo>
                  <a:cubicBezTo>
                    <a:pt x="195080" y="635539"/>
                    <a:pt x="19982" y="667965"/>
                    <a:pt x="19982" y="700391"/>
                  </a:cubicBezTo>
                  <a:cubicBezTo>
                    <a:pt x="19982" y="732817"/>
                    <a:pt x="190216" y="765243"/>
                    <a:pt x="195080" y="797668"/>
                  </a:cubicBezTo>
                  <a:cubicBezTo>
                    <a:pt x="199944" y="830093"/>
                    <a:pt x="50786" y="865761"/>
                    <a:pt x="49165" y="894944"/>
                  </a:cubicBezTo>
                  <a:cubicBezTo>
                    <a:pt x="47544" y="924127"/>
                    <a:pt x="188596" y="941962"/>
                    <a:pt x="185353" y="972766"/>
                  </a:cubicBezTo>
                  <a:cubicBezTo>
                    <a:pt x="182110" y="1003570"/>
                    <a:pt x="29710" y="1042481"/>
                    <a:pt x="29710" y="1079770"/>
                  </a:cubicBezTo>
                  <a:cubicBezTo>
                    <a:pt x="29710" y="1117059"/>
                    <a:pt x="186974" y="1167319"/>
                    <a:pt x="185353" y="1196502"/>
                  </a:cubicBezTo>
                  <a:cubicBezTo>
                    <a:pt x="183732" y="1225685"/>
                    <a:pt x="19982" y="1225685"/>
                    <a:pt x="19982" y="1254868"/>
                  </a:cubicBezTo>
                  <a:cubicBezTo>
                    <a:pt x="19982" y="1284051"/>
                    <a:pt x="182110" y="1334311"/>
                    <a:pt x="185353" y="1371600"/>
                  </a:cubicBezTo>
                  <a:cubicBezTo>
                    <a:pt x="188596" y="1408889"/>
                    <a:pt x="114017" y="1443746"/>
                    <a:pt x="39438" y="147860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69B540A-5F64-464B-8F6E-7D54B2D5B0CD}"/>
              </a:ext>
            </a:extLst>
          </p:cNvPr>
          <p:cNvSpPr/>
          <p:nvPr/>
        </p:nvSpPr>
        <p:spPr>
          <a:xfrm>
            <a:off x="2556485" y="3027097"/>
            <a:ext cx="426771" cy="1988674"/>
          </a:xfrm>
          <a:prstGeom prst="rect">
            <a:avLst/>
          </a:prstGeom>
          <a:gradFill>
            <a:gsLst>
              <a:gs pos="0">
                <a:srgbClr val="FF0000"/>
              </a:gs>
              <a:gs pos="29000">
                <a:srgbClr val="FFFF00"/>
              </a:gs>
              <a:gs pos="68000">
                <a:srgbClr val="00B05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79A94FB7-3D88-4650-B3BA-33473CD696A1}"/>
              </a:ext>
            </a:extLst>
          </p:cNvPr>
          <p:cNvSpPr/>
          <p:nvPr/>
        </p:nvSpPr>
        <p:spPr>
          <a:xfrm>
            <a:off x="2983256" y="3795978"/>
            <a:ext cx="694284" cy="45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119FD81-89F8-45AF-B0A0-DCD7AE07CAFD}"/>
                  </a:ext>
                </a:extLst>
              </p:cNvPr>
              <p:cNvSpPr txBox="1"/>
              <p:nvPr/>
            </p:nvSpPr>
            <p:spPr>
              <a:xfrm>
                <a:off x="1230994" y="5044740"/>
                <a:ext cx="3077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seed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119FD81-89F8-45AF-B0A0-DCD7AE07C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94" y="5044740"/>
                <a:ext cx="3077751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B961EFD-9BDA-4B01-876A-DEF74AD10642}"/>
                  </a:ext>
                </a:extLst>
              </p:cNvPr>
              <p:cNvSpPr txBox="1"/>
              <p:nvPr/>
            </p:nvSpPr>
            <p:spPr>
              <a:xfrm>
                <a:off x="7400963" y="5348841"/>
                <a:ext cx="2225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B961EFD-9BDA-4B01-876A-DEF74AD1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63" y="5348841"/>
                <a:ext cx="2225106" cy="461665"/>
              </a:xfrm>
              <a:prstGeom prst="rect">
                <a:avLst/>
              </a:prstGeom>
              <a:blipFill>
                <a:blip r:embed="rId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387BE88-36B9-42D1-9A11-614F5E8E265C}"/>
                  </a:ext>
                </a:extLst>
              </p:cNvPr>
              <p:cNvSpPr txBox="1"/>
              <p:nvPr/>
            </p:nvSpPr>
            <p:spPr>
              <a:xfrm>
                <a:off x="6143696" y="5845507"/>
                <a:ext cx="4739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KT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seed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PRG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Time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387BE88-36B9-42D1-9A11-614F5E8E2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96" y="5845507"/>
                <a:ext cx="4739640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17859E7-725C-41D7-9863-6019256C87E9}"/>
                  </a:ext>
                </a:extLst>
              </p:cNvPr>
              <p:cNvSpPr txBox="1"/>
              <p:nvPr/>
            </p:nvSpPr>
            <p:spPr>
              <a:xfrm>
                <a:off x="6625803" y="6294676"/>
                <a:ext cx="37754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PRG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17859E7-725C-41D7-9863-6019256C8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03" y="6294676"/>
                <a:ext cx="3775426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7A95F38-1B3D-4343-B7DA-4D7DB9B4BDDF}"/>
                  </a:ext>
                </a:extLst>
              </p:cNvPr>
              <p:cNvSpPr txBox="1"/>
              <p:nvPr/>
            </p:nvSpPr>
            <p:spPr>
              <a:xfrm>
                <a:off x="1731426" y="6025836"/>
                <a:ext cx="3197943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Crypto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!!!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7A95F38-1B3D-4343-B7DA-4D7DB9B4B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426" y="6025836"/>
                <a:ext cx="319794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6AAA944-16C3-4DEC-BEF9-AD3D83E71E75}"/>
                  </a:ext>
                </a:extLst>
              </p:cNvPr>
              <p:cNvSpPr txBox="1"/>
              <p:nvPr/>
            </p:nvSpPr>
            <p:spPr>
              <a:xfrm>
                <a:off x="562888" y="1924156"/>
                <a:ext cx="11161615" cy="5232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Goal: design a dense PRG that can be broken by a </a:t>
                </a:r>
                <a:r>
                  <a:rPr lang="en-US" altLang="zh-CN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heuristic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6AAA944-16C3-4DEC-BEF9-AD3D83E71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88" y="1924156"/>
                <a:ext cx="1116161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D28F2A9-A488-4F17-B081-3B80DAC9F502}"/>
                  </a:ext>
                </a:extLst>
              </p:cNvPr>
              <p:cNvSpPr txBox="1"/>
              <p:nvPr/>
            </p:nvSpPr>
            <p:spPr>
              <a:xfrm>
                <a:off x="10099040" y="2634309"/>
                <a:ext cx="1849120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D28F2A9-A488-4F17-B081-3B80DAC9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040" y="2634309"/>
                <a:ext cx="1849120" cy="3816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A8FE6F5B-C6B4-4700-89F5-13D2C4CD02D4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20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4" grpId="0" animBg="1"/>
      <p:bldP spid="35" grpId="0" animBg="1"/>
      <p:bldP spid="28" grpId="0"/>
      <p:bldP spid="37" grpId="0"/>
      <p:bldP spid="36" grpId="0"/>
      <p:bldP spid="39" grpId="0"/>
      <p:bldP spid="38" grpId="0" animBg="1"/>
      <p:bldP spid="20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5B137A3E-A50C-4AFF-91C2-E72FC6A508A7}"/>
                  </a:ext>
                </a:extLst>
              </p:cNvPr>
              <p:cNvSpPr/>
              <p:nvPr/>
            </p:nvSpPr>
            <p:spPr>
              <a:xfrm>
                <a:off x="1680790" y="2481782"/>
                <a:ext cx="3935446" cy="2162970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“dense” PRG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</m:oMath>
                </a14:m>
                <a:endPara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5B137A3E-A50C-4AFF-91C2-E72FC6A50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790" y="2481782"/>
                <a:ext cx="3935446" cy="2162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DA21A211-528A-48AC-97C8-538C50E88FC9}"/>
              </a:ext>
            </a:extLst>
          </p:cNvPr>
          <p:cNvSpPr/>
          <p:nvPr/>
        </p:nvSpPr>
        <p:spPr>
          <a:xfrm>
            <a:off x="1678276" y="2483689"/>
            <a:ext cx="3935446" cy="216297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“dense” PRG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Parallel OWF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右 4">
            <a:extLst>
              <a:ext uri="{FF2B5EF4-FFF2-40B4-BE49-F238E27FC236}">
                <a16:creationId xmlns:a16="http://schemas.microsoft.com/office/drawing/2014/main" id="{B18E20B0-EA45-4AE5-BDC4-332EBA6C98A9}"/>
              </a:ext>
            </a:extLst>
          </p:cNvPr>
          <p:cNvSpPr/>
          <p:nvPr/>
        </p:nvSpPr>
        <p:spPr>
          <a:xfrm rot="5400000">
            <a:off x="8535618" y="4434865"/>
            <a:ext cx="661481" cy="298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8F5BF6-FDAB-4EA1-88C2-F205442901E8}"/>
              </a:ext>
            </a:extLst>
          </p:cNvPr>
          <p:cNvGrpSpPr/>
          <p:nvPr/>
        </p:nvGrpSpPr>
        <p:grpSpPr>
          <a:xfrm rot="16200000">
            <a:off x="8739635" y="4264402"/>
            <a:ext cx="253446" cy="1546698"/>
            <a:chOff x="4775754" y="3346315"/>
            <a:chExt cx="253446" cy="154669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0EDA589-C769-48B2-9DA4-E93833F8610B}"/>
                </a:ext>
              </a:extLst>
            </p:cNvPr>
            <p:cNvSpPr/>
            <p:nvPr/>
          </p:nvSpPr>
          <p:spPr>
            <a:xfrm>
              <a:off x="4778384" y="3346315"/>
              <a:ext cx="250816" cy="15466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5D0191E-F863-42B5-90C5-536E05191DB5}"/>
                </a:ext>
              </a:extLst>
            </p:cNvPr>
            <p:cNvSpPr/>
            <p:nvPr/>
          </p:nvSpPr>
          <p:spPr>
            <a:xfrm>
              <a:off x="4775754" y="3356043"/>
              <a:ext cx="250816" cy="1536970"/>
            </a:xfrm>
            <a:custGeom>
              <a:avLst/>
              <a:gdLst>
                <a:gd name="connsiteX0" fmla="*/ 165897 w 214536"/>
                <a:gd name="connsiteY0" fmla="*/ 0 h 1478604"/>
                <a:gd name="connsiteX1" fmla="*/ 527 w 214536"/>
                <a:gd name="connsiteY1" fmla="*/ 97276 h 1478604"/>
                <a:gd name="connsiteX2" fmla="*/ 214536 w 214536"/>
                <a:gd name="connsiteY2" fmla="*/ 175097 h 1478604"/>
                <a:gd name="connsiteX3" fmla="*/ 527 w 214536"/>
                <a:gd name="connsiteY3" fmla="*/ 301557 h 1478604"/>
                <a:gd name="connsiteX4" fmla="*/ 204808 w 214536"/>
                <a:gd name="connsiteY4" fmla="*/ 389106 h 1478604"/>
                <a:gd name="connsiteX5" fmla="*/ 19982 w 214536"/>
                <a:gd name="connsiteY5" fmla="*/ 505838 h 1478604"/>
                <a:gd name="connsiteX6" fmla="*/ 195080 w 214536"/>
                <a:gd name="connsiteY6" fmla="*/ 603114 h 1478604"/>
                <a:gd name="connsiteX7" fmla="*/ 19982 w 214536"/>
                <a:gd name="connsiteY7" fmla="*/ 700391 h 1478604"/>
                <a:gd name="connsiteX8" fmla="*/ 195080 w 214536"/>
                <a:gd name="connsiteY8" fmla="*/ 797668 h 1478604"/>
                <a:gd name="connsiteX9" fmla="*/ 49165 w 214536"/>
                <a:gd name="connsiteY9" fmla="*/ 894944 h 1478604"/>
                <a:gd name="connsiteX10" fmla="*/ 185353 w 214536"/>
                <a:gd name="connsiteY10" fmla="*/ 972766 h 1478604"/>
                <a:gd name="connsiteX11" fmla="*/ 29710 w 214536"/>
                <a:gd name="connsiteY11" fmla="*/ 1079770 h 1478604"/>
                <a:gd name="connsiteX12" fmla="*/ 185353 w 214536"/>
                <a:gd name="connsiteY12" fmla="*/ 1196502 h 1478604"/>
                <a:gd name="connsiteX13" fmla="*/ 19982 w 214536"/>
                <a:gd name="connsiteY13" fmla="*/ 1254868 h 1478604"/>
                <a:gd name="connsiteX14" fmla="*/ 185353 w 214536"/>
                <a:gd name="connsiteY14" fmla="*/ 1371600 h 1478604"/>
                <a:gd name="connsiteX15" fmla="*/ 39438 w 214536"/>
                <a:gd name="connsiteY15" fmla="*/ 1478604 h 14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536" h="1478604">
                  <a:moveTo>
                    <a:pt x="165897" y="0"/>
                  </a:moveTo>
                  <a:cubicBezTo>
                    <a:pt x="79159" y="34046"/>
                    <a:pt x="-7579" y="68093"/>
                    <a:pt x="527" y="97276"/>
                  </a:cubicBezTo>
                  <a:cubicBezTo>
                    <a:pt x="8633" y="126459"/>
                    <a:pt x="214536" y="141050"/>
                    <a:pt x="214536" y="175097"/>
                  </a:cubicBezTo>
                  <a:cubicBezTo>
                    <a:pt x="214536" y="209144"/>
                    <a:pt x="2148" y="265889"/>
                    <a:pt x="527" y="301557"/>
                  </a:cubicBezTo>
                  <a:cubicBezTo>
                    <a:pt x="-1094" y="337225"/>
                    <a:pt x="201565" y="355059"/>
                    <a:pt x="204808" y="389106"/>
                  </a:cubicBezTo>
                  <a:cubicBezTo>
                    <a:pt x="208051" y="423153"/>
                    <a:pt x="21603" y="470170"/>
                    <a:pt x="19982" y="505838"/>
                  </a:cubicBezTo>
                  <a:cubicBezTo>
                    <a:pt x="18361" y="541506"/>
                    <a:pt x="195080" y="570689"/>
                    <a:pt x="195080" y="603114"/>
                  </a:cubicBezTo>
                  <a:cubicBezTo>
                    <a:pt x="195080" y="635539"/>
                    <a:pt x="19982" y="667965"/>
                    <a:pt x="19982" y="700391"/>
                  </a:cubicBezTo>
                  <a:cubicBezTo>
                    <a:pt x="19982" y="732817"/>
                    <a:pt x="190216" y="765243"/>
                    <a:pt x="195080" y="797668"/>
                  </a:cubicBezTo>
                  <a:cubicBezTo>
                    <a:pt x="199944" y="830093"/>
                    <a:pt x="50786" y="865761"/>
                    <a:pt x="49165" y="894944"/>
                  </a:cubicBezTo>
                  <a:cubicBezTo>
                    <a:pt x="47544" y="924127"/>
                    <a:pt x="188596" y="941962"/>
                    <a:pt x="185353" y="972766"/>
                  </a:cubicBezTo>
                  <a:cubicBezTo>
                    <a:pt x="182110" y="1003570"/>
                    <a:pt x="29710" y="1042481"/>
                    <a:pt x="29710" y="1079770"/>
                  </a:cubicBezTo>
                  <a:cubicBezTo>
                    <a:pt x="29710" y="1117059"/>
                    <a:pt x="186974" y="1167319"/>
                    <a:pt x="185353" y="1196502"/>
                  </a:cubicBezTo>
                  <a:cubicBezTo>
                    <a:pt x="183732" y="1225685"/>
                    <a:pt x="19982" y="1225685"/>
                    <a:pt x="19982" y="1254868"/>
                  </a:cubicBezTo>
                  <a:cubicBezTo>
                    <a:pt x="19982" y="1284051"/>
                    <a:pt x="182110" y="1334311"/>
                    <a:pt x="185353" y="1371600"/>
                  </a:cubicBezTo>
                  <a:cubicBezTo>
                    <a:pt x="188596" y="1408889"/>
                    <a:pt x="114017" y="1443746"/>
                    <a:pt x="39438" y="147860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ADF59C6-2DA5-4703-B9D1-CE83AD0820BD}"/>
                  </a:ext>
                </a:extLst>
              </p:cNvPr>
              <p:cNvSpPr txBox="1"/>
              <p:nvPr/>
            </p:nvSpPr>
            <p:spPr>
              <a:xfrm>
                <a:off x="7089712" y="4851769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</a:rPr>
                        <m:t>output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ADF59C6-2DA5-4703-B9D1-CE83AD08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712" y="4851769"/>
                <a:ext cx="1011677" cy="369332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47F7AF0-4E91-48C1-B5A1-F78041DFDC8D}"/>
              </a:ext>
            </a:extLst>
          </p:cNvPr>
          <p:cNvSpPr/>
          <p:nvPr/>
        </p:nvSpPr>
        <p:spPr>
          <a:xfrm rot="16200000">
            <a:off x="8726830" y="1717487"/>
            <a:ext cx="250816" cy="1168756"/>
          </a:xfrm>
          <a:prstGeom prst="rect">
            <a:avLst/>
          </a:prstGeom>
          <a:gradFill>
            <a:gsLst>
              <a:gs pos="0">
                <a:srgbClr val="FF0000"/>
              </a:gs>
              <a:gs pos="29000">
                <a:srgbClr val="FFFF00"/>
              </a:gs>
              <a:gs pos="68000">
                <a:srgbClr val="00B05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690CF024-7D5D-4567-82D0-13CD6F4FA2B7}"/>
              </a:ext>
            </a:extLst>
          </p:cNvPr>
          <p:cNvSpPr/>
          <p:nvPr/>
        </p:nvSpPr>
        <p:spPr>
          <a:xfrm rot="5400000">
            <a:off x="8648221" y="2512920"/>
            <a:ext cx="408035" cy="265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260372F-72E4-4A60-B37D-28DA968DB368}"/>
                  </a:ext>
                </a:extLst>
              </p:cNvPr>
              <p:cNvSpPr txBox="1"/>
              <p:nvPr/>
            </p:nvSpPr>
            <p:spPr>
              <a:xfrm>
                <a:off x="7291415" y="2121469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seed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260372F-72E4-4A60-B37D-28DA968DB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415" y="2121469"/>
                <a:ext cx="10116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3B999C08-D879-461C-84A8-7C7DC9C5A6F1}"/>
              </a:ext>
            </a:extLst>
          </p:cNvPr>
          <p:cNvSpPr/>
          <p:nvPr/>
        </p:nvSpPr>
        <p:spPr>
          <a:xfrm>
            <a:off x="2730631" y="3083667"/>
            <a:ext cx="1638311" cy="4144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OWF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29E484B-B628-4943-8A2C-C8F63F45DD6A}"/>
              </a:ext>
            </a:extLst>
          </p:cNvPr>
          <p:cNvSpPr/>
          <p:nvPr/>
        </p:nvSpPr>
        <p:spPr>
          <a:xfrm>
            <a:off x="1779876" y="3552207"/>
            <a:ext cx="3743020" cy="80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Other ingredients from [Liu-Pass] (e.g. extractors)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8A271AAA-6E7A-4B2A-9FA4-31501411C271}"/>
              </a:ext>
            </a:extLst>
          </p:cNvPr>
          <p:cNvSpPr/>
          <p:nvPr/>
        </p:nvSpPr>
        <p:spPr>
          <a:xfrm>
            <a:off x="5765644" y="3213748"/>
            <a:ext cx="1750497" cy="67691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AIK compiler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09254A3-93D8-487A-BDA7-C2AA57323C83}"/>
                  </a:ext>
                </a:extLst>
              </p:cNvPr>
              <p:cNvSpPr/>
              <p:nvPr/>
            </p:nvSpPr>
            <p:spPr>
              <a:xfrm>
                <a:off x="7739920" y="2848593"/>
                <a:ext cx="2224638" cy="140722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“dense” PRG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09254A3-93D8-487A-BDA7-C2AA57323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920" y="2848593"/>
                <a:ext cx="2224638" cy="140722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0EA5B0E-1890-46FE-B40E-A670605CD46D}"/>
                  </a:ext>
                </a:extLst>
              </p:cNvPr>
              <p:cNvSpPr txBox="1"/>
              <p:nvPr/>
            </p:nvSpPr>
            <p:spPr>
              <a:xfrm>
                <a:off x="8028251" y="5447717"/>
                <a:ext cx="3544314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KT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i="0" dirty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e>
                      </m:d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seed</m:t>
                          </m:r>
                        </m:e>
                      </m:d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0EA5B0E-1890-46FE-B40E-A670605CD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251" y="5447717"/>
                <a:ext cx="354431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03E765D-C9C3-40A3-A25C-2194A683D14A}"/>
                  </a:ext>
                </a:extLst>
              </p:cNvPr>
              <p:cNvSpPr/>
              <p:nvPr/>
            </p:nvSpPr>
            <p:spPr>
              <a:xfrm>
                <a:off x="2730630" y="3083667"/>
                <a:ext cx="1638311" cy="4144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03E765D-C9C3-40A3-A25C-2194A683D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630" y="3083667"/>
                <a:ext cx="1638311" cy="4144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64C38EA-99EC-43A6-A5AD-B25BD6D04D44}"/>
                  </a:ext>
                </a:extLst>
              </p:cNvPr>
              <p:cNvSpPr txBox="1"/>
              <p:nvPr/>
            </p:nvSpPr>
            <p:spPr>
              <a:xfrm>
                <a:off x="1712093" y="5355384"/>
                <a:ext cx="5108028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Heuristic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KT</m:t>
                    </m:r>
                    <m:r>
                      <a:rPr lang="en-US" altLang="zh-C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64C38EA-99EC-43A6-A5AD-B25BD6D04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093" y="5355384"/>
                <a:ext cx="510802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B9628A9D-7F02-4146-906F-A01DF317E0C6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21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1" animBg="1"/>
      <p:bldP spid="17" grpId="2" animBg="1"/>
      <p:bldP spid="5" grpId="0" animBg="1"/>
      <p:bldP spid="9" grpId="0"/>
      <p:bldP spid="10" grpId="0" animBg="1"/>
      <p:bldP spid="11" grpId="0" animBg="1"/>
      <p:bldP spid="12" grpId="0"/>
      <p:bldP spid="15" grpId="0" animBg="1"/>
      <p:bldP spid="16" grpId="0" animBg="1"/>
      <p:bldP spid="18" grpId="0" animBg="1"/>
      <p:bldP spid="19" grpId="0" animBg="1"/>
      <p:bldP spid="20" grpId="0" animBg="1"/>
      <p:bldP spid="24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Parallel 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20D4FE14-35AB-4B2F-9BF7-6369762C1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Borrowed from [Liu-Pass]: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output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Adversary sees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needs to find a witness of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(weak) OWF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Observation: for most strings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small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particular, this is true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large Kolmogorov complexity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restricted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still a OWF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computable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can apply [AIK]</a:t>
                </a:r>
              </a:p>
            </p:txBody>
          </p:sp>
        </mc:Choice>
        <mc:Fallback xmlns="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20D4FE14-35AB-4B2F-9BF7-6369762C1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BC12A770-FEC3-4AF3-9837-C4CF91581A38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22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F47B38-14C7-4269-8AD5-52DFC7494D7F}"/>
              </a:ext>
            </a:extLst>
          </p:cNvPr>
          <p:cNvSpPr/>
          <p:nvPr/>
        </p:nvSpPr>
        <p:spPr>
          <a:xfrm>
            <a:off x="339616" y="33743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3EC8A62-8905-477A-8048-A3B592E0A404}"/>
              </a:ext>
            </a:extLst>
          </p:cNvPr>
          <p:cNvSpPr/>
          <p:nvPr/>
        </p:nvSpPr>
        <p:spPr>
          <a:xfrm>
            <a:off x="2681148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7D81CD-4685-42EC-AFE2-455A5BE883F7}"/>
              </a:ext>
            </a:extLst>
          </p:cNvPr>
          <p:cNvSpPr/>
          <p:nvPr/>
        </p:nvSpPr>
        <p:spPr>
          <a:xfrm>
            <a:off x="5022680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4EC9AE8-51BB-47A3-B1B2-89A92DA92D3D}"/>
                  </a:ext>
                </a:extLst>
              </p:cNvPr>
              <p:cNvSpPr/>
              <p:nvPr/>
            </p:nvSpPr>
            <p:spPr>
              <a:xfrm>
                <a:off x="7364212" y="337426"/>
                <a:ext cx="2068304" cy="8618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4EC9AE8-51BB-47A3-B1B2-89A92DA92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212" y="337426"/>
                <a:ext cx="2068304" cy="861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64687BB9-E75C-46BD-BB19-B603B1037264}"/>
              </a:ext>
            </a:extLst>
          </p:cNvPr>
          <p:cNvSpPr/>
          <p:nvPr/>
        </p:nvSpPr>
        <p:spPr>
          <a:xfrm>
            <a:off x="9705744" y="337425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24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Discussion: A Karp Theorem for OWF?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20D4FE14-35AB-4B2F-9BF7-6369762C1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933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Liu-Pass: “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Cook-Levin theorem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OWF”?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“OWF-complete”!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Speculation: Is there a </a:t>
                </a:r>
                <a:r>
                  <a:rPr lang="en-US" altLang="zh-CN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Karp theorem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OWF?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Could (some version of)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 3SAT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US" altLang="zh-CN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subset sum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planted clique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also “OWF-complete”?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More generally, any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combinatorial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problem that is OWF-complete?</a:t>
                </a:r>
              </a:p>
              <a:p>
                <a:pPr lvl="2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OWF from random 3SAT is actually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so maybe we should focus on a Karp theorem for “OWF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”?</a:t>
                </a:r>
              </a:p>
            </p:txBody>
          </p:sp>
        </mc:Choice>
        <mc:Fallback xmlns="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20D4FE14-35AB-4B2F-9BF7-6369762C1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9335"/>
              </a:xfrm>
              <a:blipFill>
                <a:blip r:embed="rId3"/>
                <a:stretch>
                  <a:fillRect l="-1043" t="-2141" r="-754" b="-1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1CE6141-9736-4168-B608-8FBBC1EE846F}"/>
              </a:ext>
            </a:extLst>
          </p:cNvPr>
          <p:cNvSpPr txBox="1"/>
          <p:nvPr/>
        </p:nvSpPr>
        <p:spPr>
          <a:xfrm>
            <a:off x="479432" y="4353309"/>
            <a:ext cx="7183121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Story: Rahul asked this question in Rafael Pass’s Oxford-Warwick meeting. It seemed unlikely to me (!) but I didn’t find any evidence against such a Karp theorem anyway. So we worked on it (positively!) and somehow arrived at the current paper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C42EC2-67F2-4FA9-A9B4-3467003FA2E4}"/>
              </a:ext>
            </a:extLst>
          </p:cNvPr>
          <p:cNvSpPr txBox="1"/>
          <p:nvPr/>
        </p:nvSpPr>
        <p:spPr>
          <a:xfrm>
            <a:off x="7855578" y="4491809"/>
            <a:ext cx="3917951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Combinatorial OWF-complete problems may be an avenue for bypassing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relativization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barrier…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340D657-B896-4125-A821-D9823DA32D0C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23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644170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DAF525-050F-492B-9DE4-C22A3A915721}"/>
              </a:ext>
            </a:extLst>
          </p:cNvPr>
          <p:cNvSpPr txBox="1"/>
          <p:nvPr/>
        </p:nvSpPr>
        <p:spPr>
          <a:xfrm>
            <a:off x="4035971" y="4656082"/>
            <a:ext cx="412005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Minimum Circuit Size Problem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0297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DAGs with AND/OR/NOT gates that compute some function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complexity: size of the smallest circuit computing certain function (e.g.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Given an input function, what’s the smallest circuit computing it?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Circuit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Complexity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029700" cy="4784725"/>
              </a:xfrm>
              <a:blipFill>
                <a:blip r:embed="rId3"/>
                <a:stretch>
                  <a:fillRect l="-1215" t="-2166" r="-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2D19D0-8D45-44DA-B5D4-6DCFF93156F7}"/>
                  </a:ext>
                </a:extLst>
              </p:cNvPr>
              <p:cNvSpPr txBox="1"/>
              <p:nvPr/>
            </p:nvSpPr>
            <p:spPr>
              <a:xfrm>
                <a:off x="1295399" y="4819650"/>
                <a:ext cx="80295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600" dirty="0">
                    <a:latin typeface="Consolas" panose="020B0609020204030204" pitchFamily="49" charset="0"/>
                  </a:rPr>
                  <a:t>(     ,</a:t>
                </a:r>
                <a14:m>
                  <m:oMath xmlns:m="http://schemas.openxmlformats.org/officeDocument/2006/math">
                    <m:r>
                      <a:rPr lang="en-US" altLang="zh-CN" sz="9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9600" dirty="0">
                    <a:latin typeface="Consolas" panose="020B0609020204030204" pitchFamily="49" charset="0"/>
                  </a:rPr>
                  <a:t>)</a:t>
                </a:r>
                <a:endParaRPr lang="zh-CN" altLang="en-US" sz="9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2D19D0-8D45-44DA-B5D4-6DCFF931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4819650"/>
                <a:ext cx="8029575" cy="1569660"/>
              </a:xfrm>
              <a:prstGeom prst="rect">
                <a:avLst/>
              </a:prstGeom>
              <a:blipFill>
                <a:blip r:embed="rId4"/>
                <a:stretch>
                  <a:fillRect l="-7967" t="-20623" b="-4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E6242759-E676-4F92-86D5-F7F69B6A0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2165169"/>
                  </p:ext>
                </p:extLst>
              </p:nvPr>
            </p:nvGraphicFramePr>
            <p:xfrm>
              <a:off x="2212975" y="5364004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E6242759-E676-4F92-86D5-F7F69B6A0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2165169"/>
                  </p:ext>
                </p:extLst>
              </p:nvPr>
            </p:nvGraphicFramePr>
            <p:xfrm>
              <a:off x="2212975" y="5364004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39" t="-1613" r="-301639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479" t="-1613" r="-204132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0820" t="-1613" r="-102459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3306" t="-1613" r="-3306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39" t="-103279" r="-301639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479" t="-103279" r="-204132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0820" t="-103279" r="-102459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3306" t="-103279" r="-3306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D3B2FA-D4A2-40EF-A06D-E8D1A5D9458A}"/>
                  </a:ext>
                </a:extLst>
              </p:cNvPr>
              <p:cNvSpPr txBox="1"/>
              <p:nvPr/>
            </p:nvSpPr>
            <p:spPr>
              <a:xfrm>
                <a:off x="5659438" y="4827270"/>
                <a:ext cx="1422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9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CN" altLang="en-US" sz="9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D3B2FA-D4A2-40EF-A06D-E8D1A5D94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438" y="4827270"/>
                <a:ext cx="1422400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93464ED2-9167-42AD-B3E4-837FB89C5E00}"/>
              </a:ext>
            </a:extLst>
          </p:cNvPr>
          <p:cNvGrpSpPr/>
          <p:nvPr/>
        </p:nvGrpSpPr>
        <p:grpSpPr>
          <a:xfrm>
            <a:off x="7095359" y="4230375"/>
            <a:ext cx="4136205" cy="2166555"/>
            <a:chOff x="7181084" y="2496825"/>
            <a:chExt cx="4136205" cy="216655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F8906153-9A85-4561-A8BD-1D6DC43D5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6728" y="2496825"/>
              <a:ext cx="1193789" cy="119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38A990E-5388-4ED6-AFA3-94CEA38F1A83}"/>
                    </a:ext>
                  </a:extLst>
                </p:cNvPr>
                <p:cNvSpPr txBox="1"/>
                <p:nvPr/>
              </p:nvSpPr>
              <p:spPr>
                <a:xfrm>
                  <a:off x="8897939" y="3757630"/>
                  <a:ext cx="2419350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there a size-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computing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38A990E-5388-4ED6-AFA3-94CEA38F1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939" y="3757630"/>
                  <a:ext cx="2419350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8E916AF-BAD3-4083-AA35-187EFCC4B178}"/>
                    </a:ext>
                  </a:extLst>
                </p:cNvPr>
                <p:cNvSpPr txBox="1"/>
                <p:nvPr/>
              </p:nvSpPr>
              <p:spPr>
                <a:xfrm>
                  <a:off x="7181084" y="3093720"/>
                  <a:ext cx="191757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600" b="0" i="1" smtClean="0">
                            <a:latin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zh-CN" altLang="en-US" sz="96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8E916AF-BAD3-4083-AA35-187EFCC4B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1084" y="3093720"/>
                  <a:ext cx="1917576" cy="156966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F45B8D46-1F36-4E59-9C53-EDE6CC659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7897" y="1757704"/>
            <a:ext cx="1831808" cy="1933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477B77A-0554-44B1-BB7E-225B898EF314}"/>
                  </a:ext>
                </a:extLst>
              </p:cNvPr>
              <p:cNvSpPr/>
              <p:nvPr/>
            </p:nvSpPr>
            <p:spPr>
              <a:xfrm>
                <a:off x="9652575" y="3578698"/>
                <a:ext cx="2262451" cy="631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[Arora-Barak]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477B77A-0554-44B1-BB7E-225B898EF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575" y="3578698"/>
                <a:ext cx="2262451" cy="631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E9C29C-8284-4E87-A221-E22F49B421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Reducing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𝐩𝐨𝐥𝐲</m:t>
                        </m:r>
                      </m:sup>
                    </m:sSup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E9C29C-8284-4E87-A221-E22F49B42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B78B9F-407D-4170-BAD1-420DF02BC79E}"/>
                  </a:ext>
                </a:extLst>
              </p:cNvPr>
              <p:cNvSpPr txBox="1"/>
              <p:nvPr/>
            </p:nvSpPr>
            <p:spPr>
              <a:xfrm>
                <a:off x="2266712" y="5190966"/>
                <a:ext cx="9733280" cy="12068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Theorem</a:t>
                </a:r>
                <a:r>
                  <a:rPr kumimoji="0" lang="en-US" altLang="zh-CN" sz="2400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(Informal)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. There is a randomized reduction that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maps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instance to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instance, and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maps an instance with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to an instance with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KT</m:t>
                    </m:r>
                  </m:oMath>
                </a14:m>
                <a:endParaRPr kumimoji="0" lang="en-US" altLang="zh-CN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B78B9F-407D-4170-BAD1-420DF02BC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712" y="5190966"/>
                <a:ext cx="9733280" cy="1206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CA39294-AE96-4E4D-9C60-037AAF72F65E}"/>
                  </a:ext>
                </a:extLst>
              </p:cNvPr>
              <p:cNvSpPr/>
              <p:nvPr/>
            </p:nvSpPr>
            <p:spPr>
              <a:xfrm>
                <a:off x="9711172" y="337425"/>
                <a:ext cx="2068304" cy="861849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 Reducing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𝐩𝐨𝐥𝐲</m:t>
                        </m:r>
                      </m:sup>
                    </m:sSup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CA39294-AE96-4E4D-9C60-037AAF72F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172" y="337425"/>
                <a:ext cx="2068304" cy="861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074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Key Technique: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Resamplability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DDA974DF-9961-48F6-818F-E71349D96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resamplable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random bits, we can compute a 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DDA974DF-9961-48F6-818F-E71349D96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 r="-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04EE30E7-F8EC-4E97-8C81-2E37B085F9F8}"/>
                  </a:ext>
                </a:extLst>
              </p:cNvPr>
              <p:cNvSpPr/>
              <p:nvPr/>
            </p:nvSpPr>
            <p:spPr>
              <a:xfrm>
                <a:off x="1509610" y="4136080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04EE30E7-F8EC-4E97-8C81-2E37B085F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10" y="4136080"/>
                <a:ext cx="319189" cy="319189"/>
              </a:xfrm>
              <a:prstGeom prst="ellipse">
                <a:avLst/>
              </a:prstGeom>
              <a:blipFill>
                <a:blip r:embed="rId4"/>
                <a:stretch>
                  <a:fillRect l="-5660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EE8DD549-06DA-48F9-9411-6422DBD851DB}"/>
                  </a:ext>
                </a:extLst>
              </p:cNvPr>
              <p:cNvSpPr/>
              <p:nvPr/>
            </p:nvSpPr>
            <p:spPr>
              <a:xfrm>
                <a:off x="2495346" y="4141855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EE8DD549-06DA-48F9-9411-6422DBD85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46" y="4141855"/>
                <a:ext cx="319189" cy="319189"/>
              </a:xfrm>
              <a:prstGeom prst="ellipse">
                <a:avLst/>
              </a:prstGeom>
              <a:blipFill>
                <a:blip r:embed="rId5"/>
                <a:stretch>
                  <a:fillRect l="-3704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7EB665A4-E9E3-45D3-996C-DEF731B7872B}"/>
                  </a:ext>
                </a:extLst>
              </p:cNvPr>
              <p:cNvSpPr/>
              <p:nvPr/>
            </p:nvSpPr>
            <p:spPr>
              <a:xfrm>
                <a:off x="2988214" y="4136080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7EB665A4-E9E3-45D3-996C-DEF731B78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14" y="4136080"/>
                <a:ext cx="319189" cy="319189"/>
              </a:xfrm>
              <a:prstGeom prst="ellipse">
                <a:avLst/>
              </a:prstGeom>
              <a:blipFill>
                <a:blip r:embed="rId6"/>
                <a:stretch>
                  <a:fillRect l="-3704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24948662-A6C1-4EC6-B589-2B89379916D3}"/>
                  </a:ext>
                </a:extLst>
              </p:cNvPr>
              <p:cNvSpPr/>
              <p:nvPr/>
            </p:nvSpPr>
            <p:spPr>
              <a:xfrm>
                <a:off x="3481082" y="4141855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24948662-A6C1-4EC6-B589-2B8937991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082" y="4141855"/>
                <a:ext cx="319189" cy="319189"/>
              </a:xfrm>
              <a:prstGeom prst="ellipse">
                <a:avLst/>
              </a:prstGeom>
              <a:blipFill>
                <a:blip r:embed="rId7"/>
                <a:stretch>
                  <a:fillRect l="-3774" r="-1887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57B52CEC-B00C-4D54-B01F-716F5365B2E3}"/>
                  </a:ext>
                </a:extLst>
              </p:cNvPr>
              <p:cNvSpPr/>
              <p:nvPr/>
            </p:nvSpPr>
            <p:spPr>
              <a:xfrm>
                <a:off x="3973950" y="4136080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57B52CEC-B00C-4D54-B01F-716F5365B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950" y="4136080"/>
                <a:ext cx="319189" cy="319189"/>
              </a:xfrm>
              <a:prstGeom prst="ellipse">
                <a:avLst/>
              </a:prstGeom>
              <a:blipFill>
                <a:blip r:embed="rId8"/>
                <a:stretch>
                  <a:fillRect l="-3774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4702EA00-E9AC-4368-8D24-8642C75DAE7B}"/>
                  </a:ext>
                </a:extLst>
              </p:cNvPr>
              <p:cNvSpPr/>
              <p:nvPr/>
            </p:nvSpPr>
            <p:spPr>
              <a:xfrm>
                <a:off x="4466007" y="4141855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4702EA00-E9AC-4368-8D24-8642C75DA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007" y="4141855"/>
                <a:ext cx="319189" cy="319189"/>
              </a:xfrm>
              <a:prstGeom prst="ellipse">
                <a:avLst/>
              </a:prstGeom>
              <a:blipFill>
                <a:blip r:embed="rId9"/>
                <a:stretch>
                  <a:fillRect l="-5660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28D8CCF8-FB70-4F50-9926-8014972BD484}"/>
                  </a:ext>
                </a:extLst>
              </p:cNvPr>
              <p:cNvSpPr/>
              <p:nvPr/>
            </p:nvSpPr>
            <p:spPr>
              <a:xfrm>
                <a:off x="4958064" y="4136080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28D8CCF8-FB70-4F50-9926-8014972BD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64" y="4136080"/>
                <a:ext cx="319189" cy="319189"/>
              </a:xfrm>
              <a:prstGeom prst="ellipse">
                <a:avLst/>
              </a:prstGeom>
              <a:blipFill>
                <a:blip r:embed="rId10"/>
                <a:stretch>
                  <a:fillRect l="-3704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0052CE2F-431F-432C-8DBE-813F5CF203D1}"/>
                  </a:ext>
                </a:extLst>
              </p:cNvPr>
              <p:cNvSpPr/>
              <p:nvPr/>
            </p:nvSpPr>
            <p:spPr>
              <a:xfrm>
                <a:off x="5450121" y="4136079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0052CE2F-431F-432C-8DBE-813F5CF20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121" y="4136079"/>
                <a:ext cx="319189" cy="319189"/>
              </a:xfrm>
              <a:prstGeom prst="ellipse">
                <a:avLst/>
              </a:prstGeom>
              <a:blipFill>
                <a:blip r:embed="rId11"/>
                <a:stretch>
                  <a:fillRect l="-3774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12585F9F-6120-4822-8411-DB98F21243D6}"/>
                  </a:ext>
                </a:extLst>
              </p:cNvPr>
              <p:cNvSpPr/>
              <p:nvPr/>
            </p:nvSpPr>
            <p:spPr>
              <a:xfrm>
                <a:off x="5942178" y="4136079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12585F9F-6120-4822-8411-DB98F2124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78" y="4136079"/>
                <a:ext cx="319189" cy="319189"/>
              </a:xfrm>
              <a:prstGeom prst="ellipse">
                <a:avLst/>
              </a:prstGeom>
              <a:blipFill>
                <a:blip r:embed="rId12"/>
                <a:stretch>
                  <a:fillRect l="-5660" r="-28302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FD25A34F-A181-420A-88F8-2C6C1E47B669}"/>
                  </a:ext>
                </a:extLst>
              </p:cNvPr>
              <p:cNvSpPr/>
              <p:nvPr/>
            </p:nvSpPr>
            <p:spPr>
              <a:xfrm>
                <a:off x="1723503" y="4826745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FD25A34F-A181-420A-88F8-2C6C1E47B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503" y="4826745"/>
                <a:ext cx="319189" cy="319189"/>
              </a:xfrm>
              <a:prstGeom prst="ellipse">
                <a:avLst/>
              </a:prstGeom>
              <a:blipFill>
                <a:blip r:embed="rId13"/>
                <a:stretch>
                  <a:fillRect l="-566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81E42E9A-2245-4EB6-B649-4E428254CC3C}"/>
                  </a:ext>
                </a:extLst>
              </p:cNvPr>
              <p:cNvSpPr/>
              <p:nvPr/>
            </p:nvSpPr>
            <p:spPr>
              <a:xfrm>
                <a:off x="2216371" y="4826745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81E42E9A-2245-4EB6-B649-4E428254C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71" y="4826745"/>
                <a:ext cx="319189" cy="319189"/>
              </a:xfrm>
              <a:prstGeom prst="ellipse">
                <a:avLst/>
              </a:prstGeom>
              <a:blipFill>
                <a:blip r:embed="rId14"/>
                <a:stretch>
                  <a:fillRect l="-566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FE006AB-24A3-4DD8-A479-F0C7AA651CD4}"/>
                  </a:ext>
                </a:extLst>
              </p:cNvPr>
              <p:cNvSpPr/>
              <p:nvPr/>
            </p:nvSpPr>
            <p:spPr>
              <a:xfrm>
                <a:off x="2709239" y="4832520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FE006AB-24A3-4DD8-A479-F0C7AA651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239" y="4832520"/>
                <a:ext cx="319189" cy="319189"/>
              </a:xfrm>
              <a:prstGeom prst="ellipse">
                <a:avLst/>
              </a:prstGeom>
              <a:blipFill>
                <a:blip r:embed="rId15"/>
                <a:stretch>
                  <a:fillRect l="-370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3A43E78-AEB5-41D3-B050-9619F6B53A06}"/>
                  </a:ext>
                </a:extLst>
              </p:cNvPr>
              <p:cNvSpPr/>
              <p:nvPr/>
            </p:nvSpPr>
            <p:spPr>
              <a:xfrm>
                <a:off x="3202107" y="4826745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3A43E78-AEB5-41D3-B050-9619F6B53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107" y="4826745"/>
                <a:ext cx="319189" cy="319189"/>
              </a:xfrm>
              <a:prstGeom prst="ellipse">
                <a:avLst/>
              </a:prstGeom>
              <a:blipFill>
                <a:blip r:embed="rId16"/>
                <a:stretch>
                  <a:fillRect l="-370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5C9DC0C7-EA01-4962-9406-B6D12BD12AD9}"/>
                  </a:ext>
                </a:extLst>
              </p:cNvPr>
              <p:cNvSpPr/>
              <p:nvPr/>
            </p:nvSpPr>
            <p:spPr>
              <a:xfrm>
                <a:off x="3694975" y="4832520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5C9DC0C7-EA01-4962-9406-B6D12BD12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975" y="4832520"/>
                <a:ext cx="319189" cy="319189"/>
              </a:xfrm>
              <a:prstGeom prst="ellipse">
                <a:avLst/>
              </a:prstGeom>
              <a:blipFill>
                <a:blip r:embed="rId17"/>
                <a:stretch>
                  <a:fillRect l="-377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0DCE8CE-002C-425E-B8A1-E0167546E4C6}"/>
                  </a:ext>
                </a:extLst>
              </p:cNvPr>
              <p:cNvSpPr/>
              <p:nvPr/>
            </p:nvSpPr>
            <p:spPr>
              <a:xfrm>
                <a:off x="4187843" y="4826745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0DCE8CE-002C-425E-B8A1-E0167546E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43" y="4826745"/>
                <a:ext cx="319189" cy="319189"/>
              </a:xfrm>
              <a:prstGeom prst="ellipse">
                <a:avLst/>
              </a:prstGeom>
              <a:blipFill>
                <a:blip r:embed="rId18"/>
                <a:stretch>
                  <a:fillRect l="-377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EB3FCC73-36FD-4E3B-9B49-32E86398B922}"/>
                  </a:ext>
                </a:extLst>
              </p:cNvPr>
              <p:cNvSpPr/>
              <p:nvPr/>
            </p:nvSpPr>
            <p:spPr>
              <a:xfrm>
                <a:off x="4679900" y="4832520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EB3FCC73-36FD-4E3B-9B49-32E86398B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00" y="4832520"/>
                <a:ext cx="319189" cy="319189"/>
              </a:xfrm>
              <a:prstGeom prst="ellipse">
                <a:avLst/>
              </a:prstGeom>
              <a:blipFill>
                <a:blip r:embed="rId19"/>
                <a:stretch>
                  <a:fillRect l="-566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3F80419-E50D-4ECB-B15C-54339BBB6C96}"/>
                  </a:ext>
                </a:extLst>
              </p:cNvPr>
              <p:cNvSpPr/>
              <p:nvPr/>
            </p:nvSpPr>
            <p:spPr>
              <a:xfrm>
                <a:off x="5171957" y="4826745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3F80419-E50D-4ECB-B15C-54339BBB6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957" y="4826745"/>
                <a:ext cx="319189" cy="319189"/>
              </a:xfrm>
              <a:prstGeom prst="ellipse">
                <a:avLst/>
              </a:prstGeom>
              <a:blipFill>
                <a:blip r:embed="rId20"/>
                <a:stretch>
                  <a:fillRect l="-370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D74FB7D-FF4D-47DD-AC87-06C0866134CE}"/>
                  </a:ext>
                </a:extLst>
              </p:cNvPr>
              <p:cNvSpPr/>
              <p:nvPr/>
            </p:nvSpPr>
            <p:spPr>
              <a:xfrm>
                <a:off x="5664014" y="4826744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D74FB7D-FF4D-47DD-AC87-06C086613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014" y="4826744"/>
                <a:ext cx="319189" cy="319189"/>
              </a:xfrm>
              <a:prstGeom prst="ellipse">
                <a:avLst/>
              </a:prstGeom>
              <a:blipFill>
                <a:blip r:embed="rId21"/>
                <a:stretch>
                  <a:fillRect l="-377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85201D6B-0360-48FD-8D7A-0966FEE9826F}"/>
              </a:ext>
            </a:extLst>
          </p:cNvPr>
          <p:cNvGrpSpPr/>
          <p:nvPr/>
        </p:nvGrpSpPr>
        <p:grpSpPr>
          <a:xfrm>
            <a:off x="1509609" y="3109811"/>
            <a:ext cx="373489" cy="1716934"/>
            <a:chOff x="1509609" y="3109811"/>
            <a:chExt cx="373489" cy="1716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98B5E758-D7AD-4C40-9788-95243F3401F4}"/>
                    </a:ext>
                  </a:extLst>
                </p:cNvPr>
                <p:cNvSpPr/>
                <p:nvPr/>
              </p:nvSpPr>
              <p:spPr>
                <a:xfrm>
                  <a:off x="1509609" y="3109811"/>
                  <a:ext cx="319189" cy="319189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98B5E758-D7AD-4C40-9788-95243F3401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609" y="3109811"/>
                  <a:ext cx="319189" cy="319189"/>
                </a:xfrm>
                <a:prstGeom prst="ellipse">
                  <a:avLst/>
                </a:prstGeom>
                <a:blipFill>
                  <a:blip r:embed="rId22"/>
                  <a:stretch>
                    <a:fillRect l="-13208" b="-129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6C67D1AD-2CA3-4604-92D1-26B25CB4580F}"/>
                </a:ext>
              </a:extLst>
            </p:cNvPr>
            <p:cNvCxnSpPr>
              <a:stCxn id="3" idx="0"/>
              <a:endCxn id="29" idx="4"/>
            </p:cNvCxnSpPr>
            <p:nvPr/>
          </p:nvCxnSpPr>
          <p:spPr>
            <a:xfrm flipH="1" flipV="1">
              <a:off x="1669204" y="3429000"/>
              <a:ext cx="1" cy="707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D86800C4-177E-4323-BC1D-95C1FAC051C7}"/>
                </a:ext>
              </a:extLst>
            </p:cNvPr>
            <p:cNvCxnSpPr>
              <a:stCxn id="19" idx="0"/>
              <a:endCxn id="29" idx="4"/>
            </p:cNvCxnSpPr>
            <p:nvPr/>
          </p:nvCxnSpPr>
          <p:spPr>
            <a:xfrm flipH="1" flipV="1">
              <a:off x="1669204" y="3429000"/>
              <a:ext cx="213894" cy="13977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659C9EEA-7F52-4CC8-9C3C-78E20A073CF5}"/>
                  </a:ext>
                </a:extLst>
              </p:cNvPr>
              <p:cNvSpPr/>
              <p:nvPr/>
            </p:nvSpPr>
            <p:spPr>
              <a:xfrm>
                <a:off x="2002478" y="4136080"/>
                <a:ext cx="319189" cy="31918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659C9EEA-7F52-4CC8-9C3C-78E20A073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78" y="4136080"/>
                <a:ext cx="319189" cy="319189"/>
              </a:xfrm>
              <a:prstGeom prst="ellipse">
                <a:avLst/>
              </a:prstGeom>
              <a:blipFill>
                <a:blip r:embed="rId23"/>
                <a:stretch>
                  <a:fillRect l="-3704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组合 49">
            <a:extLst>
              <a:ext uri="{FF2B5EF4-FFF2-40B4-BE49-F238E27FC236}">
                <a16:creationId xmlns:a16="http://schemas.microsoft.com/office/drawing/2014/main" id="{035C6D3D-9C93-4A82-AB1D-7E47DEC30185}"/>
              </a:ext>
            </a:extLst>
          </p:cNvPr>
          <p:cNvGrpSpPr/>
          <p:nvPr/>
        </p:nvGrpSpPr>
        <p:grpSpPr>
          <a:xfrm>
            <a:off x="1883098" y="3112698"/>
            <a:ext cx="492868" cy="1714047"/>
            <a:chOff x="1883098" y="3112698"/>
            <a:chExt cx="492868" cy="1714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6C29A3F4-C428-41ED-99C4-A8FC91B0631A}"/>
                    </a:ext>
                  </a:extLst>
                </p:cNvPr>
                <p:cNvSpPr/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6C29A3F4-C428-41ED-99C4-A8FC91B063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  <a:blipFill>
                  <a:blip r:embed="rId24"/>
                  <a:stretch>
                    <a:fillRect l="-11111" b="-132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B2040FD4-0B76-4B64-8960-9D1EDE9054E0}"/>
                </a:ext>
              </a:extLst>
            </p:cNvPr>
            <p:cNvCxnSpPr>
              <a:endCxn id="36" idx="4"/>
            </p:cNvCxnSpPr>
            <p:nvPr/>
          </p:nvCxnSpPr>
          <p:spPr>
            <a:xfrm flipH="1" flipV="1">
              <a:off x="2147987" y="3431887"/>
              <a:ext cx="1" cy="707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ADD6D20D-8307-4218-968F-F213A5EA3C2F}"/>
                </a:ext>
              </a:extLst>
            </p:cNvPr>
            <p:cNvCxnSpPr>
              <a:cxnSpLocks/>
              <a:stCxn id="20" idx="0"/>
              <a:endCxn id="36" idx="4"/>
            </p:cNvCxnSpPr>
            <p:nvPr/>
          </p:nvCxnSpPr>
          <p:spPr>
            <a:xfrm flipH="1" flipV="1">
              <a:off x="2147987" y="3431887"/>
              <a:ext cx="22797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C7355526-9A56-4C7B-B5F9-96DE7ACCE6D8}"/>
                </a:ext>
              </a:extLst>
            </p:cNvPr>
            <p:cNvCxnSpPr>
              <a:cxnSpLocks/>
              <a:stCxn id="19" idx="0"/>
              <a:endCxn id="36" idx="4"/>
            </p:cNvCxnSpPr>
            <p:nvPr/>
          </p:nvCxnSpPr>
          <p:spPr>
            <a:xfrm flipV="1">
              <a:off x="1883098" y="3431887"/>
              <a:ext cx="26488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C16183B-1C38-4BB0-99B4-AC236D3C2745}"/>
              </a:ext>
            </a:extLst>
          </p:cNvPr>
          <p:cNvGrpSpPr/>
          <p:nvPr/>
        </p:nvGrpSpPr>
        <p:grpSpPr>
          <a:xfrm>
            <a:off x="2375154" y="3112697"/>
            <a:ext cx="492868" cy="1714047"/>
            <a:chOff x="1883098" y="3112698"/>
            <a:chExt cx="492868" cy="1714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4F7B2674-A59F-4FBE-9CFD-0C1DC4AE9CC1}"/>
                    </a:ext>
                  </a:extLst>
                </p:cNvPr>
                <p:cNvSpPr/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4F7B2674-A59F-4FBE-9CFD-0C1DC4AE9C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  <a:blipFill>
                  <a:blip r:embed="rId25"/>
                  <a:stretch>
                    <a:fillRect l="-11321" b="-132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CF95D98E-A956-4573-8967-573B1820141C}"/>
                </a:ext>
              </a:extLst>
            </p:cNvPr>
            <p:cNvCxnSpPr>
              <a:endCxn id="52" idx="4"/>
            </p:cNvCxnSpPr>
            <p:nvPr/>
          </p:nvCxnSpPr>
          <p:spPr>
            <a:xfrm flipH="1" flipV="1">
              <a:off x="2147987" y="3431887"/>
              <a:ext cx="1" cy="707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613F0326-5171-404C-8DF7-5A61288BC27C}"/>
                </a:ext>
              </a:extLst>
            </p:cNvPr>
            <p:cNvCxnSpPr>
              <a:cxnSpLocks/>
              <a:endCxn id="52" idx="4"/>
            </p:cNvCxnSpPr>
            <p:nvPr/>
          </p:nvCxnSpPr>
          <p:spPr>
            <a:xfrm flipH="1" flipV="1">
              <a:off x="2147987" y="3431887"/>
              <a:ext cx="22797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ED95C3FC-3616-434E-B6BE-49BC843474F7}"/>
                </a:ext>
              </a:extLst>
            </p:cNvPr>
            <p:cNvCxnSpPr>
              <a:cxnSpLocks/>
              <a:endCxn id="52" idx="4"/>
            </p:cNvCxnSpPr>
            <p:nvPr/>
          </p:nvCxnSpPr>
          <p:spPr>
            <a:xfrm flipV="1">
              <a:off x="1883098" y="3431887"/>
              <a:ext cx="26488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8A64608E-840D-4A8C-8C27-2EB2DC1D0B66}"/>
              </a:ext>
            </a:extLst>
          </p:cNvPr>
          <p:cNvGrpSpPr/>
          <p:nvPr/>
        </p:nvGrpSpPr>
        <p:grpSpPr>
          <a:xfrm>
            <a:off x="2868022" y="3109810"/>
            <a:ext cx="492868" cy="1714047"/>
            <a:chOff x="1883098" y="3112698"/>
            <a:chExt cx="492868" cy="1714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AE09459C-D294-4261-8F6C-33FF16ABEA94}"/>
                    </a:ext>
                  </a:extLst>
                </p:cNvPr>
                <p:cNvSpPr/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AE09459C-D294-4261-8F6C-33FF16ABEA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  <a:blipFill>
                  <a:blip r:embed="rId26"/>
                  <a:stretch>
                    <a:fillRect l="-13208" b="-150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CB58F88A-F4F8-4C21-9A1F-F0F49C8DDF68}"/>
                </a:ext>
              </a:extLst>
            </p:cNvPr>
            <p:cNvCxnSpPr>
              <a:endCxn id="57" idx="4"/>
            </p:cNvCxnSpPr>
            <p:nvPr/>
          </p:nvCxnSpPr>
          <p:spPr>
            <a:xfrm flipH="1" flipV="1">
              <a:off x="2147987" y="3431887"/>
              <a:ext cx="1" cy="707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CA42E3D4-A0E7-41B6-9BE8-633E88D85E49}"/>
                </a:ext>
              </a:extLst>
            </p:cNvPr>
            <p:cNvCxnSpPr>
              <a:cxnSpLocks/>
              <a:endCxn id="57" idx="4"/>
            </p:cNvCxnSpPr>
            <p:nvPr/>
          </p:nvCxnSpPr>
          <p:spPr>
            <a:xfrm flipH="1" flipV="1">
              <a:off x="2147987" y="3431887"/>
              <a:ext cx="22797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4632FE07-35F6-44E2-8F80-3DF0CA554212}"/>
                </a:ext>
              </a:extLst>
            </p:cNvPr>
            <p:cNvCxnSpPr>
              <a:cxnSpLocks/>
              <a:endCxn id="57" idx="4"/>
            </p:cNvCxnSpPr>
            <p:nvPr/>
          </p:nvCxnSpPr>
          <p:spPr>
            <a:xfrm flipV="1">
              <a:off x="1883098" y="3431887"/>
              <a:ext cx="26488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5B319EF-A663-42A4-BC27-8640DBEEE0E0}"/>
              </a:ext>
            </a:extLst>
          </p:cNvPr>
          <p:cNvGrpSpPr/>
          <p:nvPr/>
        </p:nvGrpSpPr>
        <p:grpSpPr>
          <a:xfrm>
            <a:off x="3367499" y="3118473"/>
            <a:ext cx="492868" cy="1714047"/>
            <a:chOff x="1883098" y="3112698"/>
            <a:chExt cx="492868" cy="1714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8A8F547B-ED71-442C-8EA2-2BE8A02D2C82}"/>
                    </a:ext>
                  </a:extLst>
                </p:cNvPr>
                <p:cNvSpPr/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8A8F547B-ED71-442C-8EA2-2BE8A02D2C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  <a:blipFill>
                  <a:blip r:embed="rId27"/>
                  <a:stretch>
                    <a:fillRect l="-13208" b="-132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FC1D8CE4-3310-45C2-BBC8-62F565D486C9}"/>
                </a:ext>
              </a:extLst>
            </p:cNvPr>
            <p:cNvCxnSpPr>
              <a:endCxn id="62" idx="4"/>
            </p:cNvCxnSpPr>
            <p:nvPr/>
          </p:nvCxnSpPr>
          <p:spPr>
            <a:xfrm flipH="1" flipV="1">
              <a:off x="2147987" y="3431887"/>
              <a:ext cx="1" cy="707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5EF6D2F3-1B8F-40FE-9E6B-9D10DD68D217}"/>
                </a:ext>
              </a:extLst>
            </p:cNvPr>
            <p:cNvCxnSpPr>
              <a:cxnSpLocks/>
              <a:endCxn id="62" idx="4"/>
            </p:cNvCxnSpPr>
            <p:nvPr/>
          </p:nvCxnSpPr>
          <p:spPr>
            <a:xfrm flipH="1" flipV="1">
              <a:off x="2147987" y="3431887"/>
              <a:ext cx="22797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D7147B85-A6D8-4CD5-9D65-A45BBB2E7250}"/>
                </a:ext>
              </a:extLst>
            </p:cNvPr>
            <p:cNvCxnSpPr>
              <a:cxnSpLocks/>
              <a:endCxn id="62" idx="4"/>
            </p:cNvCxnSpPr>
            <p:nvPr/>
          </p:nvCxnSpPr>
          <p:spPr>
            <a:xfrm flipV="1">
              <a:off x="1883098" y="3431887"/>
              <a:ext cx="26488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6D059523-6379-4BD0-BA42-7992F95179E4}"/>
              </a:ext>
            </a:extLst>
          </p:cNvPr>
          <p:cNvGrpSpPr/>
          <p:nvPr/>
        </p:nvGrpSpPr>
        <p:grpSpPr>
          <a:xfrm>
            <a:off x="3849578" y="3118473"/>
            <a:ext cx="492868" cy="1714047"/>
            <a:chOff x="1883098" y="3112698"/>
            <a:chExt cx="492868" cy="1714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椭圆 66">
                  <a:extLst>
                    <a:ext uri="{FF2B5EF4-FFF2-40B4-BE49-F238E27FC236}">
                      <a16:creationId xmlns:a16="http://schemas.microsoft.com/office/drawing/2014/main" id="{3EBD05B5-B38A-4CCE-912A-286786F64B6B}"/>
                    </a:ext>
                  </a:extLst>
                </p:cNvPr>
                <p:cNvSpPr/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7" name="椭圆 66">
                  <a:extLst>
                    <a:ext uri="{FF2B5EF4-FFF2-40B4-BE49-F238E27FC236}">
                      <a16:creationId xmlns:a16="http://schemas.microsoft.com/office/drawing/2014/main" id="{3EBD05B5-B38A-4CCE-912A-286786F64B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  <a:blipFill>
                  <a:blip r:embed="rId28"/>
                  <a:stretch>
                    <a:fillRect l="-13208" b="-132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8B779617-6E06-4517-8246-322EB30115C3}"/>
                </a:ext>
              </a:extLst>
            </p:cNvPr>
            <p:cNvCxnSpPr>
              <a:endCxn id="67" idx="4"/>
            </p:cNvCxnSpPr>
            <p:nvPr/>
          </p:nvCxnSpPr>
          <p:spPr>
            <a:xfrm flipH="1" flipV="1">
              <a:off x="2147987" y="3431887"/>
              <a:ext cx="1" cy="707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A15AB6A3-2F67-4399-BA19-5CCE3C677209}"/>
                </a:ext>
              </a:extLst>
            </p:cNvPr>
            <p:cNvCxnSpPr>
              <a:cxnSpLocks/>
              <a:endCxn id="67" idx="4"/>
            </p:cNvCxnSpPr>
            <p:nvPr/>
          </p:nvCxnSpPr>
          <p:spPr>
            <a:xfrm flipH="1" flipV="1">
              <a:off x="2147987" y="3431887"/>
              <a:ext cx="22797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770EDEE4-793A-41ED-9BB4-362004E31EC2}"/>
                </a:ext>
              </a:extLst>
            </p:cNvPr>
            <p:cNvCxnSpPr>
              <a:cxnSpLocks/>
              <a:endCxn id="67" idx="4"/>
            </p:cNvCxnSpPr>
            <p:nvPr/>
          </p:nvCxnSpPr>
          <p:spPr>
            <a:xfrm flipV="1">
              <a:off x="1883098" y="3431887"/>
              <a:ext cx="26488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9E8B1B54-9476-441E-8BF1-0349866CB2C7}"/>
              </a:ext>
            </a:extLst>
          </p:cNvPr>
          <p:cNvGrpSpPr/>
          <p:nvPr/>
        </p:nvGrpSpPr>
        <p:grpSpPr>
          <a:xfrm>
            <a:off x="4342446" y="3118473"/>
            <a:ext cx="492868" cy="1714047"/>
            <a:chOff x="1883098" y="3112698"/>
            <a:chExt cx="492868" cy="1714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15B2A488-FADE-4892-96CC-3EAB17E794D3}"/>
                    </a:ext>
                  </a:extLst>
                </p:cNvPr>
                <p:cNvSpPr/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15B2A488-FADE-4892-96CC-3EAB17E794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  <a:blipFill>
                  <a:blip r:embed="rId29"/>
                  <a:stretch>
                    <a:fillRect l="-13208" b="-132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06AB82F5-F3F2-4F44-9A41-9662D561F34B}"/>
                </a:ext>
              </a:extLst>
            </p:cNvPr>
            <p:cNvCxnSpPr>
              <a:endCxn id="72" idx="4"/>
            </p:cNvCxnSpPr>
            <p:nvPr/>
          </p:nvCxnSpPr>
          <p:spPr>
            <a:xfrm flipH="1" flipV="1">
              <a:off x="2147987" y="3431887"/>
              <a:ext cx="1" cy="707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FE12E47B-33D6-4D39-A3B9-091DE71853CA}"/>
                </a:ext>
              </a:extLst>
            </p:cNvPr>
            <p:cNvCxnSpPr>
              <a:cxnSpLocks/>
              <a:endCxn id="72" idx="4"/>
            </p:cNvCxnSpPr>
            <p:nvPr/>
          </p:nvCxnSpPr>
          <p:spPr>
            <a:xfrm flipH="1" flipV="1">
              <a:off x="2147987" y="3431887"/>
              <a:ext cx="22797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2A87DEC0-A219-4B51-BC9F-C509285055AC}"/>
                </a:ext>
              </a:extLst>
            </p:cNvPr>
            <p:cNvCxnSpPr>
              <a:cxnSpLocks/>
              <a:endCxn id="72" idx="4"/>
            </p:cNvCxnSpPr>
            <p:nvPr/>
          </p:nvCxnSpPr>
          <p:spPr>
            <a:xfrm flipV="1">
              <a:off x="1883098" y="3431887"/>
              <a:ext cx="26488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58BA2381-EB60-4900-9AE8-F2CE0EB1AE53}"/>
              </a:ext>
            </a:extLst>
          </p:cNvPr>
          <p:cNvGrpSpPr/>
          <p:nvPr/>
        </p:nvGrpSpPr>
        <p:grpSpPr>
          <a:xfrm>
            <a:off x="4843259" y="3118473"/>
            <a:ext cx="492868" cy="1714047"/>
            <a:chOff x="1883098" y="3112698"/>
            <a:chExt cx="492868" cy="1714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529244F2-FD33-4B35-BDAD-D6AED6656986}"/>
                    </a:ext>
                  </a:extLst>
                </p:cNvPr>
                <p:cNvSpPr/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529244F2-FD33-4B35-BDAD-D6AED66569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  <a:blipFill>
                  <a:blip r:embed="rId30"/>
                  <a:stretch>
                    <a:fillRect l="-13208" b="-132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D81501F9-7AAD-4D6D-B981-D2B4CA74A3F8}"/>
                </a:ext>
              </a:extLst>
            </p:cNvPr>
            <p:cNvCxnSpPr>
              <a:endCxn id="77" idx="4"/>
            </p:cNvCxnSpPr>
            <p:nvPr/>
          </p:nvCxnSpPr>
          <p:spPr>
            <a:xfrm flipH="1" flipV="1">
              <a:off x="2147987" y="3431887"/>
              <a:ext cx="1" cy="707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9B577E6B-9A12-479B-BF97-697A7CBAC637}"/>
                </a:ext>
              </a:extLst>
            </p:cNvPr>
            <p:cNvCxnSpPr>
              <a:cxnSpLocks/>
              <a:endCxn id="77" idx="4"/>
            </p:cNvCxnSpPr>
            <p:nvPr/>
          </p:nvCxnSpPr>
          <p:spPr>
            <a:xfrm flipH="1" flipV="1">
              <a:off x="2147987" y="3431887"/>
              <a:ext cx="22797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81A35037-AD7C-48A2-AEBC-DFBED2590830}"/>
                </a:ext>
              </a:extLst>
            </p:cNvPr>
            <p:cNvCxnSpPr>
              <a:cxnSpLocks/>
              <a:endCxn id="77" idx="4"/>
            </p:cNvCxnSpPr>
            <p:nvPr/>
          </p:nvCxnSpPr>
          <p:spPr>
            <a:xfrm flipV="1">
              <a:off x="1883098" y="3431887"/>
              <a:ext cx="26488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E3FDEFD3-CB3F-42BD-89B6-E3B4D35DE5F0}"/>
              </a:ext>
            </a:extLst>
          </p:cNvPr>
          <p:cNvGrpSpPr/>
          <p:nvPr/>
        </p:nvGrpSpPr>
        <p:grpSpPr>
          <a:xfrm>
            <a:off x="5324936" y="3122086"/>
            <a:ext cx="492868" cy="1714047"/>
            <a:chOff x="1883098" y="3112698"/>
            <a:chExt cx="492868" cy="1714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BF7F1652-628E-4161-83A8-9282EB71781E}"/>
                    </a:ext>
                  </a:extLst>
                </p:cNvPr>
                <p:cNvSpPr/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BF7F1652-628E-4161-83A8-9282EB7178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  <a:blipFill>
                  <a:blip r:embed="rId31"/>
                  <a:stretch>
                    <a:fillRect l="-13208" b="-129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244B6C7A-4732-4003-8FF5-96F786C46636}"/>
                </a:ext>
              </a:extLst>
            </p:cNvPr>
            <p:cNvCxnSpPr>
              <a:endCxn id="82" idx="4"/>
            </p:cNvCxnSpPr>
            <p:nvPr/>
          </p:nvCxnSpPr>
          <p:spPr>
            <a:xfrm flipH="1" flipV="1">
              <a:off x="2147987" y="3431887"/>
              <a:ext cx="1" cy="707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DB23141A-945E-471B-BE7C-98CB6A66D435}"/>
                </a:ext>
              </a:extLst>
            </p:cNvPr>
            <p:cNvCxnSpPr>
              <a:cxnSpLocks/>
              <a:endCxn id="82" idx="4"/>
            </p:cNvCxnSpPr>
            <p:nvPr/>
          </p:nvCxnSpPr>
          <p:spPr>
            <a:xfrm flipH="1" flipV="1">
              <a:off x="2147987" y="3431887"/>
              <a:ext cx="22797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BD9E3B76-16D8-450D-8761-7874BD05FBB4}"/>
                </a:ext>
              </a:extLst>
            </p:cNvPr>
            <p:cNvCxnSpPr>
              <a:cxnSpLocks/>
              <a:endCxn id="82" idx="4"/>
            </p:cNvCxnSpPr>
            <p:nvPr/>
          </p:nvCxnSpPr>
          <p:spPr>
            <a:xfrm flipV="1">
              <a:off x="1883098" y="3431887"/>
              <a:ext cx="26488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89BA4764-CCDA-4F30-BEDA-036973E4AC9A}"/>
              </a:ext>
            </a:extLst>
          </p:cNvPr>
          <p:cNvGrpSpPr/>
          <p:nvPr/>
        </p:nvGrpSpPr>
        <p:grpSpPr>
          <a:xfrm>
            <a:off x="5828967" y="3118473"/>
            <a:ext cx="424483" cy="1714047"/>
            <a:chOff x="1883098" y="3112698"/>
            <a:chExt cx="424483" cy="1714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D5F177C9-C53F-4DA8-8F63-9279574BC11C}"/>
                    </a:ext>
                  </a:extLst>
                </p:cNvPr>
                <p:cNvSpPr/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D5F177C9-C53F-4DA8-8F63-9279574BC1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92" y="3112698"/>
                  <a:ext cx="319189" cy="319189"/>
                </a:xfrm>
                <a:prstGeom prst="ellipse">
                  <a:avLst/>
                </a:prstGeom>
                <a:blipFill>
                  <a:blip r:embed="rId32"/>
                  <a:stretch>
                    <a:fillRect l="-11111" r="-27778" b="-132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CEA6CACC-FBED-419A-BB12-A4ECEA3F9AFF}"/>
                </a:ext>
              </a:extLst>
            </p:cNvPr>
            <p:cNvCxnSpPr>
              <a:endCxn id="87" idx="4"/>
            </p:cNvCxnSpPr>
            <p:nvPr/>
          </p:nvCxnSpPr>
          <p:spPr>
            <a:xfrm flipH="1" flipV="1">
              <a:off x="2147987" y="3431887"/>
              <a:ext cx="1" cy="707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9BAB3776-CA35-48C3-94FC-DC28CEAF7FF0}"/>
                </a:ext>
              </a:extLst>
            </p:cNvPr>
            <p:cNvCxnSpPr>
              <a:cxnSpLocks/>
              <a:endCxn id="87" idx="4"/>
            </p:cNvCxnSpPr>
            <p:nvPr/>
          </p:nvCxnSpPr>
          <p:spPr>
            <a:xfrm flipV="1">
              <a:off x="1883098" y="3431887"/>
              <a:ext cx="264889" cy="13948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4CF221B7-4723-4BA8-B168-1EE783008466}"/>
                  </a:ext>
                </a:extLst>
              </p:cNvPr>
              <p:cNvSpPr txBox="1"/>
              <p:nvPr/>
            </p:nvSpPr>
            <p:spPr>
              <a:xfrm>
                <a:off x="1692947" y="5415971"/>
                <a:ext cx="4400910" cy="37619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PARITY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is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resamplable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𝐍</m:t>
                        </m:r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𝐂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sub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bSup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4CF221B7-4723-4BA8-B168-1EE783008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947" y="5415971"/>
                <a:ext cx="4400910" cy="37619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A0AB9C97-5E7A-4581-8549-30D72001094A}"/>
                  </a:ext>
                </a:extLst>
              </p:cNvPr>
              <p:cNvSpPr txBox="1"/>
              <p:nvPr/>
            </p:nvSpPr>
            <p:spPr>
              <a:xfrm>
                <a:off x="7192913" y="2731714"/>
                <a:ext cx="3998066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Assumption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There is a language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that is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resamplable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𝐏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-complete (under projections)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A0AB9C97-5E7A-4581-8549-30D720010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913" y="2731714"/>
                <a:ext cx="3998066" cy="169277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9BD780B3-B5CB-4BED-A913-1BBF367C68E4}"/>
                  </a:ext>
                </a:extLst>
              </p:cNvPr>
              <p:cNvSpPr txBox="1"/>
              <p:nvPr/>
            </p:nvSpPr>
            <p:spPr>
              <a:xfrm>
                <a:off x="7192913" y="4583438"/>
                <a:ext cx="3998066" cy="12167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We will design an average-case reduction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under this assumption.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9BD780B3-B5CB-4BED-A913-1BBF367C6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913" y="4583438"/>
                <a:ext cx="3998066" cy="1216743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65B1D8F9-D2D2-42C0-BD87-0847AB230027}"/>
                  </a:ext>
                </a:extLst>
              </p:cNvPr>
              <p:cNvSpPr txBox="1"/>
              <p:nvPr/>
            </p:nvSpPr>
            <p:spPr>
              <a:xfrm>
                <a:off x="964660" y="6014388"/>
                <a:ext cx="10389140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There is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indeed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resamplable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-hard language, so our result holds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unconditionally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65B1D8F9-D2D2-42C0-BD87-0847AB230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60" y="6014388"/>
                <a:ext cx="10389140" cy="381643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文本框 88">
            <a:extLst>
              <a:ext uri="{FF2B5EF4-FFF2-40B4-BE49-F238E27FC236}">
                <a16:creationId xmlns:a16="http://schemas.microsoft.com/office/drawing/2014/main" id="{3A3821C4-A4E0-4DF4-971D-026AE1CB221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0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Reducing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b="1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𝐩𝐨𝐥𝐲</m:t>
                        </m:r>
                      </m:sup>
                    </m:sSup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DDA974DF-9961-48F6-818F-E71349D96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Question: what’s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Reduction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random length-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Easy: (If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balanced) the reduction maps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to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DDA974DF-9961-48F6-818F-E71349D96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 r="-1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74BB13B8-DAC9-470A-87EF-26D9970F0143}"/>
                  </a:ext>
                </a:extLst>
              </p:cNvPr>
              <p:cNvSpPr txBox="1"/>
              <p:nvPr/>
            </p:nvSpPr>
            <p:spPr>
              <a:xfrm>
                <a:off x="7555154" y="4737314"/>
                <a:ext cx="3998066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Assumption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There is a language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that is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resamplable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𝐏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-complete (under projections)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74BB13B8-DAC9-470A-87EF-26D9970F0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154" y="4737314"/>
                <a:ext cx="3998066" cy="1692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DD0A40C-1F7F-4829-9ECA-4A7B35558480}"/>
                  </a:ext>
                </a:extLst>
              </p:cNvPr>
              <p:cNvSpPr txBox="1"/>
              <p:nvPr/>
            </p:nvSpPr>
            <p:spPr>
              <a:xfrm>
                <a:off x="893324" y="5335913"/>
                <a:ext cx="5329136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is </a:t>
                </a:r>
                <a:r>
                  <a:rPr kumimoji="0" lang="en-US" altLang="zh-CN" sz="2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resamplable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and random bits, we can compute a random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DD0A40C-1F7F-4829-9ECA-4A7B35558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24" y="5335913"/>
                <a:ext cx="5329136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6515FCA-EA1A-46AD-BDA5-C31B056AE339}"/>
                  </a:ext>
                </a:extLst>
              </p:cNvPr>
              <p:cNvSpPr txBox="1"/>
              <p:nvPr/>
            </p:nvSpPr>
            <p:spPr>
              <a:xfrm>
                <a:off x="2383277" y="3262630"/>
                <a:ext cx="175098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6515FCA-EA1A-46AD-BDA5-C31B056AE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277" y="3262630"/>
                <a:ext cx="175098" cy="276999"/>
              </a:xfrm>
              <a:prstGeom prst="rect">
                <a:avLst/>
              </a:prstGeom>
              <a:blipFill>
                <a:blip r:embed="rId7"/>
                <a:stretch>
                  <a:fillRect l="-29032" r="-25806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B68ECC0C-0418-48E4-BA98-8147897F0CC6}"/>
                  </a:ext>
                </a:extLst>
              </p:cNvPr>
              <p:cNvSpPr txBox="1"/>
              <p:nvPr/>
            </p:nvSpPr>
            <p:spPr>
              <a:xfrm>
                <a:off x="2652409" y="3262629"/>
                <a:ext cx="175098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B68ECC0C-0418-48E4-BA98-8147897F0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09" y="3262629"/>
                <a:ext cx="175098" cy="276999"/>
              </a:xfrm>
              <a:prstGeom prst="rect">
                <a:avLst/>
              </a:prstGeom>
              <a:blipFill>
                <a:blip r:embed="rId8"/>
                <a:stretch>
                  <a:fillRect l="-25806" r="-29032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D4F36E84-8CE4-432A-A107-C629E4261765}"/>
                  </a:ext>
                </a:extLst>
              </p:cNvPr>
              <p:cNvSpPr txBox="1"/>
              <p:nvPr/>
            </p:nvSpPr>
            <p:spPr>
              <a:xfrm>
                <a:off x="2921541" y="3262629"/>
                <a:ext cx="175098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D4F36E84-8CE4-432A-A107-C629E4261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41" y="3262629"/>
                <a:ext cx="175098" cy="276999"/>
              </a:xfrm>
              <a:prstGeom prst="rect">
                <a:avLst/>
              </a:prstGeom>
              <a:blipFill>
                <a:blip r:embed="rId9"/>
                <a:stretch>
                  <a:fillRect l="-25806" r="-29032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69E4073D-B6DC-4487-8E45-7996A643004E}"/>
                  </a:ext>
                </a:extLst>
              </p:cNvPr>
              <p:cNvSpPr txBox="1"/>
              <p:nvPr/>
            </p:nvSpPr>
            <p:spPr>
              <a:xfrm>
                <a:off x="3837562" y="3262628"/>
                <a:ext cx="175098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69E4073D-B6DC-4487-8E45-7996A6430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62" y="3262628"/>
                <a:ext cx="175098" cy="276999"/>
              </a:xfrm>
              <a:prstGeom prst="rect">
                <a:avLst/>
              </a:prstGeom>
              <a:blipFill>
                <a:blip r:embed="rId10"/>
                <a:stretch>
                  <a:fillRect l="-30000" r="-30000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6D95B064-589B-4E4C-A1E0-B4F969DD860F}"/>
                  </a:ext>
                </a:extLst>
              </p:cNvPr>
              <p:cNvSpPr txBox="1"/>
              <p:nvPr/>
            </p:nvSpPr>
            <p:spPr>
              <a:xfrm>
                <a:off x="3382794" y="3212749"/>
                <a:ext cx="175098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6D95B064-589B-4E4C-A1E0-B4F969DD8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794" y="3212749"/>
                <a:ext cx="175098" cy="276999"/>
              </a:xfrm>
              <a:prstGeom prst="rect">
                <a:avLst/>
              </a:prstGeom>
              <a:blipFill>
                <a:blip r:embed="rId11"/>
                <a:stretch>
                  <a:fillRect l="-10345" r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98D79CC4-4C74-4A53-AC4D-005D10437330}"/>
                  </a:ext>
                </a:extLst>
              </p:cNvPr>
              <p:cNvSpPr txBox="1"/>
              <p:nvPr/>
            </p:nvSpPr>
            <p:spPr>
              <a:xfrm>
                <a:off x="1764761" y="3262627"/>
                <a:ext cx="575554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98D79CC4-4C74-4A53-AC4D-005D10437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761" y="3262627"/>
                <a:ext cx="575554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6885B681-1F66-4376-8B3A-A0B52146173B}"/>
                  </a:ext>
                </a:extLst>
              </p:cNvPr>
              <p:cNvSpPr txBox="1"/>
              <p:nvPr/>
            </p:nvSpPr>
            <p:spPr>
              <a:xfrm>
                <a:off x="1764761" y="3724295"/>
                <a:ext cx="575554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6885B681-1F66-4376-8B3A-A0B521461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761" y="3724295"/>
                <a:ext cx="575554" cy="276999"/>
              </a:xfrm>
              <a:prstGeom prst="rect">
                <a:avLst/>
              </a:prstGeom>
              <a:blipFill>
                <a:blip r:embed="rId13"/>
                <a:stretch>
                  <a:fillRect l="-105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92BD3904-CDF5-4E3B-857C-6C69A3DC05C6}"/>
                  </a:ext>
                </a:extLst>
              </p:cNvPr>
              <p:cNvSpPr txBox="1"/>
              <p:nvPr/>
            </p:nvSpPr>
            <p:spPr>
              <a:xfrm>
                <a:off x="2383276" y="3742353"/>
                <a:ext cx="208172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92BD3904-CDF5-4E3B-857C-6C69A3DC0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276" y="3742353"/>
                <a:ext cx="2081720" cy="276999"/>
              </a:xfrm>
              <a:prstGeom prst="rect">
                <a:avLst/>
              </a:prstGeom>
              <a:blipFill>
                <a:blip r:embed="rId14"/>
                <a:stretch>
                  <a:fillRect l="-6706" t="-25532" r="-2915" b="-4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603A6E38-CC80-4C13-BA1C-1219881A5161}"/>
                  </a:ext>
                </a:extLst>
              </p:cNvPr>
              <p:cNvSpPr txBox="1"/>
              <p:nvPr/>
            </p:nvSpPr>
            <p:spPr>
              <a:xfrm>
                <a:off x="4547682" y="3742352"/>
                <a:ext cx="208172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603A6E38-CC80-4C13-BA1C-1219881A5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682" y="3742352"/>
                <a:ext cx="2081720" cy="276999"/>
              </a:xfrm>
              <a:prstGeom prst="rect">
                <a:avLst/>
              </a:prstGeom>
              <a:blipFill>
                <a:blip r:embed="rId15"/>
                <a:stretch>
                  <a:fillRect l="-6395" t="-25532" r="-2907" b="-4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7A510A21-7B8C-48FB-B4F9-9B7CACC74FBE}"/>
                  </a:ext>
                </a:extLst>
              </p:cNvPr>
              <p:cNvSpPr txBox="1"/>
              <p:nvPr/>
            </p:nvSpPr>
            <p:spPr>
              <a:xfrm>
                <a:off x="6712088" y="3742352"/>
                <a:ext cx="208172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7A510A21-7B8C-48FB-B4F9-9B7CACC74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88" y="3742352"/>
                <a:ext cx="2081720" cy="276999"/>
              </a:xfrm>
              <a:prstGeom prst="rect">
                <a:avLst/>
              </a:prstGeom>
              <a:blipFill>
                <a:blip r:embed="rId16"/>
                <a:stretch>
                  <a:fillRect l="-6395" t="-25532" r="-2907" b="-4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604C1DB-231D-4220-8316-B944EC980167}"/>
                  </a:ext>
                </a:extLst>
              </p:cNvPr>
              <p:cNvSpPr txBox="1"/>
              <p:nvPr/>
            </p:nvSpPr>
            <p:spPr>
              <a:xfrm>
                <a:off x="9471500" y="3742352"/>
                <a:ext cx="208172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604C1DB-231D-4220-8316-B944EC980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500" y="3742352"/>
                <a:ext cx="2081720" cy="276999"/>
              </a:xfrm>
              <a:prstGeom prst="rect">
                <a:avLst/>
              </a:prstGeom>
              <a:blipFill>
                <a:blip r:embed="rId17"/>
                <a:stretch>
                  <a:fillRect l="-6706" t="-25532" r="-2915" b="-4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783A9B27-FCF8-4F7A-A29C-0DFFC05FF906}"/>
                  </a:ext>
                </a:extLst>
              </p:cNvPr>
              <p:cNvSpPr txBox="1"/>
              <p:nvPr/>
            </p:nvSpPr>
            <p:spPr>
              <a:xfrm>
                <a:off x="9058070" y="3719344"/>
                <a:ext cx="175098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783A9B27-FCF8-4F7A-A29C-0DFFC05FF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070" y="3719344"/>
                <a:ext cx="175098" cy="276999"/>
              </a:xfrm>
              <a:prstGeom prst="rect">
                <a:avLst/>
              </a:prstGeom>
              <a:blipFill>
                <a:blip r:embed="rId18"/>
                <a:stretch>
                  <a:fillRect l="-10345" r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80E92B79-9B64-4DEA-83AE-E3DE8BF317EF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5" grpId="0" animBg="1"/>
      <p:bldP spid="91" grpId="0" animBg="1"/>
      <p:bldP spid="92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Reducing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b="1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𝐩𝐨𝐥𝐲</m:t>
                        </m:r>
                      </m:sup>
                    </m:sSup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DDA974DF-9961-48F6-818F-E71349D96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Does it reduce an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to an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prove: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Step I: reduce the computation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DDA974DF-9961-48F6-818F-E71349D96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74BB13B8-DAC9-470A-87EF-26D9970F0143}"/>
                  </a:ext>
                </a:extLst>
              </p:cNvPr>
              <p:cNvSpPr txBox="1"/>
              <p:nvPr/>
            </p:nvSpPr>
            <p:spPr>
              <a:xfrm>
                <a:off x="7555154" y="4737314"/>
                <a:ext cx="3998066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Assumption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There is a language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that is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resamplable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𝐏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-complete (under projections)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74BB13B8-DAC9-470A-87EF-26D9970F0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154" y="4737314"/>
                <a:ext cx="3998066" cy="1692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6515FCA-EA1A-46AD-BDA5-C31B056AE339}"/>
                  </a:ext>
                </a:extLst>
              </p:cNvPr>
              <p:cNvSpPr txBox="1"/>
              <p:nvPr/>
            </p:nvSpPr>
            <p:spPr>
              <a:xfrm>
                <a:off x="2383277" y="1824355"/>
                <a:ext cx="175098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6515FCA-EA1A-46AD-BDA5-C31B056AE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277" y="1824355"/>
                <a:ext cx="175098" cy="276999"/>
              </a:xfrm>
              <a:prstGeom prst="rect">
                <a:avLst/>
              </a:prstGeom>
              <a:blipFill>
                <a:blip r:embed="rId6"/>
                <a:stretch>
                  <a:fillRect l="-29032" r="-25806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B68ECC0C-0418-48E4-BA98-8147897F0CC6}"/>
                  </a:ext>
                </a:extLst>
              </p:cNvPr>
              <p:cNvSpPr txBox="1"/>
              <p:nvPr/>
            </p:nvSpPr>
            <p:spPr>
              <a:xfrm>
                <a:off x="2652409" y="1824354"/>
                <a:ext cx="175098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B68ECC0C-0418-48E4-BA98-8147897F0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09" y="1824354"/>
                <a:ext cx="175098" cy="276999"/>
              </a:xfrm>
              <a:prstGeom prst="rect">
                <a:avLst/>
              </a:prstGeom>
              <a:blipFill>
                <a:blip r:embed="rId7"/>
                <a:stretch>
                  <a:fillRect l="-25806" r="-29032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D4F36E84-8CE4-432A-A107-C629E4261765}"/>
                  </a:ext>
                </a:extLst>
              </p:cNvPr>
              <p:cNvSpPr txBox="1"/>
              <p:nvPr/>
            </p:nvSpPr>
            <p:spPr>
              <a:xfrm>
                <a:off x="2921541" y="1824354"/>
                <a:ext cx="175098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D4F36E84-8CE4-432A-A107-C629E4261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41" y="1824354"/>
                <a:ext cx="175098" cy="276999"/>
              </a:xfrm>
              <a:prstGeom prst="rect">
                <a:avLst/>
              </a:prstGeom>
              <a:blipFill>
                <a:blip r:embed="rId8"/>
                <a:stretch>
                  <a:fillRect l="-25806" r="-29032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69E4073D-B6DC-4487-8E45-7996A643004E}"/>
                  </a:ext>
                </a:extLst>
              </p:cNvPr>
              <p:cNvSpPr txBox="1"/>
              <p:nvPr/>
            </p:nvSpPr>
            <p:spPr>
              <a:xfrm>
                <a:off x="3837562" y="1824353"/>
                <a:ext cx="175098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69E4073D-B6DC-4487-8E45-7996A6430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62" y="1824353"/>
                <a:ext cx="175098" cy="276999"/>
              </a:xfrm>
              <a:prstGeom prst="rect">
                <a:avLst/>
              </a:prstGeom>
              <a:blipFill>
                <a:blip r:embed="rId9"/>
                <a:stretch>
                  <a:fillRect l="-30000" r="-30000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6D95B064-589B-4E4C-A1E0-B4F969DD860F}"/>
                  </a:ext>
                </a:extLst>
              </p:cNvPr>
              <p:cNvSpPr txBox="1"/>
              <p:nvPr/>
            </p:nvSpPr>
            <p:spPr>
              <a:xfrm>
                <a:off x="3382794" y="1774474"/>
                <a:ext cx="175098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6D95B064-589B-4E4C-A1E0-B4F969DD8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794" y="1774474"/>
                <a:ext cx="175098" cy="276999"/>
              </a:xfrm>
              <a:prstGeom prst="rect">
                <a:avLst/>
              </a:prstGeom>
              <a:blipFill>
                <a:blip r:embed="rId10"/>
                <a:stretch>
                  <a:fillRect l="-10345" r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98D79CC4-4C74-4A53-AC4D-005D10437330}"/>
                  </a:ext>
                </a:extLst>
              </p:cNvPr>
              <p:cNvSpPr txBox="1"/>
              <p:nvPr/>
            </p:nvSpPr>
            <p:spPr>
              <a:xfrm>
                <a:off x="1764761" y="1824352"/>
                <a:ext cx="575554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98D79CC4-4C74-4A53-AC4D-005D10437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761" y="1824352"/>
                <a:ext cx="57555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6885B681-1F66-4376-8B3A-A0B52146173B}"/>
                  </a:ext>
                </a:extLst>
              </p:cNvPr>
              <p:cNvSpPr txBox="1"/>
              <p:nvPr/>
            </p:nvSpPr>
            <p:spPr>
              <a:xfrm>
                <a:off x="1764761" y="2286020"/>
                <a:ext cx="575554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6885B681-1F66-4376-8B3A-A0B521461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761" y="2286020"/>
                <a:ext cx="575554" cy="276999"/>
              </a:xfrm>
              <a:prstGeom prst="rect">
                <a:avLst/>
              </a:prstGeom>
              <a:blipFill>
                <a:blip r:embed="rId12"/>
                <a:stretch>
                  <a:fillRect l="-105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92BD3904-CDF5-4E3B-857C-6C69A3DC05C6}"/>
                  </a:ext>
                </a:extLst>
              </p:cNvPr>
              <p:cNvSpPr txBox="1"/>
              <p:nvPr/>
            </p:nvSpPr>
            <p:spPr>
              <a:xfrm>
                <a:off x="2383276" y="2304078"/>
                <a:ext cx="208172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92BD3904-CDF5-4E3B-857C-6C69A3DC0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276" y="2304078"/>
                <a:ext cx="2081720" cy="276999"/>
              </a:xfrm>
              <a:prstGeom prst="rect">
                <a:avLst/>
              </a:prstGeom>
              <a:blipFill>
                <a:blip r:embed="rId13"/>
                <a:stretch>
                  <a:fillRect l="-6706" t="-25532" r="-2915" b="-4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603A6E38-CC80-4C13-BA1C-1219881A5161}"/>
                  </a:ext>
                </a:extLst>
              </p:cNvPr>
              <p:cNvSpPr txBox="1"/>
              <p:nvPr/>
            </p:nvSpPr>
            <p:spPr>
              <a:xfrm>
                <a:off x="4547682" y="2304077"/>
                <a:ext cx="208172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603A6E38-CC80-4C13-BA1C-1219881A5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682" y="2304077"/>
                <a:ext cx="2081720" cy="276999"/>
              </a:xfrm>
              <a:prstGeom prst="rect">
                <a:avLst/>
              </a:prstGeom>
              <a:blipFill>
                <a:blip r:embed="rId14"/>
                <a:stretch>
                  <a:fillRect l="-6395" t="-25532" r="-2907" b="-4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7A510A21-7B8C-48FB-B4F9-9B7CACC74FBE}"/>
                  </a:ext>
                </a:extLst>
              </p:cNvPr>
              <p:cNvSpPr txBox="1"/>
              <p:nvPr/>
            </p:nvSpPr>
            <p:spPr>
              <a:xfrm>
                <a:off x="6712088" y="2304077"/>
                <a:ext cx="208172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7A510A21-7B8C-48FB-B4F9-9B7CACC74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88" y="2304077"/>
                <a:ext cx="2081720" cy="276999"/>
              </a:xfrm>
              <a:prstGeom prst="rect">
                <a:avLst/>
              </a:prstGeom>
              <a:blipFill>
                <a:blip r:embed="rId15"/>
                <a:stretch>
                  <a:fillRect l="-6395" t="-25532" r="-2907" b="-4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604C1DB-231D-4220-8316-B944EC980167}"/>
                  </a:ext>
                </a:extLst>
              </p:cNvPr>
              <p:cNvSpPr txBox="1"/>
              <p:nvPr/>
            </p:nvSpPr>
            <p:spPr>
              <a:xfrm>
                <a:off x="9471500" y="2304077"/>
                <a:ext cx="208172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604C1DB-231D-4220-8316-B944EC980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500" y="2304077"/>
                <a:ext cx="2081720" cy="276999"/>
              </a:xfrm>
              <a:prstGeom prst="rect">
                <a:avLst/>
              </a:prstGeom>
              <a:blipFill>
                <a:blip r:embed="rId16"/>
                <a:stretch>
                  <a:fillRect l="-6706" t="-25532" r="-2915" b="-4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783A9B27-FCF8-4F7A-A29C-0DFFC05FF906}"/>
                  </a:ext>
                </a:extLst>
              </p:cNvPr>
              <p:cNvSpPr txBox="1"/>
              <p:nvPr/>
            </p:nvSpPr>
            <p:spPr>
              <a:xfrm>
                <a:off x="9058070" y="2281069"/>
                <a:ext cx="175098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783A9B27-FCF8-4F7A-A29C-0DFFC05FF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070" y="2281069"/>
                <a:ext cx="175098" cy="276999"/>
              </a:xfrm>
              <a:prstGeom prst="rect">
                <a:avLst/>
              </a:prstGeom>
              <a:blipFill>
                <a:blip r:embed="rId17"/>
                <a:stretch>
                  <a:fillRect l="-10345" r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FF1EEC-CF74-4D15-8CB6-641CDF78E5F6}"/>
                  </a:ext>
                </a:extLst>
              </p:cNvPr>
              <p:cNvSpPr txBox="1"/>
              <p:nvPr/>
            </p:nvSpPr>
            <p:spPr>
              <a:xfrm>
                <a:off x="6986380" y="4069681"/>
                <a:ext cx="3925108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∈</m:t>
                      </m:r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⟺</m:t>
                      </m:r>
                      <m:sSub>
                        <m:sSub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FF1EEC-CF74-4D15-8CB6-641CDF78E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80" y="4069681"/>
                <a:ext cx="3925108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5A757F77-159E-44CC-82C6-4BB93B5B974E}"/>
              </a:ext>
            </a:extLst>
          </p:cNvPr>
          <p:cNvGrpSpPr/>
          <p:nvPr/>
        </p:nvGrpSpPr>
        <p:grpSpPr>
          <a:xfrm>
            <a:off x="346548" y="4555489"/>
            <a:ext cx="3216409" cy="2274526"/>
            <a:chOff x="346548" y="4210049"/>
            <a:chExt cx="3216409" cy="227452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74BD674-DAE6-4FC7-8F3B-2C455C654090}"/>
                </a:ext>
              </a:extLst>
            </p:cNvPr>
            <p:cNvSpPr/>
            <p:nvPr/>
          </p:nvSpPr>
          <p:spPr>
            <a:xfrm>
              <a:off x="1441923" y="4520679"/>
              <a:ext cx="171450" cy="148622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左大括号 31">
              <a:extLst>
                <a:ext uri="{FF2B5EF4-FFF2-40B4-BE49-F238E27FC236}">
                  <a16:creationId xmlns:a16="http://schemas.microsoft.com/office/drawing/2014/main" id="{C1E45178-D74D-42A7-A4B5-0B9E236B4589}"/>
                </a:ext>
              </a:extLst>
            </p:cNvPr>
            <p:cNvSpPr/>
            <p:nvPr/>
          </p:nvSpPr>
          <p:spPr>
            <a:xfrm>
              <a:off x="1239872" y="4520678"/>
              <a:ext cx="171449" cy="148622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06124B2A-9A68-4169-A4E0-0AB354838374}"/>
                    </a:ext>
                  </a:extLst>
                </p:cNvPr>
                <p:cNvSpPr txBox="1"/>
                <p:nvPr/>
              </p:nvSpPr>
              <p:spPr>
                <a:xfrm>
                  <a:off x="346548" y="5079125"/>
                  <a:ext cx="893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d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06124B2A-9A68-4169-A4E0-0AB3548383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548" y="5079125"/>
                  <a:ext cx="893324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0E4B5F2-42CF-40DA-8D8D-EBFFB4092425}"/>
                </a:ext>
              </a:extLst>
            </p:cNvPr>
            <p:cNvSpPr/>
            <p:nvPr/>
          </p:nvSpPr>
          <p:spPr>
            <a:xfrm>
              <a:off x="3386039" y="4210049"/>
              <a:ext cx="171449" cy="19051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96424DC6-DB9F-48CD-BCA9-024D29DEDAAF}"/>
                    </a:ext>
                  </a:extLst>
                </p:cNvPr>
                <p:cNvSpPr txBox="1"/>
                <p:nvPr/>
              </p:nvSpPr>
              <p:spPr>
                <a:xfrm>
                  <a:off x="3307199" y="6115243"/>
                  <a:ext cx="2557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96424DC6-DB9F-48CD-BCA9-024D29DED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7199" y="6115243"/>
                  <a:ext cx="255758" cy="369332"/>
                </a:xfrm>
                <a:prstGeom prst="rect">
                  <a:avLst/>
                </a:prstGeom>
                <a:blipFill>
                  <a:blip r:embed="rId20"/>
                  <a:stretch>
                    <a:fillRect r="-97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AEDFD053-60E9-45C7-A98E-1A4CE84C3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308" y="4601525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97AC027-745D-4B1E-AF80-4DE8EC2CD833}"/>
                  </a:ext>
                </a:extLst>
              </p:cNvPr>
              <p:cNvSpPr/>
              <p:nvPr/>
            </p:nvSpPr>
            <p:spPr>
              <a:xfrm>
                <a:off x="3676650" y="4555489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t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97AC027-745D-4B1E-AF80-4DE8EC2CD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4555489"/>
                <a:ext cx="2286000" cy="186804"/>
              </a:xfrm>
              <a:prstGeom prst="rect">
                <a:avLst/>
              </a:prstGeom>
              <a:blipFill>
                <a:blip r:embed="rId22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358464ED-96DD-4AAB-92BE-B1BECA466C1C}"/>
                  </a:ext>
                </a:extLst>
              </p:cNvPr>
              <p:cNvSpPr/>
              <p:nvPr/>
            </p:nvSpPr>
            <p:spPr>
              <a:xfrm>
                <a:off x="3676650" y="4842826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t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358464ED-96DD-4AAB-92BE-B1BECA466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4842826"/>
                <a:ext cx="2286000" cy="186804"/>
              </a:xfrm>
              <a:prstGeom prst="rect">
                <a:avLst/>
              </a:prstGeom>
              <a:blipFill>
                <a:blip r:embed="rId23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5E18561-B9CD-4100-8129-6E3F724F7418}"/>
                  </a:ext>
                </a:extLst>
              </p:cNvPr>
              <p:cNvSpPr/>
              <p:nvPr/>
            </p:nvSpPr>
            <p:spPr>
              <a:xfrm>
                <a:off x="3676650" y="5130006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t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5E18561-B9CD-4100-8129-6E3F724F7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5130006"/>
                <a:ext cx="2286000" cy="186804"/>
              </a:xfrm>
              <a:prstGeom prst="rect">
                <a:avLst/>
              </a:prstGeom>
              <a:blipFill>
                <a:blip r:embed="rId24"/>
                <a:stretch>
                  <a:fillRect t="-9677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>
            <a:extLst>
              <a:ext uri="{FF2B5EF4-FFF2-40B4-BE49-F238E27FC236}">
                <a16:creationId xmlns:a16="http://schemas.microsoft.com/office/drawing/2014/main" id="{3F1572C0-E13B-45C2-861C-5117311A2C7F}"/>
              </a:ext>
            </a:extLst>
          </p:cNvPr>
          <p:cNvSpPr/>
          <p:nvPr/>
        </p:nvSpPr>
        <p:spPr>
          <a:xfrm>
            <a:off x="3676650" y="5415118"/>
            <a:ext cx="2286000" cy="1868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82D4337C-32D2-4ABB-A7C7-CDB0B54F134D}"/>
                  </a:ext>
                </a:extLst>
              </p:cNvPr>
              <p:cNvSpPr/>
              <p:nvPr/>
            </p:nvSpPr>
            <p:spPr>
              <a:xfrm>
                <a:off x="3676650" y="5700230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t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⋯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82D4337C-32D2-4ABB-A7C7-CDB0B54F1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5700230"/>
                <a:ext cx="2286000" cy="18680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>
            <a:extLst>
              <a:ext uri="{FF2B5EF4-FFF2-40B4-BE49-F238E27FC236}">
                <a16:creationId xmlns:a16="http://schemas.microsoft.com/office/drawing/2014/main" id="{18F7B576-1E6B-4D91-9B5E-B2FB1A7EEF64}"/>
              </a:ext>
            </a:extLst>
          </p:cNvPr>
          <p:cNvSpPr/>
          <p:nvPr/>
        </p:nvSpPr>
        <p:spPr>
          <a:xfrm>
            <a:off x="3676650" y="5984395"/>
            <a:ext cx="2286000" cy="1868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F6975987-5C25-4BA3-8B08-DBDCDC1F94D5}"/>
                  </a:ext>
                </a:extLst>
              </p:cNvPr>
              <p:cNvSpPr/>
              <p:nvPr/>
            </p:nvSpPr>
            <p:spPr>
              <a:xfrm>
                <a:off x="3676650" y="6262226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t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F6975987-5C25-4BA3-8B08-DBDCDC1F9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6262226"/>
                <a:ext cx="2286000" cy="186804"/>
              </a:xfrm>
              <a:prstGeom prst="rect">
                <a:avLst/>
              </a:prstGeom>
              <a:blipFill>
                <a:blip r:embed="rId26"/>
                <a:stretch>
                  <a:fillRect t="-6250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43E3D846-B0D0-40FD-B3D8-FBB25AC937CC}"/>
                  </a:ext>
                </a:extLst>
              </p:cNvPr>
              <p:cNvSpPr txBox="1"/>
              <p:nvPr/>
            </p:nvSpPr>
            <p:spPr>
              <a:xfrm>
                <a:off x="3837562" y="6472674"/>
                <a:ext cx="1973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poly</m:t>
                      </m:r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43E3D846-B0D0-40FD-B3D8-FBB25AC93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62" y="6472674"/>
                <a:ext cx="1973904" cy="369332"/>
              </a:xfrm>
              <a:prstGeom prst="rect">
                <a:avLst/>
              </a:prstGeom>
              <a:blipFill>
                <a:blip r:embed="rId2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518391DE-FAD4-4DBD-A00A-66C2F2C9F8D7}"/>
              </a:ext>
            </a:extLst>
          </p:cNvPr>
          <p:cNvGrpSpPr/>
          <p:nvPr/>
        </p:nvGrpSpPr>
        <p:grpSpPr>
          <a:xfrm>
            <a:off x="1737869" y="4481159"/>
            <a:ext cx="1859317" cy="2243968"/>
            <a:chOff x="1732747" y="4040662"/>
            <a:chExt cx="1859317" cy="22439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梯形 16">
              <a:extLst>
                <a:ext uri="{FF2B5EF4-FFF2-40B4-BE49-F238E27FC236}">
                  <a16:creationId xmlns:a16="http://schemas.microsoft.com/office/drawing/2014/main" id="{B7A69EF9-54FC-4EC4-BA6B-279B6AB6CFC8}"/>
                </a:ext>
              </a:extLst>
            </p:cNvPr>
            <p:cNvSpPr/>
            <p:nvPr/>
          </p:nvSpPr>
          <p:spPr>
            <a:xfrm rot="16200000">
              <a:off x="1540422" y="4232987"/>
              <a:ext cx="2243968" cy="1859317"/>
            </a:xfrm>
            <a:prstGeom prst="trapezoi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04449E19-8089-4EE6-AC70-033F039318D4}"/>
                    </a:ext>
                  </a:extLst>
                </p:cNvPr>
                <p:cNvSpPr txBox="1"/>
                <p:nvPr/>
              </p:nvSpPr>
              <p:spPr>
                <a:xfrm>
                  <a:off x="1757739" y="4860925"/>
                  <a:ext cx="17402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C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𝐍𝐂</m:t>
                            </m:r>
                          </m:e>
                          <m:sup>
                            <m:r>
                              <a:rPr kumimoji="0" lang="en-US" altLang="zh-C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04449E19-8089-4EE6-AC70-033F03931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739" y="4860925"/>
                  <a:ext cx="1740297" cy="58477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B3B9CBF1-6EFF-421D-8FA6-4B074F6D711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Reducing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b="1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𝐩𝐨𝐥𝐲</m:t>
                        </m:r>
                      </m:sup>
                    </m:sSup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DA974DF-9961-48F6-818F-E71349D96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Step II: resample!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74BB13B8-DAC9-470A-87EF-26D9970F0143}"/>
                  </a:ext>
                </a:extLst>
              </p:cNvPr>
              <p:cNvSpPr txBox="1"/>
              <p:nvPr/>
            </p:nvSpPr>
            <p:spPr>
              <a:xfrm>
                <a:off x="7555154" y="4737314"/>
                <a:ext cx="3998066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Assumption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There is a language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that is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resamplable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𝐏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-complete (under projections)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74BB13B8-DAC9-470A-87EF-26D9970F0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154" y="4737314"/>
                <a:ext cx="3998066" cy="1692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6515FCA-EA1A-46AD-BDA5-C31B056AE339}"/>
                  </a:ext>
                </a:extLst>
              </p:cNvPr>
              <p:cNvSpPr txBox="1"/>
              <p:nvPr/>
            </p:nvSpPr>
            <p:spPr>
              <a:xfrm>
                <a:off x="2383277" y="1824355"/>
                <a:ext cx="175098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6515FCA-EA1A-46AD-BDA5-C31B056AE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277" y="1824355"/>
                <a:ext cx="175098" cy="276999"/>
              </a:xfrm>
              <a:prstGeom prst="rect">
                <a:avLst/>
              </a:prstGeom>
              <a:blipFill>
                <a:blip r:embed="rId6"/>
                <a:stretch>
                  <a:fillRect l="-29032" r="-25806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B68ECC0C-0418-48E4-BA98-8147897F0CC6}"/>
                  </a:ext>
                </a:extLst>
              </p:cNvPr>
              <p:cNvSpPr txBox="1"/>
              <p:nvPr/>
            </p:nvSpPr>
            <p:spPr>
              <a:xfrm>
                <a:off x="2652409" y="1824354"/>
                <a:ext cx="175098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B68ECC0C-0418-48E4-BA98-8147897F0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09" y="1824354"/>
                <a:ext cx="175098" cy="276999"/>
              </a:xfrm>
              <a:prstGeom prst="rect">
                <a:avLst/>
              </a:prstGeom>
              <a:blipFill>
                <a:blip r:embed="rId7"/>
                <a:stretch>
                  <a:fillRect l="-25806" r="-29032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D4F36E84-8CE4-432A-A107-C629E4261765}"/>
                  </a:ext>
                </a:extLst>
              </p:cNvPr>
              <p:cNvSpPr txBox="1"/>
              <p:nvPr/>
            </p:nvSpPr>
            <p:spPr>
              <a:xfrm>
                <a:off x="2921541" y="1824354"/>
                <a:ext cx="175098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D4F36E84-8CE4-432A-A107-C629E4261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41" y="1824354"/>
                <a:ext cx="175098" cy="276999"/>
              </a:xfrm>
              <a:prstGeom prst="rect">
                <a:avLst/>
              </a:prstGeom>
              <a:blipFill>
                <a:blip r:embed="rId8"/>
                <a:stretch>
                  <a:fillRect l="-25806" r="-29032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69E4073D-B6DC-4487-8E45-7996A643004E}"/>
                  </a:ext>
                </a:extLst>
              </p:cNvPr>
              <p:cNvSpPr txBox="1"/>
              <p:nvPr/>
            </p:nvSpPr>
            <p:spPr>
              <a:xfrm>
                <a:off x="3837562" y="1824353"/>
                <a:ext cx="175098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69E4073D-B6DC-4487-8E45-7996A6430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62" y="1824353"/>
                <a:ext cx="175098" cy="276999"/>
              </a:xfrm>
              <a:prstGeom prst="rect">
                <a:avLst/>
              </a:prstGeom>
              <a:blipFill>
                <a:blip r:embed="rId9"/>
                <a:stretch>
                  <a:fillRect l="-30000" r="-30000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6D95B064-589B-4E4C-A1E0-B4F969DD860F}"/>
                  </a:ext>
                </a:extLst>
              </p:cNvPr>
              <p:cNvSpPr txBox="1"/>
              <p:nvPr/>
            </p:nvSpPr>
            <p:spPr>
              <a:xfrm>
                <a:off x="3382794" y="1774474"/>
                <a:ext cx="175098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6D95B064-589B-4E4C-A1E0-B4F969DD8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794" y="1774474"/>
                <a:ext cx="175098" cy="276999"/>
              </a:xfrm>
              <a:prstGeom prst="rect">
                <a:avLst/>
              </a:prstGeom>
              <a:blipFill>
                <a:blip r:embed="rId10"/>
                <a:stretch>
                  <a:fillRect l="-10345" r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98D79CC4-4C74-4A53-AC4D-005D10437330}"/>
                  </a:ext>
                </a:extLst>
              </p:cNvPr>
              <p:cNvSpPr txBox="1"/>
              <p:nvPr/>
            </p:nvSpPr>
            <p:spPr>
              <a:xfrm>
                <a:off x="1764761" y="1824352"/>
                <a:ext cx="575554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98D79CC4-4C74-4A53-AC4D-005D10437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761" y="1824352"/>
                <a:ext cx="57555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6885B681-1F66-4376-8B3A-A0B52146173B}"/>
                  </a:ext>
                </a:extLst>
              </p:cNvPr>
              <p:cNvSpPr txBox="1"/>
              <p:nvPr/>
            </p:nvSpPr>
            <p:spPr>
              <a:xfrm>
                <a:off x="1764761" y="2286020"/>
                <a:ext cx="575554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6885B681-1F66-4376-8B3A-A0B521461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761" y="2286020"/>
                <a:ext cx="575554" cy="276999"/>
              </a:xfrm>
              <a:prstGeom prst="rect">
                <a:avLst/>
              </a:prstGeom>
              <a:blipFill>
                <a:blip r:embed="rId12"/>
                <a:stretch>
                  <a:fillRect l="-105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92BD3904-CDF5-4E3B-857C-6C69A3DC05C6}"/>
                  </a:ext>
                </a:extLst>
              </p:cNvPr>
              <p:cNvSpPr txBox="1"/>
              <p:nvPr/>
            </p:nvSpPr>
            <p:spPr>
              <a:xfrm>
                <a:off x="2383276" y="2304078"/>
                <a:ext cx="208172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92BD3904-CDF5-4E3B-857C-6C69A3DC0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276" y="2304078"/>
                <a:ext cx="2081720" cy="276999"/>
              </a:xfrm>
              <a:prstGeom prst="rect">
                <a:avLst/>
              </a:prstGeom>
              <a:blipFill>
                <a:blip r:embed="rId13"/>
                <a:stretch>
                  <a:fillRect l="-6706" t="-25532" r="-2915" b="-4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603A6E38-CC80-4C13-BA1C-1219881A5161}"/>
                  </a:ext>
                </a:extLst>
              </p:cNvPr>
              <p:cNvSpPr txBox="1"/>
              <p:nvPr/>
            </p:nvSpPr>
            <p:spPr>
              <a:xfrm>
                <a:off x="4547682" y="2304077"/>
                <a:ext cx="208172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603A6E38-CC80-4C13-BA1C-1219881A5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682" y="2304077"/>
                <a:ext cx="2081720" cy="276999"/>
              </a:xfrm>
              <a:prstGeom prst="rect">
                <a:avLst/>
              </a:prstGeom>
              <a:blipFill>
                <a:blip r:embed="rId14"/>
                <a:stretch>
                  <a:fillRect l="-6395" t="-25532" r="-2907" b="-4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7A510A21-7B8C-48FB-B4F9-9B7CACC74FBE}"/>
                  </a:ext>
                </a:extLst>
              </p:cNvPr>
              <p:cNvSpPr txBox="1"/>
              <p:nvPr/>
            </p:nvSpPr>
            <p:spPr>
              <a:xfrm>
                <a:off x="6712088" y="2304077"/>
                <a:ext cx="208172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7A510A21-7B8C-48FB-B4F9-9B7CACC74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88" y="2304077"/>
                <a:ext cx="2081720" cy="276999"/>
              </a:xfrm>
              <a:prstGeom prst="rect">
                <a:avLst/>
              </a:prstGeom>
              <a:blipFill>
                <a:blip r:embed="rId15"/>
                <a:stretch>
                  <a:fillRect l="-6395" t="-25532" r="-2907" b="-4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604C1DB-231D-4220-8316-B944EC980167}"/>
                  </a:ext>
                </a:extLst>
              </p:cNvPr>
              <p:cNvSpPr txBox="1"/>
              <p:nvPr/>
            </p:nvSpPr>
            <p:spPr>
              <a:xfrm>
                <a:off x="9471500" y="2304077"/>
                <a:ext cx="208172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604C1DB-231D-4220-8316-B944EC980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500" y="2304077"/>
                <a:ext cx="2081720" cy="276999"/>
              </a:xfrm>
              <a:prstGeom prst="rect">
                <a:avLst/>
              </a:prstGeom>
              <a:blipFill>
                <a:blip r:embed="rId16"/>
                <a:stretch>
                  <a:fillRect l="-6706" t="-25532" r="-2915" b="-4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783A9B27-FCF8-4F7A-A29C-0DFFC05FF906}"/>
                  </a:ext>
                </a:extLst>
              </p:cNvPr>
              <p:cNvSpPr txBox="1"/>
              <p:nvPr/>
            </p:nvSpPr>
            <p:spPr>
              <a:xfrm>
                <a:off x="9058070" y="2281069"/>
                <a:ext cx="175098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783A9B27-FCF8-4F7A-A29C-0DFFC05FF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070" y="2281069"/>
                <a:ext cx="175098" cy="276999"/>
              </a:xfrm>
              <a:prstGeom prst="rect">
                <a:avLst/>
              </a:prstGeom>
              <a:blipFill>
                <a:blip r:embed="rId17"/>
                <a:stretch>
                  <a:fillRect l="-10345" r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FF1EEC-CF74-4D15-8CB6-641CDF78E5F6}"/>
                  </a:ext>
                </a:extLst>
              </p:cNvPr>
              <p:cNvSpPr txBox="1"/>
              <p:nvPr/>
            </p:nvSpPr>
            <p:spPr>
              <a:xfrm>
                <a:off x="6289676" y="3145390"/>
                <a:ext cx="4952793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Note: need that the resampling procedure uses an 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optimal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number of random bits.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(which is true for the unconditional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-hard </a:t>
                </a:r>
                <a:r>
                  <a:rPr lang="en-US" altLang="zh-CN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resamplable</a:t>
                </a:r>
                <a:r>
                  <a:rPr lang="en-US" altLang="zh-CN" dirty="0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language as well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PARITY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.)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FF1EEC-CF74-4D15-8CB6-641CDF78E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76" y="3145390"/>
                <a:ext cx="4952793" cy="12003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5E18561-B9CD-4100-8129-6E3F724F7418}"/>
                  </a:ext>
                </a:extLst>
              </p:cNvPr>
              <p:cNvSpPr/>
              <p:nvPr/>
            </p:nvSpPr>
            <p:spPr>
              <a:xfrm>
                <a:off x="1109563" y="3895146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t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5E18561-B9CD-4100-8129-6E3F724F7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63" y="3895146"/>
                <a:ext cx="2286000" cy="186804"/>
              </a:xfrm>
              <a:prstGeom prst="rect">
                <a:avLst/>
              </a:prstGeom>
              <a:blipFill>
                <a:blip r:embed="rId19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43E3D846-B0D0-40FD-B3D8-FBB25AC937CC}"/>
                  </a:ext>
                </a:extLst>
              </p:cNvPr>
              <p:cNvSpPr txBox="1"/>
              <p:nvPr/>
            </p:nvSpPr>
            <p:spPr>
              <a:xfrm>
                <a:off x="1210896" y="3507756"/>
                <a:ext cx="1973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poly</m:t>
                      </m:r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43E3D846-B0D0-40FD-B3D8-FBB25AC93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896" y="3507756"/>
                <a:ext cx="1973904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CADF8B2C-E45F-489E-98C8-BDD2C3B20305}"/>
                  </a:ext>
                </a:extLst>
              </p:cNvPr>
              <p:cNvSpPr/>
              <p:nvPr/>
            </p:nvSpPr>
            <p:spPr>
              <a:xfrm>
                <a:off x="3624161" y="3895146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random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CADF8B2C-E45F-489E-98C8-BDD2C3B20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161" y="3895146"/>
                <a:ext cx="2286000" cy="186804"/>
              </a:xfrm>
              <a:prstGeom prst="rect">
                <a:avLst/>
              </a:prstGeom>
              <a:blipFill>
                <a:blip r:embed="rId21"/>
                <a:stretch>
                  <a:fillRect t="-18750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梯形 2">
            <a:extLst>
              <a:ext uri="{FF2B5EF4-FFF2-40B4-BE49-F238E27FC236}">
                <a16:creationId xmlns:a16="http://schemas.microsoft.com/office/drawing/2014/main" id="{3E289C26-09EC-454F-8C3C-12254A96C366}"/>
              </a:ext>
            </a:extLst>
          </p:cNvPr>
          <p:cNvSpPr/>
          <p:nvPr/>
        </p:nvSpPr>
        <p:spPr>
          <a:xfrm rot="10800000">
            <a:off x="1109563" y="4219575"/>
            <a:ext cx="4800598" cy="974717"/>
          </a:xfrm>
          <a:prstGeom prst="trapezoid">
            <a:avLst>
              <a:gd name="adj" fmla="val 8754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257B541E-2BE7-4E54-99F7-E2F7CDDC4502}"/>
                  </a:ext>
                </a:extLst>
              </p:cNvPr>
              <p:cNvSpPr/>
              <p:nvPr/>
            </p:nvSpPr>
            <p:spPr>
              <a:xfrm>
                <a:off x="1964786" y="5305170"/>
                <a:ext cx="3092989" cy="3704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257B541E-2BE7-4E54-99F7-E2F7CDDC4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86" y="5305170"/>
                <a:ext cx="3092989" cy="370454"/>
              </a:xfrm>
              <a:prstGeom prst="rect">
                <a:avLst/>
              </a:prstGeom>
              <a:blipFill>
                <a:blip r:embed="rId22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D3C3FF8-FBDF-4E01-B824-944388BC12F7}"/>
                  </a:ext>
                </a:extLst>
              </p:cNvPr>
              <p:cNvSpPr txBox="1"/>
              <p:nvPr/>
            </p:nvSpPr>
            <p:spPr>
              <a:xfrm>
                <a:off x="2928836" y="4427371"/>
                <a:ext cx="12838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𝐍𝐂</m:t>
                          </m:r>
                        </m:e>
                        <m:sup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D3C3FF8-FBDF-4E01-B824-944388BC1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836" y="4427371"/>
                <a:ext cx="1283849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7F3BC628-8EEF-4836-8628-9AB0FC774CE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1" grpId="0" animBg="1"/>
      <p:bldP spid="56" grpId="0"/>
      <p:bldP spid="33" grpId="0" animBg="1"/>
      <p:bldP spid="3" grpId="0" animBg="1"/>
      <p:bldP spid="34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Mapping Low-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𝐩𝐨𝐥𝐲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Instances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 Low-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Instances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DA974DF-9961-48F6-818F-E71349D96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Putting it together…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F76A709-B137-49C7-AF66-EEBDC5A8EC1D}"/>
              </a:ext>
            </a:extLst>
          </p:cNvPr>
          <p:cNvSpPr/>
          <p:nvPr/>
        </p:nvSpPr>
        <p:spPr>
          <a:xfrm>
            <a:off x="1386446" y="2892466"/>
            <a:ext cx="171450" cy="14862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左大括号 53">
            <a:extLst>
              <a:ext uri="{FF2B5EF4-FFF2-40B4-BE49-F238E27FC236}">
                <a16:creationId xmlns:a16="http://schemas.microsoft.com/office/drawing/2014/main" id="{240856F6-FDF6-4450-A272-899CF8690E5E}"/>
              </a:ext>
            </a:extLst>
          </p:cNvPr>
          <p:cNvSpPr/>
          <p:nvPr/>
        </p:nvSpPr>
        <p:spPr>
          <a:xfrm>
            <a:off x="1184395" y="2892465"/>
            <a:ext cx="171449" cy="14862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5C80A5E7-78F8-44AF-9761-D02AF7D34232}"/>
                  </a:ext>
                </a:extLst>
              </p:cNvPr>
              <p:cNvSpPr txBox="1"/>
              <p:nvPr/>
            </p:nvSpPr>
            <p:spPr>
              <a:xfrm>
                <a:off x="291071" y="3450912"/>
                <a:ext cx="893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𝜎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5C80A5E7-78F8-44AF-9761-D02AF7D34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71" y="3450912"/>
                <a:ext cx="8933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9AD956C-47C2-433A-B00B-5B179615F034}"/>
                  </a:ext>
                </a:extLst>
              </p:cNvPr>
              <p:cNvSpPr/>
              <p:nvPr/>
            </p:nvSpPr>
            <p:spPr>
              <a:xfrm>
                <a:off x="3116348" y="2705661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t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9AD956C-47C2-433A-B00B-5B179615F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48" y="2705661"/>
                <a:ext cx="2286000" cy="186804"/>
              </a:xfrm>
              <a:prstGeom prst="rect">
                <a:avLst/>
              </a:prstGeom>
              <a:blipFill>
                <a:blip r:embed="rId5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40389B7D-4FEA-4AA7-A91F-DA82915B7AD5}"/>
                  </a:ext>
                </a:extLst>
              </p:cNvPr>
              <p:cNvSpPr/>
              <p:nvPr/>
            </p:nvSpPr>
            <p:spPr>
              <a:xfrm>
                <a:off x="3116348" y="2992998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t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40389B7D-4FEA-4AA7-A91F-DA82915B7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48" y="2992998"/>
                <a:ext cx="2286000" cy="186804"/>
              </a:xfrm>
              <a:prstGeom prst="rect">
                <a:avLst/>
              </a:prstGeom>
              <a:blipFill>
                <a:blip r:embed="rId6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3C19FB38-5635-4645-A2A8-A9BAE32A9C9A}"/>
                  </a:ext>
                </a:extLst>
              </p:cNvPr>
              <p:cNvSpPr/>
              <p:nvPr/>
            </p:nvSpPr>
            <p:spPr>
              <a:xfrm>
                <a:off x="3116348" y="3280335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t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3C19FB38-5635-4645-A2A8-A9BAE32A9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48" y="3280335"/>
                <a:ext cx="2286000" cy="186804"/>
              </a:xfrm>
              <a:prstGeom prst="rect">
                <a:avLst/>
              </a:prstGeom>
              <a:blipFill>
                <a:blip r:embed="rId7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 61">
            <a:extLst>
              <a:ext uri="{FF2B5EF4-FFF2-40B4-BE49-F238E27FC236}">
                <a16:creationId xmlns:a16="http://schemas.microsoft.com/office/drawing/2014/main" id="{47C0A1BF-6669-4634-B21A-E20DD04BC4E4}"/>
              </a:ext>
            </a:extLst>
          </p:cNvPr>
          <p:cNvSpPr/>
          <p:nvPr/>
        </p:nvSpPr>
        <p:spPr>
          <a:xfrm>
            <a:off x="3116348" y="3565290"/>
            <a:ext cx="2286000" cy="1868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A85683C1-132D-481F-96F8-D5B0454E580A}"/>
                  </a:ext>
                </a:extLst>
              </p:cNvPr>
              <p:cNvSpPr/>
              <p:nvPr/>
            </p:nvSpPr>
            <p:spPr>
              <a:xfrm>
                <a:off x="3116348" y="3850402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t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⋯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A85683C1-132D-481F-96F8-D5B0454E5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48" y="3850402"/>
                <a:ext cx="2286000" cy="186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>
            <a:extLst>
              <a:ext uri="{FF2B5EF4-FFF2-40B4-BE49-F238E27FC236}">
                <a16:creationId xmlns:a16="http://schemas.microsoft.com/office/drawing/2014/main" id="{006FFBBA-6839-407B-B55E-476C5614D3D0}"/>
              </a:ext>
            </a:extLst>
          </p:cNvPr>
          <p:cNvSpPr/>
          <p:nvPr/>
        </p:nvSpPr>
        <p:spPr>
          <a:xfrm>
            <a:off x="3116348" y="4138930"/>
            <a:ext cx="2286000" cy="1868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F2156526-0938-499F-9084-A4DCF38CC119}"/>
                  </a:ext>
                </a:extLst>
              </p:cNvPr>
              <p:cNvSpPr/>
              <p:nvPr/>
            </p:nvSpPr>
            <p:spPr>
              <a:xfrm>
                <a:off x="3116348" y="4430478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t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F2156526-0938-499F-9084-A4DCF38CC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48" y="4430478"/>
                <a:ext cx="2286000" cy="186804"/>
              </a:xfrm>
              <a:prstGeom prst="rect">
                <a:avLst/>
              </a:prstGeom>
              <a:blipFill>
                <a:blip r:embed="rId9"/>
                <a:stretch>
                  <a:fillRect t="-9677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ACFE35F0-855D-437F-92A7-2F97561A26CB}"/>
                  </a:ext>
                </a:extLst>
              </p:cNvPr>
              <p:cNvSpPr txBox="1"/>
              <p:nvPr/>
            </p:nvSpPr>
            <p:spPr>
              <a:xfrm>
                <a:off x="3277260" y="4622846"/>
                <a:ext cx="1973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poly</m:t>
                      </m:r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ACFE35F0-855D-437F-92A7-2F97561A2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60" y="4622846"/>
                <a:ext cx="1973904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组合 66">
            <a:extLst>
              <a:ext uri="{FF2B5EF4-FFF2-40B4-BE49-F238E27FC236}">
                <a16:creationId xmlns:a16="http://schemas.microsoft.com/office/drawing/2014/main" id="{036A6CE2-01EE-43BC-80AF-A1C4A284020B}"/>
              </a:ext>
            </a:extLst>
          </p:cNvPr>
          <p:cNvGrpSpPr/>
          <p:nvPr/>
        </p:nvGrpSpPr>
        <p:grpSpPr>
          <a:xfrm>
            <a:off x="1688892" y="2513594"/>
            <a:ext cx="1254333" cy="2243968"/>
            <a:chOff x="1732747" y="4040662"/>
            <a:chExt cx="1859317" cy="22439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梯形 67">
              <a:extLst>
                <a:ext uri="{FF2B5EF4-FFF2-40B4-BE49-F238E27FC236}">
                  <a16:creationId xmlns:a16="http://schemas.microsoft.com/office/drawing/2014/main" id="{6122C73B-6D94-48CB-88A9-BC2516DCD53B}"/>
                </a:ext>
              </a:extLst>
            </p:cNvPr>
            <p:cNvSpPr/>
            <p:nvPr/>
          </p:nvSpPr>
          <p:spPr>
            <a:xfrm rot="16200000">
              <a:off x="1540422" y="4232987"/>
              <a:ext cx="2243968" cy="1859317"/>
            </a:xfrm>
            <a:prstGeom prst="trapezoi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D395F9B2-2E48-4BA1-BEE2-0008B290417E}"/>
                    </a:ext>
                  </a:extLst>
                </p:cNvPr>
                <p:cNvSpPr txBox="1"/>
                <p:nvPr/>
              </p:nvSpPr>
              <p:spPr>
                <a:xfrm>
                  <a:off x="1757739" y="4860925"/>
                  <a:ext cx="17402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C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𝐍𝐂</m:t>
                            </m:r>
                          </m:e>
                          <m:sup>
                            <m:r>
                              <a:rPr kumimoji="0" lang="en-US" altLang="zh-C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D395F9B2-2E48-4BA1-BEE2-0008B29041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739" y="4860925"/>
                  <a:ext cx="174029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9ED51287-39FB-43A6-A6B4-2357CB250992}"/>
                  </a:ext>
                </a:extLst>
              </p:cNvPr>
              <p:cNvSpPr/>
              <p:nvPr/>
            </p:nvSpPr>
            <p:spPr>
              <a:xfrm>
                <a:off x="3116348" y="5196486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random</m:t>
                      </m:r>
                      <m: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bits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9ED51287-39FB-43A6-A6B4-2357CB250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48" y="5196486"/>
                <a:ext cx="2286000" cy="186804"/>
              </a:xfrm>
              <a:prstGeom prst="rect">
                <a:avLst/>
              </a:prstGeom>
              <a:blipFill>
                <a:blip r:embed="rId12"/>
                <a:stretch>
                  <a:fillRect t="-18750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C047C5F8-8A6C-443B-98FE-331B8B93177E}"/>
                  </a:ext>
                </a:extLst>
              </p:cNvPr>
              <p:cNvSpPr/>
              <p:nvPr/>
            </p:nvSpPr>
            <p:spPr>
              <a:xfrm>
                <a:off x="3116348" y="5478178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random</m:t>
                      </m:r>
                      <m: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bits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C047C5F8-8A6C-443B-98FE-331B8B931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48" y="5478178"/>
                <a:ext cx="2286000" cy="186804"/>
              </a:xfrm>
              <a:prstGeom prst="rect">
                <a:avLst/>
              </a:prstGeom>
              <a:blipFill>
                <a:blip r:embed="rId13"/>
                <a:stretch>
                  <a:fillRect t="-22581" b="-32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B4F76621-F37B-4FC0-A9FF-C5548175195E}"/>
                  </a:ext>
                </a:extLst>
              </p:cNvPr>
              <p:cNvSpPr/>
              <p:nvPr/>
            </p:nvSpPr>
            <p:spPr>
              <a:xfrm>
                <a:off x="3116348" y="5775690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random</m:t>
                      </m:r>
                      <m: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bits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B4F76621-F37B-4FC0-A9FF-C55481751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48" y="5775690"/>
                <a:ext cx="2286000" cy="186804"/>
              </a:xfrm>
              <a:prstGeom prst="rect">
                <a:avLst/>
              </a:prstGeom>
              <a:blipFill>
                <a:blip r:embed="rId14"/>
                <a:stretch>
                  <a:fillRect t="-18750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8ED8D6C6-B383-4133-9448-407A04747C79}"/>
                  </a:ext>
                </a:extLst>
              </p:cNvPr>
              <p:cNvSpPr/>
              <p:nvPr/>
            </p:nvSpPr>
            <p:spPr>
              <a:xfrm>
                <a:off x="3116348" y="6073202"/>
                <a:ext cx="2286000" cy="1868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random</m:t>
                      </m:r>
                      <m: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bits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8ED8D6C6-B383-4133-9448-407A04747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48" y="6073202"/>
                <a:ext cx="2286000" cy="186804"/>
              </a:xfrm>
              <a:prstGeom prst="rect">
                <a:avLst/>
              </a:prstGeom>
              <a:blipFill>
                <a:blip r:embed="rId15"/>
                <a:stretch>
                  <a:fillRect t="-18750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组合 73">
            <a:extLst>
              <a:ext uri="{FF2B5EF4-FFF2-40B4-BE49-F238E27FC236}">
                <a16:creationId xmlns:a16="http://schemas.microsoft.com/office/drawing/2014/main" id="{950B60C0-A2E5-4407-AF6F-5D700DC209D6}"/>
              </a:ext>
            </a:extLst>
          </p:cNvPr>
          <p:cNvGrpSpPr/>
          <p:nvPr/>
        </p:nvGrpSpPr>
        <p:grpSpPr>
          <a:xfrm>
            <a:off x="5585198" y="2235303"/>
            <a:ext cx="2105026" cy="4180862"/>
            <a:chOff x="1732747" y="4040662"/>
            <a:chExt cx="1859317" cy="22439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梯形 74">
              <a:extLst>
                <a:ext uri="{FF2B5EF4-FFF2-40B4-BE49-F238E27FC236}">
                  <a16:creationId xmlns:a16="http://schemas.microsoft.com/office/drawing/2014/main" id="{EDC65CA5-9CE8-40A2-8115-F95FC46577FF}"/>
                </a:ext>
              </a:extLst>
            </p:cNvPr>
            <p:cNvSpPr/>
            <p:nvPr/>
          </p:nvSpPr>
          <p:spPr>
            <a:xfrm rot="16200000">
              <a:off x="1540422" y="4232987"/>
              <a:ext cx="2243968" cy="1859317"/>
            </a:xfrm>
            <a:prstGeom prst="trapezoi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5D0C90AE-E021-4555-8F77-1BAD5C54317F}"/>
                    </a:ext>
                  </a:extLst>
                </p:cNvPr>
                <p:cNvSpPr txBox="1"/>
                <p:nvPr/>
              </p:nvSpPr>
              <p:spPr>
                <a:xfrm>
                  <a:off x="1851767" y="5019398"/>
                  <a:ext cx="17402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C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𝐍𝐂</m:t>
                            </m:r>
                          </m:e>
                          <m:sup>
                            <m:r>
                              <a:rPr kumimoji="0" lang="en-US" altLang="zh-C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5D0C90AE-E021-4555-8F77-1BAD5C5431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767" y="5019398"/>
                  <a:ext cx="1740297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952C3137-B372-4FAD-AB77-BC77FF58DDC5}"/>
                  </a:ext>
                </a:extLst>
              </p:cNvPr>
              <p:cNvSpPr/>
              <p:nvPr/>
            </p:nvSpPr>
            <p:spPr>
              <a:xfrm>
                <a:off x="7873076" y="2433447"/>
                <a:ext cx="3092989" cy="3704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952C3137-B372-4FAD-AB77-BC77FF58DD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076" y="2433447"/>
                <a:ext cx="3092989" cy="370454"/>
              </a:xfrm>
              <a:prstGeom prst="rect">
                <a:avLst/>
              </a:prstGeom>
              <a:blipFill>
                <a:blip r:embed="rId17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C99837EB-E24D-4182-845E-6FB2AB42529B}"/>
                  </a:ext>
                </a:extLst>
              </p:cNvPr>
              <p:cNvSpPr/>
              <p:nvPr/>
            </p:nvSpPr>
            <p:spPr>
              <a:xfrm>
                <a:off x="7873075" y="2992998"/>
                <a:ext cx="3092989" cy="3704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C99837EB-E24D-4182-845E-6FB2AB425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075" y="2992998"/>
                <a:ext cx="3092989" cy="370454"/>
              </a:xfrm>
              <a:prstGeom prst="rect">
                <a:avLst/>
              </a:prstGeom>
              <a:blipFill>
                <a:blip r:embed="rId18"/>
                <a:stretch>
                  <a:fillRect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CB9CDC28-C9A3-4BDF-B717-D7E262A52588}"/>
                  </a:ext>
                </a:extLst>
              </p:cNvPr>
              <p:cNvSpPr/>
              <p:nvPr/>
            </p:nvSpPr>
            <p:spPr>
              <a:xfrm>
                <a:off x="7873074" y="3548178"/>
                <a:ext cx="3092989" cy="3704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CB9CDC28-C9A3-4BDF-B717-D7E262A52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074" y="3548178"/>
                <a:ext cx="3092989" cy="370454"/>
              </a:xfrm>
              <a:prstGeom prst="rect">
                <a:avLst/>
              </a:prstGeom>
              <a:blipFill>
                <a:blip r:embed="rId19"/>
                <a:stretch>
                  <a:fillRect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矩形 80">
            <a:extLst>
              <a:ext uri="{FF2B5EF4-FFF2-40B4-BE49-F238E27FC236}">
                <a16:creationId xmlns:a16="http://schemas.microsoft.com/office/drawing/2014/main" id="{15E66B6D-2360-449F-91B9-096C3030B4BC}"/>
              </a:ext>
            </a:extLst>
          </p:cNvPr>
          <p:cNvSpPr/>
          <p:nvPr/>
        </p:nvSpPr>
        <p:spPr>
          <a:xfrm>
            <a:off x="7873073" y="4103358"/>
            <a:ext cx="3092989" cy="3704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6572F4A6-8D23-4A51-8114-BB1B4C0D0351}"/>
                  </a:ext>
                </a:extLst>
              </p:cNvPr>
              <p:cNvSpPr/>
              <p:nvPr/>
            </p:nvSpPr>
            <p:spPr>
              <a:xfrm>
                <a:off x="7873073" y="4658538"/>
                <a:ext cx="3092989" cy="3704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⋯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6572F4A6-8D23-4A51-8114-BB1B4C0D0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073" y="4658538"/>
                <a:ext cx="3092989" cy="3704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矩形 82">
            <a:extLst>
              <a:ext uri="{FF2B5EF4-FFF2-40B4-BE49-F238E27FC236}">
                <a16:creationId xmlns:a16="http://schemas.microsoft.com/office/drawing/2014/main" id="{ADF4F72D-298D-4D71-8549-2386C63AB7BD}"/>
              </a:ext>
            </a:extLst>
          </p:cNvPr>
          <p:cNvSpPr/>
          <p:nvPr/>
        </p:nvSpPr>
        <p:spPr>
          <a:xfrm>
            <a:off x="7873073" y="5213718"/>
            <a:ext cx="3092989" cy="3704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2957C98E-25D1-4527-9190-F149C6FCD8C6}"/>
                  </a:ext>
                </a:extLst>
              </p:cNvPr>
              <p:cNvSpPr/>
              <p:nvPr/>
            </p:nvSpPr>
            <p:spPr>
              <a:xfrm>
                <a:off x="7873073" y="5763482"/>
                <a:ext cx="3092989" cy="3704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-input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2957C98E-25D1-4527-9190-F149C6FCD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073" y="5763482"/>
                <a:ext cx="3092989" cy="370454"/>
              </a:xfrm>
              <a:prstGeom prst="rect">
                <a:avLst/>
              </a:prstGeom>
              <a:blipFill>
                <a:blip r:embed="rId21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号 3">
            <a:extLst>
              <a:ext uri="{FF2B5EF4-FFF2-40B4-BE49-F238E27FC236}">
                <a16:creationId xmlns:a16="http://schemas.microsoft.com/office/drawing/2014/main" id="{EA0445FC-6FBF-45CE-BACE-D87B7A4C9668}"/>
              </a:ext>
            </a:extLst>
          </p:cNvPr>
          <p:cNvSpPr/>
          <p:nvPr/>
        </p:nvSpPr>
        <p:spPr>
          <a:xfrm>
            <a:off x="10966062" y="2433447"/>
            <a:ext cx="292488" cy="370048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27A3480-27A0-44B9-9A94-EC3DA1690411}"/>
                  </a:ext>
                </a:extLst>
              </p:cNvPr>
              <p:cNvSpPr txBox="1"/>
              <p:nvPr/>
            </p:nvSpPr>
            <p:spPr>
              <a:xfrm>
                <a:off x="11196297" y="4078728"/>
                <a:ext cx="518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27A3480-27A0-44B9-9A94-EC3DA1690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297" y="4078728"/>
                <a:ext cx="518835" cy="369332"/>
              </a:xfrm>
              <a:prstGeom prst="rect">
                <a:avLst/>
              </a:prstGeom>
              <a:blipFill>
                <a:blip r:embed="rId2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347B550-E75D-469C-B1DD-9199A9902345}"/>
              </a:ext>
            </a:extLst>
          </p:cNvPr>
          <p:cNvSpPr/>
          <p:nvPr/>
        </p:nvSpPr>
        <p:spPr>
          <a:xfrm>
            <a:off x="147208" y="2360437"/>
            <a:ext cx="5904205" cy="4465403"/>
          </a:xfrm>
          <a:custGeom>
            <a:avLst/>
            <a:gdLst>
              <a:gd name="connsiteX0" fmla="*/ 307726 w 5904205"/>
              <a:gd name="connsiteY0" fmla="*/ 108178 h 4465403"/>
              <a:gd name="connsiteX1" fmla="*/ 1506606 w 5904205"/>
              <a:gd name="connsiteY1" fmla="*/ 423138 h 4465403"/>
              <a:gd name="connsiteX2" fmla="*/ 1973966 w 5904205"/>
              <a:gd name="connsiteY2" fmla="*/ 2465298 h 4465403"/>
              <a:gd name="connsiteX3" fmla="*/ 3376046 w 5904205"/>
              <a:gd name="connsiteY3" fmla="*/ 2597378 h 4465403"/>
              <a:gd name="connsiteX4" fmla="*/ 5529966 w 5904205"/>
              <a:gd name="connsiteY4" fmla="*/ 2688818 h 4465403"/>
              <a:gd name="connsiteX5" fmla="*/ 5611246 w 5904205"/>
              <a:gd name="connsiteY5" fmla="*/ 4141698 h 4465403"/>
              <a:gd name="connsiteX6" fmla="*/ 2563246 w 5904205"/>
              <a:gd name="connsiteY6" fmla="*/ 4263618 h 4465403"/>
              <a:gd name="connsiteX7" fmla="*/ 185806 w 5904205"/>
              <a:gd name="connsiteY7" fmla="*/ 1804898 h 4465403"/>
              <a:gd name="connsiteX8" fmla="*/ 307726 w 5904205"/>
              <a:gd name="connsiteY8" fmla="*/ 108178 h 446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4205" h="4465403">
                <a:moveTo>
                  <a:pt x="307726" y="108178"/>
                </a:moveTo>
                <a:cubicBezTo>
                  <a:pt x="527859" y="-122115"/>
                  <a:pt x="1228899" y="30285"/>
                  <a:pt x="1506606" y="423138"/>
                </a:cubicBezTo>
                <a:cubicBezTo>
                  <a:pt x="1784313" y="815991"/>
                  <a:pt x="1662393" y="2102925"/>
                  <a:pt x="1973966" y="2465298"/>
                </a:cubicBezTo>
                <a:cubicBezTo>
                  <a:pt x="2285539" y="2827671"/>
                  <a:pt x="2783379" y="2560125"/>
                  <a:pt x="3376046" y="2597378"/>
                </a:cubicBezTo>
                <a:cubicBezTo>
                  <a:pt x="3968713" y="2634631"/>
                  <a:pt x="5157433" y="2431431"/>
                  <a:pt x="5529966" y="2688818"/>
                </a:cubicBezTo>
                <a:cubicBezTo>
                  <a:pt x="5902499" y="2946205"/>
                  <a:pt x="6105699" y="3879231"/>
                  <a:pt x="5611246" y="4141698"/>
                </a:cubicBezTo>
                <a:cubicBezTo>
                  <a:pt x="5116793" y="4404165"/>
                  <a:pt x="3467486" y="4653085"/>
                  <a:pt x="2563246" y="4263618"/>
                </a:cubicBezTo>
                <a:cubicBezTo>
                  <a:pt x="1659006" y="3874151"/>
                  <a:pt x="563419" y="2495778"/>
                  <a:pt x="185806" y="1804898"/>
                </a:cubicBezTo>
                <a:cubicBezTo>
                  <a:pt x="-191807" y="1114018"/>
                  <a:pt x="87593" y="338471"/>
                  <a:pt x="307726" y="108178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E13A771-7DE4-4153-9131-553ED2AAFBD7}"/>
                  </a:ext>
                </a:extLst>
              </p:cNvPr>
              <p:cNvSpPr txBox="1"/>
              <p:nvPr/>
            </p:nvSpPr>
            <p:spPr>
              <a:xfrm>
                <a:off x="3186782" y="2883247"/>
                <a:ext cx="4758338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C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KT</m:t>
                      </m:r>
                      <m:d>
                        <m:d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𝜎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random</m:t>
                          </m:r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zh-CN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𝜎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zh-CN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E13A771-7DE4-4153-9131-553ED2AAF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782" y="2883247"/>
                <a:ext cx="4758338" cy="12003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>
            <a:extLst>
              <a:ext uri="{FF2B5EF4-FFF2-40B4-BE49-F238E27FC236}">
                <a16:creationId xmlns:a16="http://schemas.microsoft.com/office/drawing/2014/main" id="{70B3F8A5-DC24-4DC6-AF7C-7DDA11B36FC9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53" grpId="0" animBg="1"/>
      <p:bldP spid="54" grpId="0" animBg="1"/>
      <p:bldP spid="55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70" grpId="0" animBg="1"/>
      <p:bldP spid="71" grpId="0" animBg="1"/>
      <p:bldP spid="72" grpId="0" animBg="1"/>
      <p:bldP spid="73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4" grpId="0" animBg="1"/>
      <p:bldP spid="8" grpId="0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DDA974DF-9961-48F6-818F-E71349D96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(Informal): There is a randomized reduction that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maps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instance to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instance, and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maps an instance with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an instance with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DDA974DF-9961-48F6-818F-E71349D96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A75AF37-9080-4F7B-A10A-72D686DDF68C}"/>
                  </a:ext>
                </a:extLst>
              </p:cNvPr>
              <p:cNvSpPr txBox="1"/>
              <p:nvPr/>
            </p:nvSpPr>
            <p:spPr>
              <a:xfrm>
                <a:off x="7568489" y="4428704"/>
                <a:ext cx="3998066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Assumption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There is a language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that is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resamplable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𝐏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-complete (under projections)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A75AF37-9080-4F7B-A10A-72D686DDF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489" y="4428704"/>
                <a:ext cx="3998066" cy="1692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3C82994-D32D-49BB-BCF2-5160C1A57254}"/>
              </a:ext>
            </a:extLst>
          </p:cNvPr>
          <p:cNvCxnSpPr>
            <a:cxnSpLocks/>
          </p:cNvCxnSpPr>
          <p:nvPr/>
        </p:nvCxnSpPr>
        <p:spPr>
          <a:xfrm>
            <a:off x="5457825" y="2727436"/>
            <a:ext cx="762000" cy="304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E57F36-2CF1-4E79-94E5-26DF5941BDAD}"/>
                  </a:ext>
                </a:extLst>
              </p:cNvPr>
              <p:cNvSpPr txBox="1"/>
              <p:nvPr/>
            </p:nvSpPr>
            <p:spPr>
              <a:xfrm>
                <a:off x="5286375" y="3057746"/>
                <a:ext cx="1362075" cy="4138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poly</m:t>
                        </m:r>
                      </m:sup>
                    </m:sSup>
                  </m:oMath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E57F36-2CF1-4E79-94E5-26DF5941B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75" y="3057746"/>
                <a:ext cx="1362075" cy="4138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2A2949F-3BEE-4A0E-86A4-5781C60A3E6F}"/>
                  </a:ext>
                </a:extLst>
              </p:cNvPr>
              <p:cNvSpPr txBox="1"/>
              <p:nvPr/>
            </p:nvSpPr>
            <p:spPr>
              <a:xfrm>
                <a:off x="4986337" y="3522663"/>
                <a:ext cx="2219326" cy="4138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𝐋𝐎𝐆𝐒𝐏𝐀𝐂𝐄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poly</m:t>
                        </m:r>
                      </m:sup>
                    </m:sSup>
                  </m:oMath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2A2949F-3BEE-4A0E-86A4-5781C60A3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37" y="3522663"/>
                <a:ext cx="2219326" cy="4138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ABB910C-409E-4732-8AFC-D170601B4275}"/>
                  </a:ext>
                </a:extLst>
              </p:cNvPr>
              <p:cNvSpPr txBox="1"/>
              <p:nvPr/>
            </p:nvSpPr>
            <p:spPr>
              <a:xfrm>
                <a:off x="7568489" y="4428704"/>
                <a:ext cx="3998066" cy="1692771"/>
              </a:xfrm>
              <a:prstGeom prst="rect">
                <a:avLst/>
              </a:prstGeom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Assumption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There is a language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that is 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resamplable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𝐏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-complete (under projections)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ABB910C-409E-4732-8AFC-D170601B4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489" y="4428704"/>
                <a:ext cx="3998066" cy="1692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0531BF-3CA6-43C4-821A-87C5EFACC5CD}"/>
                  </a:ext>
                </a:extLst>
              </p:cNvPr>
              <p:cNvSpPr txBox="1"/>
              <p:nvPr/>
            </p:nvSpPr>
            <p:spPr>
              <a:xfrm>
                <a:off x="2178688" y="4457430"/>
                <a:ext cx="4469762" cy="16640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Corollary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is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zero-error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easy on average, then so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0531BF-3CA6-43C4-821A-87C5EFAC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688" y="4457430"/>
                <a:ext cx="4469762" cy="16640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22FA1182-8DD2-4041-A5B5-6B71954AA23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4" grpId="0" animBg="1"/>
      <p:bldP spid="7" grpId="0" animBg="1"/>
      <p:bldP spid="41" grpId="0" animBg="1"/>
      <p:bldP spid="42" grpId="0" animBg="1"/>
      <p:bldP spid="42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Complexity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Meta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-complexity of circuit complexity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Obvious: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no one-way functions exist [Kabanets-Cai’00]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-hard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Long-standing open question!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“Robustness” questions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Which is harder,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:r>
                  <a:rPr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AND/OR/NOT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:r>
                  <a:rPr lang="en-US" altLang="zh-CN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NAND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2C6A1A2-C74C-4127-BEF3-2745855566A7}"/>
                  </a:ext>
                </a:extLst>
              </p:cNvPr>
              <p:cNvSpPr txBox="1"/>
              <p:nvPr/>
            </p:nvSpPr>
            <p:spPr>
              <a:xfrm>
                <a:off x="6604000" y="3782060"/>
                <a:ext cx="4286250" cy="14773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“Levin has said that he delayed publication of his work on the complexity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because he had been hoping to capture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this framework.”</a:t>
                </a:r>
              </a:p>
              <a:p>
                <a:pPr algn="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—— Allender et al, 2011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2C6A1A2-C74C-4127-BEF3-27458555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3782060"/>
                <a:ext cx="4286250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92DFEDFA-CC43-4509-B044-A7762D9E3198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Time-Bounded Kolmogorov Complexity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and Its Meta-Complexity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01010101…01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Counting argument: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random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string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 computable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en-US" altLang="zh-CN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Also big open problem: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1BB1D0B-6C45-42F4-9E24-F8B630B1881C}"/>
              </a:ext>
            </a:extLst>
          </p:cNvPr>
          <p:cNvSpPr txBox="1"/>
          <p:nvPr/>
        </p:nvSpPr>
        <p:spPr>
          <a:xfrm>
            <a:off x="5829300" y="2314575"/>
            <a:ext cx="252412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print("01" * (n/2))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/>
              <p:nvPr/>
            </p:nvSpPr>
            <p:spPr>
              <a:xfrm>
                <a:off x="7518082" y="4546740"/>
                <a:ext cx="1990725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Henceforth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082" y="4546740"/>
                <a:ext cx="1990725" cy="381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6388FD3D-6293-4761-A39D-5B051293B1FC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Complexity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Kolmogorov-version of circuit complexity [Allender’01]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:∀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in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steps</m:t>
                            </m:r>
                          </m:e>
                        </m:d>
                      </m:e>
                    </m:func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F9A12401-0A64-468C-B887-CA6934BE183D}"/>
              </a:ext>
            </a:extLst>
          </p:cNvPr>
          <p:cNvGrpSpPr/>
          <p:nvPr/>
        </p:nvGrpSpPr>
        <p:grpSpPr>
          <a:xfrm>
            <a:off x="4980562" y="2298700"/>
            <a:ext cx="6929741" cy="1013703"/>
            <a:chOff x="4980562" y="2705100"/>
            <a:chExt cx="6929741" cy="101370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F449878-3392-4E8C-9C6E-BD936A699451}"/>
                </a:ext>
              </a:extLst>
            </p:cNvPr>
            <p:cNvSpPr/>
            <p:nvPr/>
          </p:nvSpPr>
          <p:spPr>
            <a:xfrm>
              <a:off x="4980562" y="2705100"/>
              <a:ext cx="476656" cy="4766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标注: 弯曲线形(带强调线) 8">
                  <a:extLst>
                    <a:ext uri="{FF2B5EF4-FFF2-40B4-BE49-F238E27FC236}">
                      <a16:creationId xmlns:a16="http://schemas.microsoft.com/office/drawing/2014/main" id="{C14D3C47-50DD-413F-BDC7-0D3D099BF653}"/>
                    </a:ext>
                  </a:extLst>
                </p:cNvPr>
                <p:cNvSpPr/>
                <p:nvPr/>
              </p:nvSpPr>
              <p:spPr>
                <a:xfrm>
                  <a:off x="6297443" y="3329697"/>
                  <a:ext cx="5612860" cy="389106"/>
                </a:xfrm>
                <a:prstGeom prst="accentCallout2">
                  <a:avLst>
                    <a:gd name="adj1" fmla="val 24872"/>
                    <a:gd name="adj2" fmla="val -1231"/>
                    <a:gd name="adj3" fmla="val 24873"/>
                    <a:gd name="adj4" fmla="val -4831"/>
                    <a:gd name="adj5" fmla="val -41725"/>
                    <a:gd name="adj6" fmla="val -18339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Universal Turing machine, with </a:t>
                  </a:r>
                  <a:r>
                    <a:rPr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random access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标注: 弯曲线形(带强调线) 8">
                  <a:extLst>
                    <a:ext uri="{FF2B5EF4-FFF2-40B4-BE49-F238E27FC236}">
                      <a16:creationId xmlns:a16="http://schemas.microsoft.com/office/drawing/2014/main" id="{C14D3C47-50DD-413F-BDC7-0D3D099BF6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443" y="3329697"/>
                  <a:ext cx="5612860" cy="389106"/>
                </a:xfrm>
                <a:prstGeom prst="accentCallout2">
                  <a:avLst>
                    <a:gd name="adj1" fmla="val 24872"/>
                    <a:gd name="adj2" fmla="val -1231"/>
                    <a:gd name="adj3" fmla="val 24873"/>
                    <a:gd name="adj4" fmla="val -4831"/>
                    <a:gd name="adj5" fmla="val -41725"/>
                    <a:gd name="adj6" fmla="val -18339"/>
                  </a:avLst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ED376B3-5416-405D-A659-E91A52F03B64}"/>
                  </a:ext>
                </a:extLst>
              </p:cNvPr>
              <p:cNvSpPr txBox="1"/>
              <p:nvPr/>
            </p:nvSpPr>
            <p:spPr>
              <a:xfrm>
                <a:off x="880347" y="3579768"/>
                <a:ext cx="6168141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Fact: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truth</m:t>
                        </m:r>
                        <m: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table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polynomially</a:t>
                </a:r>
                <a:b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related to its circuit complexity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ED376B3-5416-405D-A659-E91A52F03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47" y="3579768"/>
                <a:ext cx="6168141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C66480D-3497-4FC0-BE31-B31E4FE36360}"/>
                  </a:ext>
                </a:extLst>
              </p:cNvPr>
              <p:cNvSpPr txBox="1"/>
              <p:nvPr/>
            </p:nvSpPr>
            <p:spPr>
              <a:xfrm>
                <a:off x="1611838" y="4529498"/>
                <a:ext cx="5612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sometimes more convenient to deal with.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C66480D-3497-4FC0-BE31-B31E4FE36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38" y="4529498"/>
                <a:ext cx="5612859" cy="369332"/>
              </a:xfrm>
              <a:prstGeom prst="rect">
                <a:avLst/>
              </a:prstGeom>
              <a:blipFill>
                <a:blip r:embed="rId7"/>
                <a:stretch>
                  <a:fillRect l="-869" t="-8197" r="-32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076C0BC4-71D1-40E1-BE7F-E40E9ED5BB4D}"/>
              </a:ext>
            </a:extLst>
          </p:cNvPr>
          <p:cNvGrpSpPr/>
          <p:nvPr/>
        </p:nvGrpSpPr>
        <p:grpSpPr>
          <a:xfrm>
            <a:off x="7171682" y="4042305"/>
            <a:ext cx="1696720" cy="2110845"/>
            <a:chOff x="7171682" y="4042305"/>
            <a:chExt cx="1696720" cy="2110845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7C253CD-A2F1-4CF2-9AD8-D16E1CB4F9DE}"/>
                </a:ext>
              </a:extLst>
            </p:cNvPr>
            <p:cNvGrpSpPr/>
            <p:nvPr/>
          </p:nvGrpSpPr>
          <p:grpSpPr>
            <a:xfrm>
              <a:off x="7200888" y="4042305"/>
              <a:ext cx="1638311" cy="1812394"/>
              <a:chOff x="7200888" y="4042305"/>
              <a:chExt cx="1638311" cy="1812394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0343A064-F84C-4444-8146-8B8DAC120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88" y="4732457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DAD08D7E-E0C5-47DE-85E5-D6AAB7E7AAE3}"/>
                  </a:ext>
                </a:extLst>
              </p:cNvPr>
              <p:cNvCxnSpPr>
                <a:stCxn id="8" idx="0"/>
              </p:cNvCxnSpPr>
              <p:nvPr/>
            </p:nvCxnSpPr>
            <p:spPr>
              <a:xfrm flipH="1" flipV="1">
                <a:off x="8020043" y="4410075"/>
                <a:ext cx="1" cy="3223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14676C30-50D0-4E24-B557-9FA04813C276}"/>
                      </a:ext>
                    </a:extLst>
                  </p:cNvPr>
                  <p:cNvSpPr txBox="1"/>
                  <p:nvPr/>
                </p:nvSpPr>
                <p:spPr>
                  <a:xfrm>
                    <a:off x="7843834" y="4042305"/>
                    <a:ext cx="352417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14676C30-50D0-4E24-B557-9FA04813C2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3834" y="4042305"/>
                    <a:ext cx="35241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B1FC1077-70E9-431E-89AD-EFFF65F2EEF6}"/>
                    </a:ext>
                  </a:extLst>
                </p:cNvPr>
                <p:cNvSpPr/>
                <p:nvPr/>
              </p:nvSpPr>
              <p:spPr>
                <a:xfrm>
                  <a:off x="7171682" y="5920317"/>
                  <a:ext cx="1696720" cy="23283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B1FC1077-70E9-431E-89AD-EFFF65F2EE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1682" y="5920317"/>
                  <a:ext cx="1696720" cy="2328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0CDFF09-EEAD-4729-8216-4441D60CD7CF}"/>
              </a:ext>
            </a:extLst>
          </p:cNvPr>
          <p:cNvGrpSpPr/>
          <p:nvPr/>
        </p:nvGrpSpPr>
        <p:grpSpPr>
          <a:xfrm>
            <a:off x="8971536" y="4042305"/>
            <a:ext cx="2716280" cy="2112862"/>
            <a:chOff x="8971536" y="4042305"/>
            <a:chExt cx="2716280" cy="211286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92DC59F-B2F0-4111-A97E-187D5BA0005F}"/>
                </a:ext>
              </a:extLst>
            </p:cNvPr>
            <p:cNvGrpSpPr/>
            <p:nvPr/>
          </p:nvGrpSpPr>
          <p:grpSpPr>
            <a:xfrm>
              <a:off x="8971536" y="4042305"/>
              <a:ext cx="2687074" cy="1889659"/>
              <a:chOff x="8971536" y="4042305"/>
              <a:chExt cx="2687074" cy="1889659"/>
            </a:xfrm>
          </p:grpSpPr>
          <p:sp>
            <p:nvSpPr>
              <p:cNvPr id="4" name="等腰三角形 3">
                <a:extLst>
                  <a:ext uri="{FF2B5EF4-FFF2-40B4-BE49-F238E27FC236}">
                    <a16:creationId xmlns:a16="http://schemas.microsoft.com/office/drawing/2014/main" id="{EE37BD39-DED2-4A19-B9AD-3D133821A090}"/>
                  </a:ext>
                </a:extLst>
              </p:cNvPr>
              <p:cNvSpPr/>
              <p:nvPr/>
            </p:nvSpPr>
            <p:spPr>
              <a:xfrm>
                <a:off x="10020300" y="4740614"/>
                <a:ext cx="1638310" cy="1015662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3FBEDD81-B1CA-4053-820B-AD5F1976E554}"/>
                      </a:ext>
                    </a:extLst>
                  </p:cNvPr>
                  <p:cNvSpPr txBox="1"/>
                  <p:nvPr/>
                </p:nvSpPr>
                <p:spPr>
                  <a:xfrm>
                    <a:off x="8971536" y="4916301"/>
                    <a:ext cx="91642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6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oMath>
                      </m:oMathPara>
                    </a14:m>
                    <a:endParaRPr lang="zh-CN" altLang="en-US" sz="6000" dirty="0"/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3FBEDD81-B1CA-4053-820B-AD5F1976E5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1536" y="4916301"/>
                    <a:ext cx="916426" cy="101566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8BE09DB8-8B57-494F-A212-577CD3B437D4}"/>
                  </a:ext>
                </a:extLst>
              </p:cNvPr>
              <p:cNvCxnSpPr/>
              <p:nvPr/>
            </p:nvCxnSpPr>
            <p:spPr>
              <a:xfrm flipH="1" flipV="1">
                <a:off x="10839443" y="4410075"/>
                <a:ext cx="1" cy="3223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888CDA0A-B0FF-47EF-9970-3761E62BBA00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3234" y="4042305"/>
                    <a:ext cx="352417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888CDA0A-B0FF-47EF-9970-3761E62BBA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3234" y="4042305"/>
                    <a:ext cx="35241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9CE17E28-A493-41E7-91B3-13B1ED9DFFC7}"/>
                    </a:ext>
                  </a:extLst>
                </p:cNvPr>
                <p:cNvSpPr/>
                <p:nvPr/>
              </p:nvSpPr>
              <p:spPr>
                <a:xfrm>
                  <a:off x="9991096" y="5922334"/>
                  <a:ext cx="1696720" cy="23283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9CE17E28-A493-41E7-91B3-13B1ED9DFF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096" y="5922334"/>
                  <a:ext cx="1696720" cy="23283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DBB29E4-95FC-4F65-8955-D292B3332027}"/>
                  </a:ext>
                </a:extLst>
              </p:cNvPr>
              <p:cNvSpPr txBox="1"/>
              <p:nvPr/>
            </p:nvSpPr>
            <p:spPr>
              <a:xfrm>
                <a:off x="1021010" y="5147904"/>
                <a:ext cx="5417096" cy="12167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Same situation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computable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is it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DBB29E4-95FC-4F65-8955-D292B3332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10" y="5147904"/>
                <a:ext cx="5417096" cy="12167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2B9426DA-909F-4DF6-8F6A-98A54F042F2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8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04200C0-2090-41C2-8F8B-0F8CC6A6B714}"/>
              </a:ext>
            </a:extLst>
          </p:cNvPr>
          <p:cNvSpPr/>
          <p:nvPr/>
        </p:nvSpPr>
        <p:spPr>
          <a:xfrm>
            <a:off x="339616" y="33743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900919E-DB30-445A-AA63-4FB87F44CF5E}"/>
              </a:ext>
            </a:extLst>
          </p:cNvPr>
          <p:cNvSpPr/>
          <p:nvPr/>
        </p:nvSpPr>
        <p:spPr>
          <a:xfrm>
            <a:off x="2681148" y="337426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64C12DD-89BF-441E-9C1A-7A2A398036F9}"/>
              </a:ext>
            </a:extLst>
          </p:cNvPr>
          <p:cNvSpPr/>
          <p:nvPr/>
        </p:nvSpPr>
        <p:spPr>
          <a:xfrm>
            <a:off x="5022680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CEF96E3-23E9-48B2-9470-4C41A40CE9B6}"/>
                  </a:ext>
                </a:extLst>
              </p:cNvPr>
              <p:cNvSpPr/>
              <p:nvPr/>
            </p:nvSpPr>
            <p:spPr>
              <a:xfrm>
                <a:off x="7364212" y="337426"/>
                <a:ext cx="2068304" cy="8618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CEF96E3-23E9-48B2-9470-4C41A40CE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212" y="337426"/>
                <a:ext cx="2068304" cy="861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5710FBC4-50AC-4A35-91E4-12C3D0434517}"/>
              </a:ext>
            </a:extLst>
          </p:cNvPr>
          <p:cNvSpPr/>
          <p:nvPr/>
        </p:nvSpPr>
        <p:spPr>
          <a:xfrm>
            <a:off x="9705744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9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One-Way Functions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7182960-C69F-4777-9140-BE84B15039BD}"/>
                  </a:ext>
                </a:extLst>
              </p:cNvPr>
              <p:cNvSpPr/>
              <p:nvPr/>
            </p:nvSpPr>
            <p:spPr>
              <a:xfrm>
                <a:off x="1423987" y="4666833"/>
                <a:ext cx="428624" cy="4286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7182960-C69F-4777-9140-BE84B1503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87" y="4666833"/>
                <a:ext cx="428624" cy="4286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BE5AB7C-2D4D-4DCD-8AB6-4B6A23FFB399}"/>
                  </a:ext>
                </a:extLst>
              </p:cNvPr>
              <p:cNvSpPr/>
              <p:nvPr/>
            </p:nvSpPr>
            <p:spPr>
              <a:xfrm>
                <a:off x="3233738" y="4426841"/>
                <a:ext cx="819149" cy="8191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BE5AB7C-2D4D-4DCD-8AB6-4B6A23FFB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738" y="4426841"/>
                <a:ext cx="819149" cy="81914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897495D7-E295-4135-A391-A5639E7678B8}"/>
              </a:ext>
            </a:extLst>
          </p:cNvPr>
          <p:cNvSpPr/>
          <p:nvPr/>
        </p:nvSpPr>
        <p:spPr>
          <a:xfrm>
            <a:off x="1804987" y="4516300"/>
            <a:ext cx="1524000" cy="236258"/>
          </a:xfrm>
          <a:custGeom>
            <a:avLst/>
            <a:gdLst>
              <a:gd name="connsiteX0" fmla="*/ 0 w 1457325"/>
              <a:gd name="connsiteY0" fmla="*/ 420924 h 420924"/>
              <a:gd name="connsiteX1" fmla="*/ 733425 w 1457325"/>
              <a:gd name="connsiteY1" fmla="*/ 1824 h 420924"/>
              <a:gd name="connsiteX2" fmla="*/ 1457325 w 1457325"/>
              <a:gd name="connsiteY2" fmla="*/ 297099 h 42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25" h="420924">
                <a:moveTo>
                  <a:pt x="0" y="420924"/>
                </a:moveTo>
                <a:cubicBezTo>
                  <a:pt x="245269" y="221692"/>
                  <a:pt x="490538" y="22461"/>
                  <a:pt x="733425" y="1824"/>
                </a:cubicBezTo>
                <a:cubicBezTo>
                  <a:pt x="976312" y="-18813"/>
                  <a:pt x="1216818" y="139143"/>
                  <a:pt x="1457325" y="297099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8B75826-599A-43D2-9417-CAA12CA47D05}"/>
              </a:ext>
            </a:extLst>
          </p:cNvPr>
          <p:cNvSpPr/>
          <p:nvPr/>
        </p:nvSpPr>
        <p:spPr>
          <a:xfrm>
            <a:off x="1776412" y="5066883"/>
            <a:ext cx="1543050" cy="179107"/>
          </a:xfrm>
          <a:custGeom>
            <a:avLst/>
            <a:gdLst>
              <a:gd name="connsiteX0" fmla="*/ 1543050 w 1543050"/>
              <a:gd name="connsiteY0" fmla="*/ 28575 h 409661"/>
              <a:gd name="connsiteX1" fmla="*/ 790575 w 1543050"/>
              <a:gd name="connsiteY1" fmla="*/ 409575 h 409661"/>
              <a:gd name="connsiteX2" fmla="*/ 0 w 1543050"/>
              <a:gd name="connsiteY2" fmla="*/ 0 h 40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409661">
                <a:moveTo>
                  <a:pt x="1543050" y="28575"/>
                </a:moveTo>
                <a:cubicBezTo>
                  <a:pt x="1295400" y="221456"/>
                  <a:pt x="1047750" y="414338"/>
                  <a:pt x="790575" y="409575"/>
                </a:cubicBezTo>
                <a:cubicBezTo>
                  <a:pt x="533400" y="404813"/>
                  <a:pt x="266700" y="202406"/>
                  <a:pt x="0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乘号 19">
            <a:extLst>
              <a:ext uri="{FF2B5EF4-FFF2-40B4-BE49-F238E27FC236}">
                <a16:creationId xmlns:a16="http://schemas.microsoft.com/office/drawing/2014/main" id="{20F88615-285B-4FE1-A011-A02F00CFC828}"/>
              </a:ext>
            </a:extLst>
          </p:cNvPr>
          <p:cNvSpPr/>
          <p:nvPr/>
        </p:nvSpPr>
        <p:spPr>
          <a:xfrm>
            <a:off x="2312263" y="4967178"/>
            <a:ext cx="461822" cy="461822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467891-045F-4827-9BAD-6323A6E0D121}"/>
              </a:ext>
            </a:extLst>
          </p:cNvPr>
          <p:cNvSpPr txBox="1"/>
          <p:nvPr/>
        </p:nvSpPr>
        <p:spPr>
          <a:xfrm>
            <a:off x="2205037" y="4174472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6355EB7-41DC-413C-A891-D3CCB9BAFEFD}"/>
              </a:ext>
            </a:extLst>
          </p:cNvPr>
          <p:cNvSpPr txBox="1"/>
          <p:nvPr/>
        </p:nvSpPr>
        <p:spPr>
          <a:xfrm>
            <a:off x="2219324" y="5325342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13DDB4-741E-4268-A0D6-F121D6B2476C}"/>
                  </a:ext>
                </a:extLst>
              </p:cNvPr>
              <p:cNvSpPr txBox="1"/>
              <p:nvPr/>
            </p:nvSpPr>
            <p:spPr>
              <a:xfrm>
                <a:off x="3309936" y="5371809"/>
                <a:ext cx="6944883" cy="13790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Precise definition: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OWF if it is poly-time computable, and for every poly-time adversary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negl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13DDB4-741E-4268-A0D6-F121D6B24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36" y="5371809"/>
                <a:ext cx="6944883" cy="1379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C1F4510-FD8B-4AC2-A18C-E147E8360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Arguably the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 most fundamental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concept in crypto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Diffie-Hellman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“for any argument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domain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is </a:t>
                </a:r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easy to compute the corresponding value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“yet, for almost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range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computationally infeasible to solve the equation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any suitable argument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.”</a:t>
                </a:r>
              </a:p>
            </p:txBody>
          </p:sp>
        </mc:Choice>
        <mc:Fallback xmlns="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C1F4510-FD8B-4AC2-A18C-E147E8360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6"/>
                <a:stretch>
                  <a:fillRect l="-1043" t="-2381" r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D26070C-AD57-419B-9C17-D612D4EE9176}"/>
              </a:ext>
            </a:extLst>
          </p:cNvPr>
          <p:cNvSpPr txBox="1"/>
          <p:nvPr/>
        </p:nvSpPr>
        <p:spPr>
          <a:xfrm>
            <a:off x="4710114" y="4244726"/>
            <a:ext cx="6517640" cy="1078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factoring-based candidate</a:t>
            </a:r>
          </a:p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FFFF00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1600" dirty="0">
                <a:latin typeface="Consolas" panose="020B0609020204030204" pitchFamily="49" charset="0"/>
              </a:rPr>
              <a:t> def f(x):</a:t>
            </a:r>
          </a:p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FFFF00"/>
                </a:solidFill>
                <a:latin typeface="Consolas" panose="020B0609020204030204" pitchFamily="49" charset="0"/>
              </a:rPr>
              <a:t>2</a:t>
            </a:r>
            <a:r>
              <a:rPr lang="en-US" altLang="zh-CN" sz="1600" dirty="0">
                <a:latin typeface="Consolas" panose="020B0609020204030204" pitchFamily="49" charset="0"/>
              </a:rPr>
              <a:t>   use x as random bits to sample two primes p, q</a:t>
            </a:r>
          </a:p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FFFF00"/>
                </a:solidFill>
                <a:latin typeface="Consolas" panose="020B0609020204030204" pitchFamily="49" charset="0"/>
              </a:rPr>
              <a:t>3</a:t>
            </a:r>
            <a:r>
              <a:rPr lang="en-US" altLang="zh-CN" sz="1600" dirty="0">
                <a:latin typeface="Consolas" panose="020B0609020204030204" pitchFamily="49" charset="0"/>
              </a:rPr>
              <a:t>   return p*q</a:t>
            </a:r>
            <a:endParaRPr lang="zh-CN" altLang="en-US" sz="1600" dirty="0">
              <a:latin typeface="Consolas" panose="020B06090202040302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FA2D93F-9C96-4DC7-99F3-C2FBBB230D0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13" grpId="0" uiExpand="1"/>
      <p:bldP spid="22" grpId="0" uiExpand="1"/>
      <p:bldP spid="5" grpId="0" uiExpand="1" animBg="1"/>
      <p:bldP spid="4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OWFs are Fundamental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6DC4987-1A23-4506-9C9D-54375F1E13F1}"/>
                  </a:ext>
                </a:extLst>
              </p:cNvPr>
              <p:cNvSpPr txBox="1"/>
              <p:nvPr/>
            </p:nvSpPr>
            <p:spPr>
              <a:xfrm>
                <a:off x="4827904" y="3408167"/>
                <a:ext cx="3590923" cy="30162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OWF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Private-key encryption,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Pseudorandom generators,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Digital signatures,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Authentication schemes,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Pseudorandom functions,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Commitment schemes,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Coin-tossing,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ZK proofs…</a:t>
                </a:r>
              </a:p>
              <a:p>
                <a:pPr algn="r"/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(from </a:t>
                </a:r>
                <a:r>
                  <a:rPr lang="en-US" altLang="zh-CN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Yanyi’s</a:t>
                </a:r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FOCS’20 slides)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6DC4987-1A23-4506-9C9D-54375F1E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04" y="3408167"/>
                <a:ext cx="3590923" cy="3016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D424C8F6-7246-48B5-BAD3-B55152202AEB}"/>
              </a:ext>
            </a:extLst>
          </p:cNvPr>
          <p:cNvSpPr txBox="1"/>
          <p:nvPr/>
        </p:nvSpPr>
        <p:spPr>
          <a:xfrm>
            <a:off x="9098709" y="4916272"/>
            <a:ext cx="2934971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(known to) include: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Public-key encryption,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Obfuscation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95E0BE48-70EE-4C75-A6E2-14CE23E3E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434"/>
            <a:ext cx="10515599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Why are OWFs </a:t>
            </a:r>
            <a:r>
              <a:rPr lang="en-US" altLang="zh-CN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lvl="1" indent="-285750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Reason 1: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for (almost all) crypto [IL’89]</a:t>
            </a:r>
          </a:p>
          <a:p>
            <a:pPr marL="742950" lvl="1" indent="-285750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Reason 2: 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for 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minicrypt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482ABED-CE79-48B5-BF98-98A3F9CC57D5}"/>
              </a:ext>
            </a:extLst>
          </p:cNvPr>
          <p:cNvGrpSpPr/>
          <p:nvPr/>
        </p:nvGrpSpPr>
        <p:grpSpPr>
          <a:xfrm>
            <a:off x="1062037" y="4731606"/>
            <a:ext cx="2628900" cy="1520202"/>
            <a:chOff x="8081962" y="2020724"/>
            <a:chExt cx="2628900" cy="1520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F20B85B1-AC12-4007-8D5E-5E2054C025A8}"/>
                    </a:ext>
                  </a:extLst>
                </p:cNvPr>
                <p:cNvSpPr/>
                <p:nvPr/>
              </p:nvSpPr>
              <p:spPr>
                <a:xfrm>
                  <a:off x="8081962" y="2513085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F20B85B1-AC12-4007-8D5E-5E2054C025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1962" y="2513085"/>
                  <a:ext cx="428624" cy="4286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9A914CEE-3BAB-4DEA-BFD4-019A4C8B87AA}"/>
                    </a:ext>
                  </a:extLst>
                </p:cNvPr>
                <p:cNvSpPr/>
                <p:nvPr/>
              </p:nvSpPr>
              <p:spPr>
                <a:xfrm>
                  <a:off x="9891713" y="2273093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9A914CEE-3BAB-4DEA-BFD4-019A4C8B87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1713" y="2273093"/>
                  <a:ext cx="819149" cy="81914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038D40CB-7070-4AE2-B05C-ECA58408A268}"/>
                </a:ext>
              </a:extLst>
            </p:cNvPr>
            <p:cNvSpPr/>
            <p:nvPr/>
          </p:nvSpPr>
          <p:spPr>
            <a:xfrm>
              <a:off x="8462962" y="2362552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E5EE2A4-1825-4859-A5C9-96BCE155739A}"/>
                </a:ext>
              </a:extLst>
            </p:cNvPr>
            <p:cNvSpPr/>
            <p:nvPr/>
          </p:nvSpPr>
          <p:spPr>
            <a:xfrm>
              <a:off x="8434387" y="2913135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乘号 26">
              <a:extLst>
                <a:ext uri="{FF2B5EF4-FFF2-40B4-BE49-F238E27FC236}">
                  <a16:creationId xmlns:a16="http://schemas.microsoft.com/office/drawing/2014/main" id="{0E4DBCA3-7EDC-4181-BDFF-F168995D008D}"/>
                </a:ext>
              </a:extLst>
            </p:cNvPr>
            <p:cNvSpPr/>
            <p:nvPr/>
          </p:nvSpPr>
          <p:spPr>
            <a:xfrm>
              <a:off x="8970238" y="2813430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B534F84-1C6E-49E0-9A2F-C4991167F72D}"/>
                </a:ext>
              </a:extLst>
            </p:cNvPr>
            <p:cNvSpPr txBox="1"/>
            <p:nvPr/>
          </p:nvSpPr>
          <p:spPr>
            <a:xfrm>
              <a:off x="8863012" y="2020724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23FE468-7F39-4B8E-8C44-1D806C10A575}"/>
                </a:ext>
              </a:extLst>
            </p:cNvPr>
            <p:cNvSpPr txBox="1"/>
            <p:nvPr/>
          </p:nvSpPr>
          <p:spPr>
            <a:xfrm>
              <a:off x="8877299" y="3171594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D88AFA41-0439-4B75-BED8-AE2D116FA9E6}"/>
              </a:ext>
            </a:extLst>
          </p:cNvPr>
          <p:cNvSpPr/>
          <p:nvPr/>
        </p:nvSpPr>
        <p:spPr>
          <a:xfrm>
            <a:off x="971550" y="4631593"/>
            <a:ext cx="2800350" cy="16859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EB617B-B627-4C9B-8F65-0D306788806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22637</TotalTime>
  <Words>2991</Words>
  <Application>Microsoft Office PowerPoint</Application>
  <PresentationFormat>宽屏</PresentationFormat>
  <Paragraphs>541</Paragraphs>
  <Slides>36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等线</vt:lpstr>
      <vt:lpstr>等线 Light</vt:lpstr>
      <vt:lpstr>宋体</vt:lpstr>
      <vt:lpstr>Arial</vt:lpstr>
      <vt:lpstr>Cambria Math</vt:lpstr>
      <vt:lpstr>Consolas</vt:lpstr>
      <vt:lpstr>Office 主题​​</vt:lpstr>
      <vt:lpstr>Hardness of KT Characterizes Parallel Cryptography</vt:lpstr>
      <vt:lpstr>Background: Meta-Complexity</vt:lpstr>
      <vt:lpstr>Minimum Circuit Size Problem</vt:lpstr>
      <vt:lpstr>The Complexity of MCSP</vt:lpstr>
      <vt:lpstr>Time-Bounded Kolmogorov Complexity and Its Meta-Complexity</vt:lpstr>
      <vt:lpstr>KT Complexity</vt:lpstr>
      <vt:lpstr>Background: Cryptography</vt:lpstr>
      <vt:lpstr>One-Way Functions</vt:lpstr>
      <vt:lpstr>OWFs are Fundamental</vt:lpstr>
      <vt:lpstr>Do OWFs Exist?</vt:lpstr>
      <vt:lpstr>Basing OWFs on “Firm” Complexity Assumptions?</vt:lpstr>
      <vt:lpstr>The Liu-Pass Result</vt:lpstr>
      <vt:lpstr>Our Results</vt:lpstr>
      <vt:lpstr>Our Result 1</vt:lpstr>
      <vt:lpstr>Cryptography in 〖NC〗^0</vt:lpstr>
      <vt:lpstr>Wrap Up</vt:lpstr>
      <vt:lpstr>Our Result 2: AIK as a Reduction</vt:lpstr>
      <vt:lpstr>Our Result 2: AIK as a Reduction</vt:lpstr>
      <vt:lpstr>Our Result 3: Towards the Hardest OWF?</vt:lpstr>
      <vt:lpstr>One Slide for MCSP…</vt:lpstr>
      <vt:lpstr>Proof Overview: KT vs 〖NC〗^0-OWF</vt:lpstr>
      <vt:lpstr>Warm-Up: OWF ⟹ (Worst-Case) Hardness of K^poly</vt:lpstr>
      <vt:lpstr>We Only Have a Heuristic…?</vt:lpstr>
      <vt:lpstr>What PRGs Imply Hardness of KT?</vt:lpstr>
      <vt:lpstr>Parallel OWF ⟹ Hardness of KT</vt:lpstr>
      <vt:lpstr>Hardness of KT⟹ Parallel OWF</vt:lpstr>
      <vt:lpstr>Conclusions &amp; Discussions</vt:lpstr>
      <vt:lpstr>Discussion: A Karp Theorem for OWF?</vt:lpstr>
      <vt:lpstr>PowerPoint 演示文稿</vt:lpstr>
      <vt:lpstr>Proof Overview: Reducing K^poly to KT?</vt:lpstr>
      <vt:lpstr>Key Technique: Resamplability</vt:lpstr>
      <vt:lpstr>Reducing K^poly to KT</vt:lpstr>
      <vt:lpstr>Reducing K^poly to KT</vt:lpstr>
      <vt:lpstr>Reducing K^poly to KT</vt:lpstr>
      <vt:lpstr>Mapping Low-K^poly Instances to Low-KT Instances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r_64</cp:lastModifiedBy>
  <cp:revision>1691</cp:revision>
  <dcterms:created xsi:type="dcterms:W3CDTF">2019-12-25T22:18:45Z</dcterms:created>
  <dcterms:modified xsi:type="dcterms:W3CDTF">2021-04-22T13:28:15Z</dcterms:modified>
</cp:coreProperties>
</file>