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2" r:id="rId3"/>
    <p:sldId id="295" r:id="rId4"/>
    <p:sldId id="294" r:id="rId5"/>
    <p:sldId id="368" r:id="rId6"/>
    <p:sldId id="262" r:id="rId7"/>
    <p:sldId id="389" r:id="rId8"/>
    <p:sldId id="380" r:id="rId9"/>
    <p:sldId id="386" r:id="rId10"/>
    <p:sldId id="312" r:id="rId11"/>
    <p:sldId id="299" r:id="rId12"/>
    <p:sldId id="383" r:id="rId13"/>
    <p:sldId id="314" r:id="rId14"/>
    <p:sldId id="387" r:id="rId15"/>
    <p:sldId id="385" r:id="rId16"/>
    <p:sldId id="382" r:id="rId17"/>
    <p:sldId id="407" r:id="rId18"/>
    <p:sldId id="408" r:id="rId19"/>
    <p:sldId id="409" r:id="rId20"/>
    <p:sldId id="365" r:id="rId21"/>
    <p:sldId id="391" r:id="rId22"/>
    <p:sldId id="381" r:id="rId23"/>
    <p:sldId id="393" r:id="rId24"/>
    <p:sldId id="392" r:id="rId25"/>
    <p:sldId id="394" r:id="rId26"/>
    <p:sldId id="395" r:id="rId27"/>
    <p:sldId id="396" r:id="rId28"/>
    <p:sldId id="397" r:id="rId29"/>
    <p:sldId id="398" r:id="rId30"/>
    <p:sldId id="367" r:id="rId31"/>
    <p:sldId id="399" r:id="rId32"/>
    <p:sldId id="400" r:id="rId33"/>
    <p:sldId id="401" r:id="rId34"/>
    <p:sldId id="402" r:id="rId35"/>
    <p:sldId id="410" r:id="rId36"/>
    <p:sldId id="4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B"/>
    <a:srgbClr val="FFE7FF"/>
    <a:srgbClr val="F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3CFF-B213-413F-8EC6-F13797CDC6C5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98246-EC42-45CB-A5DB-510950E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8907-60EC-4925-ABE6-21D97D95D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08CA2-81E2-4A8B-9BC0-96879AF94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31634-B94A-4109-AC7E-F98BBF74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24AD-1872-47EB-8F1F-CE27B645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440-6BB4-4E1A-B648-F0437505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292E-4D21-42BE-816E-1DC52752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84B00-B30F-4E05-97A8-BD4433CF7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4019-90C6-4139-9B6C-41110C15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DA8A0-2905-4643-A6A1-322586C5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D521-C7CD-459F-9582-48540308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62997-FAA0-457E-AED0-D3C1E167E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EBF25-C8CD-4CE8-9213-9EBE04E1B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EF496-7FE2-47F0-AED1-B0F0288A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4D62-37AA-4135-B788-FD1E2472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9C83-EB01-41B9-A4CD-E4D966EF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C48F-5F3D-4A45-8562-87F25DF4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D695-647D-43E8-BB17-E4B66D6AD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4D871-E882-4FE1-9A2F-D5C53876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A256-828D-459A-A3D1-67E26091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7899-E892-40BE-8915-B6CCD1AA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6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DC28-22D3-4BB1-B97B-6B076583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76F36-775A-4B29-851F-C339E3E1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E1C16-A73E-43EF-9408-BF010A06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ABCD-EB12-4D7E-8544-08DD5BFC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F3164-999B-4023-82A8-97C33146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4EF3-F136-4EEE-90BD-A0E2E969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FFC1-8A4C-4B17-BA74-7F87C3FD4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9BD78-5DB6-4F06-9DB7-BBF807C4B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24323-D1DC-4BEA-8CE3-92B7C7F3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72A85-7133-4289-80AD-FDA1D21F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EECC1-BC37-4E88-986D-F7DB3A3E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4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4D70-9E07-4D46-BE8C-7E182575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25A33-0883-4DD4-B65D-76FBCC77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90D10-C9D1-445A-8491-72673582F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282D7-C3AC-4F45-8C09-081AD3C4E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CFE3A-5A5F-41BE-B3B8-712AC91A9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F01D2-1195-49C3-B3DE-1311B555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BAAF4-6D82-4E46-90E7-CDEA67C2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685E5-F59D-4859-BA1D-29D2EB19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B27-C1B1-456A-B51C-F5BF6C3C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4DB8B-4B65-4F71-A1D0-60CA4EAF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C793B-7BC4-4BEA-9D5E-BC51518C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1A60A-E905-460D-AD2F-20B33E4E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A8125-20CA-46E8-BC70-5498B5D7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C6BC9-005D-48C1-897E-7B375BFB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2CC1-8E45-4155-934D-0931E3B7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ED10-78C6-40BA-86EC-7438EA8D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EB87-D9E5-4D71-90E2-56770846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EE498-A32C-4B15-B194-A3E84DC64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BF735-CA0D-407A-9A59-47C4AD8C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DEC25-74C4-4BA8-B65C-904BFFC7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DD36-356B-4122-9617-E267A8C5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F998-5D23-48CA-826A-416FDF25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2CCD0-80D6-4B9F-B732-591422522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80205-3996-445F-AAD6-A2B76ACBA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2D245-9F2E-49DB-B584-21715EE8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77A53-CD82-437E-AF93-6625ED8A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C161B-8C0E-47E6-992C-1BA3D5C1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23EAD-2671-4A26-9E93-2AC26601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ED4BD-33A7-4A30-A3A9-F77FA326A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6A56-444E-4946-A84C-BC25F9E2E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06BC-D0C6-4738-A091-09DE0F4507B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826A-C3D5-400B-9064-E2597C622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E4DD-B1DE-4ED5-A59A-D9B474021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7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oko-m/art/Dice-Illusion-17037219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10.png"/><Relationship Id="rId7" Type="http://schemas.openxmlformats.org/officeDocument/2006/relationships/image" Target="../media/image2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2" Type="http://schemas.openxmlformats.org/officeDocument/2006/relationships/image" Target="../media/image53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2" Type="http://schemas.openxmlformats.org/officeDocument/2006/relationships/image" Target="../media/image6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10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0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33.png"/><Relationship Id="rId21" Type="http://schemas.openxmlformats.org/officeDocument/2006/relationships/image" Target="../media/image14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../media/image13.png"/><Relationship Id="rId1" Type="http://schemas.openxmlformats.org/officeDocument/2006/relationships/tags" Target="../tags/tag4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34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B0A260-2DB7-4321-BC6C-F10FF80A3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720" y="3097234"/>
            <a:ext cx="7220305" cy="950891"/>
          </a:xfrm>
        </p:spPr>
        <p:txBody>
          <a:bodyPr>
            <a:normAutofit/>
          </a:bodyPr>
          <a:lstStyle/>
          <a:p>
            <a:r>
              <a:rPr lang="en-US" i="1" dirty="0"/>
              <a:t>Oxford-Warwick Complexity Meeting</a:t>
            </a:r>
          </a:p>
          <a:p>
            <a:r>
              <a:rPr lang="en-US" i="1" dirty="0"/>
              <a:t>July 1,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6DDD8-497C-4A59-93B3-2F565A718460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Supported by the NSF GRFP under Grant DGE-1610403 and by a Harrington Fellowship from UT Austin.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3CFBF3-8006-4A53-9CA7-EA7E07533358}"/>
              </a:ext>
            </a:extLst>
          </p:cNvPr>
          <p:cNvGrpSpPr/>
          <p:nvPr/>
        </p:nvGrpSpPr>
        <p:grpSpPr>
          <a:xfrm>
            <a:off x="8029930" y="1123950"/>
            <a:ext cx="3943350" cy="4904721"/>
            <a:chOff x="7981950" y="123825"/>
            <a:chExt cx="3943350" cy="490472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037E013-A045-4D23-A6A6-9AD6F9861E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0" b="9929"/>
            <a:stretch/>
          </p:blipFill>
          <p:spPr bwMode="auto">
            <a:xfrm>
              <a:off x="7981950" y="123825"/>
              <a:ext cx="3810000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DD243D-F294-4419-B59A-36924CDC6D9F}"/>
                </a:ext>
              </a:extLst>
            </p:cNvPr>
            <p:cNvSpPr txBox="1"/>
            <p:nvPr/>
          </p:nvSpPr>
          <p:spPr>
            <a:xfrm>
              <a:off x="8467725" y="4505326"/>
              <a:ext cx="3457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“Dice Illusion”</a:t>
              </a:r>
              <a:r>
                <a:rPr lang="en-US" sz="1400" dirty="0"/>
                <a:t> by DeviantArt user </a:t>
              </a:r>
              <a:r>
                <a:rPr lang="en-US" sz="1400" dirty="0" err="1"/>
                <a:t>Moko</a:t>
              </a:r>
              <a:r>
                <a:rPr lang="en-US" sz="1400" dirty="0"/>
                <a:t>-m. (License: </a:t>
              </a:r>
              <a:r>
                <a:rPr lang="en-US" sz="1400" dirty="0">
                  <a:hlinkClick r:id="rId4"/>
                </a:rPr>
                <a:t>CC BY-NC-ND 3.0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327706-BB24-40E8-BFBA-88FA0192C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20" y="123825"/>
            <a:ext cx="11754560" cy="2344419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Better </a:t>
            </a:r>
            <a:r>
              <a:rPr lang="en-US" sz="4800" dirty="0" err="1">
                <a:solidFill>
                  <a:schemeClr val="accent1"/>
                </a:solidFill>
              </a:rPr>
              <a:t>Pseudodistributions</a:t>
            </a:r>
            <a:br>
              <a:rPr lang="en-US" sz="4800" dirty="0"/>
            </a:br>
            <a:r>
              <a:rPr lang="en-US" sz="4800" dirty="0"/>
              <a:t>and </a:t>
            </a:r>
            <a:r>
              <a:rPr lang="en-US" sz="4800" dirty="0" err="1"/>
              <a:t>Derandomization</a:t>
            </a:r>
            <a:br>
              <a:rPr lang="en-US" sz="4800" dirty="0"/>
            </a:br>
            <a:r>
              <a:rPr lang="en-US" sz="4800" dirty="0"/>
              <a:t>for Space-Bounded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A29F57-C121-470D-8159-B8DEAB6B7054}"/>
                  </a:ext>
                </a:extLst>
              </p:cNvPr>
              <p:cNvSpPr txBox="1"/>
              <p:nvPr/>
            </p:nvSpPr>
            <p:spPr>
              <a:xfrm>
                <a:off x="1828622" y="4493760"/>
                <a:ext cx="4000500" cy="102155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tIns="91440" bIns="91440" rtlCol="0">
                <a:spAutoFit/>
              </a:bodyPr>
              <a:lstStyle/>
              <a:p>
                <a:pPr algn="ctr"/>
                <a:r>
                  <a:rPr lang="en-US" sz="2400" b="1" dirty="0"/>
                  <a:t>William M. Hoza</a:t>
                </a:r>
              </a:p>
              <a:p>
                <a:pPr algn="ctr"/>
                <a:r>
                  <a:rPr lang="en-US" sz="2400" dirty="0"/>
                  <a:t>UT Austin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Simons Institute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A29F57-C121-470D-8159-B8DEAB6B7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22" y="4493760"/>
                <a:ext cx="4000500" cy="1021556"/>
              </a:xfrm>
              <a:prstGeom prst="roundRect">
                <a:avLst/>
              </a:prstGeom>
              <a:blipFill>
                <a:blip r:embed="rId5"/>
                <a:stretch>
                  <a:fillRect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17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449F-DFF6-4703-93A3-4E9B3B99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1"/>
            <a:ext cx="10515600" cy="914400"/>
          </a:xfrm>
        </p:spPr>
        <p:txBody>
          <a:bodyPr/>
          <a:lstStyle/>
          <a:p>
            <a:r>
              <a:rPr lang="en-US" dirty="0"/>
              <a:t>Hitting set generators (HSGs)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66850"/>
                <a:ext cx="12039600" cy="530169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poly-width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/>
                  <a:t>,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HSG. An HSG is a </a:t>
                </a:r>
                <a:r>
                  <a:rPr lang="en-US" dirty="0">
                    <a:solidFill>
                      <a:schemeClr val="accent1"/>
                    </a:solidFill>
                  </a:rPr>
                  <a:t>“one-sided PRG”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HSGs studied since the 80s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Ajtai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Komlós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Szemerédi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1987]</a:t>
                </a:r>
                <a:r>
                  <a:rPr lang="en-US" dirty="0"/>
                  <a:t> and considered standard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Try all seeds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derandomize algorithms that have </a:t>
                </a:r>
                <a:r>
                  <a:rPr lang="en-US" dirty="0">
                    <a:solidFill>
                      <a:schemeClr val="accent1"/>
                    </a:solidFill>
                  </a:rPr>
                  <a:t>one-sided error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[Cheng, H]</a:t>
                </a:r>
                <a:r>
                  <a:rPr lang="en-US" dirty="0"/>
                  <a:t>: Optimal explicit HSGs for ROBPs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66850"/>
                <a:ext cx="12039600" cy="5301697"/>
              </a:xfrm>
              <a:blipFill>
                <a:blip r:embed="rId2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962026"/>
                <a:ext cx="11511815" cy="589597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poly-width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Introduced recently </a:t>
                </a:r>
                <a:r>
                  <a:rPr lang="en-US" dirty="0">
                    <a:solidFill>
                      <a:srgbClr val="C00000"/>
                    </a:solidFill>
                  </a:rPr>
                  <a:t>[Braverman, Cohen, and Garg 2018]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HSG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Immediately imply </a:t>
                </a:r>
                <a:r>
                  <a:rPr lang="en-US" dirty="0" err="1"/>
                  <a:t>derandomization</a:t>
                </a:r>
                <a:r>
                  <a:rPr lang="en-US" dirty="0"/>
                  <a:t> of algorithms with</a:t>
                </a:r>
                <a:br>
                  <a:rPr lang="en-US" dirty="0"/>
                </a:br>
                <a:r>
                  <a:rPr lang="en-US" dirty="0"/>
                  <a:t>two-sided error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) by computing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962026"/>
                <a:ext cx="11511815" cy="5895974"/>
              </a:xfrm>
              <a:blipFill>
                <a:blip r:embed="rId2"/>
                <a:stretch>
                  <a:fillRect l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4CFC1D-4D48-41FB-BCB8-62F14B6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0782"/>
            <a:ext cx="10757034" cy="1325563"/>
          </a:xfrm>
        </p:spPr>
        <p:txBody>
          <a:bodyPr/>
          <a:lstStyle/>
          <a:p>
            <a:r>
              <a:rPr lang="en-US" dirty="0"/>
              <a:t>Weighted pseudorandom generators (WPRGs)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09F16-9D8D-4D6E-A830-A6003176DBBC}"/>
              </a:ext>
            </a:extLst>
          </p:cNvPr>
          <p:cNvGrpSpPr/>
          <p:nvPr/>
        </p:nvGrpSpPr>
        <p:grpSpPr>
          <a:xfrm>
            <a:off x="9278753" y="2723950"/>
            <a:ext cx="2595614" cy="3388092"/>
            <a:chOff x="9744777" y="4031368"/>
            <a:chExt cx="1821582" cy="22924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1E929-303F-4C50-9A9E-A20B33739725}"/>
                </a:ext>
              </a:extLst>
            </p:cNvPr>
            <p:cNvSpPr/>
            <p:nvPr/>
          </p:nvSpPr>
          <p:spPr>
            <a:xfrm>
              <a:off x="9744777" y="4031368"/>
              <a:ext cx="1821582" cy="22924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HSG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FF0BD5B-976F-45CB-8010-0935280B943B}"/>
                </a:ext>
              </a:extLst>
            </p:cNvPr>
            <p:cNvSpPr/>
            <p:nvPr/>
          </p:nvSpPr>
          <p:spPr>
            <a:xfrm>
              <a:off x="9983403" y="4545042"/>
              <a:ext cx="1372403" cy="16325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WPRG</a:t>
              </a:r>
            </a:p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383F524-CC08-4AAC-80EF-9DA31F8A7F2C}"/>
                </a:ext>
              </a:extLst>
            </p:cNvPr>
            <p:cNvSpPr/>
            <p:nvPr/>
          </p:nvSpPr>
          <p:spPr>
            <a:xfrm>
              <a:off x="10193154" y="5091764"/>
              <a:ext cx="952901" cy="9529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4FA4-C175-4884-B75C-DC03621C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55" y="-79257"/>
            <a:ext cx="10515600" cy="1325563"/>
          </a:xfrm>
        </p:spPr>
        <p:txBody>
          <a:bodyPr/>
          <a:lstStyle/>
          <a:p>
            <a:r>
              <a:rPr lang="en-US" dirty="0"/>
              <a:t>Alternative formalism: </a:t>
            </a:r>
            <a:r>
              <a:rPr lang="en-US" dirty="0" err="1"/>
              <a:t>Pseudodistributions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06600-A934-4047-A5DF-8D36FF5A4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82" y="1438275"/>
                <a:ext cx="11701618" cy="5335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Formal linear combination			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 err="1">
                    <a:solidFill>
                      <a:schemeClr val="accent1"/>
                    </a:solidFill>
                  </a:rPr>
                  <a:t>Pseudoexpectation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Goal: Explicit </a:t>
                </a:r>
                <a:r>
                  <a:rPr lang="en-US" dirty="0" err="1"/>
                  <a:t>pseudodistribution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Equivalent to WPRG with seed length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06600-A934-4047-A5DF-8D36FF5A4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82" y="1438275"/>
                <a:ext cx="11701618" cy="5335600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EC238131-BB40-4B2E-82CF-782C49E94EE2}"/>
                  </a:ext>
                </a:extLst>
              </p:cNvPr>
              <p:cNvSpPr/>
              <p:nvPr/>
            </p:nvSpPr>
            <p:spPr>
              <a:xfrm>
                <a:off x="8163726" y="2428074"/>
                <a:ext cx="3913974" cy="1572426"/>
              </a:xfrm>
              <a:prstGeom prst="cloudCallout">
                <a:avLst>
                  <a:gd name="adj1" fmla="val -49059"/>
                  <a:gd name="adj2" fmla="val -47202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True distribution: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∈[0, 1]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EC238131-BB40-4B2E-82CF-782C49E94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26" y="2428074"/>
                <a:ext cx="3913974" cy="1572426"/>
              </a:xfrm>
              <a:prstGeom prst="cloudCallout">
                <a:avLst>
                  <a:gd name="adj1" fmla="val -49059"/>
                  <a:gd name="adj2" fmla="val -47202"/>
                </a:avLst>
              </a:prstGeom>
              <a:blipFill>
                <a:blip r:embed="rId3"/>
                <a:stretch>
                  <a:fillRect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429749-DD59-4C47-99EC-BA925F058846}"/>
                  </a:ext>
                </a:extLst>
              </p:cNvPr>
              <p:cNvSpPr txBox="1"/>
              <p:nvPr/>
            </p:nvSpPr>
            <p:spPr>
              <a:xfrm>
                <a:off x="4567290" y="1367100"/>
                <a:ext cx="2630130" cy="130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429749-DD59-4C47-99EC-BA925F058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290" y="1367100"/>
                <a:ext cx="2630130" cy="1303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16A8078-40FB-4154-BE1F-16A80AB20EC5}"/>
              </a:ext>
            </a:extLst>
          </p:cNvPr>
          <p:cNvGrpSpPr/>
          <p:nvPr/>
        </p:nvGrpSpPr>
        <p:grpSpPr>
          <a:xfrm>
            <a:off x="5942604" y="963678"/>
            <a:ext cx="2221122" cy="912747"/>
            <a:chOff x="8254714" y="3066264"/>
            <a:chExt cx="2221122" cy="9127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EFA9A4-54E0-4626-A1E6-E2A7E487AA58}"/>
                </a:ext>
              </a:extLst>
            </p:cNvPr>
            <p:cNvSpPr txBox="1"/>
            <p:nvPr/>
          </p:nvSpPr>
          <p:spPr>
            <a:xfrm>
              <a:off x="8254714" y="3066264"/>
              <a:ext cx="2221122" cy="64633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“Pseudoprobability”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9A02EDC-A03B-4E73-BFB4-79CC90A23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6685" y="3710497"/>
              <a:ext cx="26118" cy="268514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4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93131" y="1213466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042870"/>
                  </p:ext>
                </p:extLst>
              </p:nvPr>
            </p:nvGraphicFramePr>
            <p:xfrm>
              <a:off x="1293131" y="1213466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08197" r="-219917" b="-8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425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81429" r="-219917" b="-6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322951" r="-219917" b="-5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2951" r="-219917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522951" r="-219917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622951" r="-219917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0000" r="-219917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895082" r="-21991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30D793F-4A06-42C2-A3BB-795B07257956}"/>
              </a:ext>
            </a:extLst>
          </p:cNvPr>
          <p:cNvSpPr/>
          <p:nvPr/>
        </p:nvSpPr>
        <p:spPr>
          <a:xfrm>
            <a:off x="1293129" y="4493471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8DAB8-B9F6-4C87-B3EE-21620FEF2429}"/>
              </a:ext>
            </a:extLst>
          </p:cNvPr>
          <p:cNvSpPr/>
          <p:nvPr/>
        </p:nvSpPr>
        <p:spPr>
          <a:xfrm>
            <a:off x="1293129" y="3098524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Generators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/>
              <p:nvPr/>
            </p:nvSpPr>
            <p:spPr>
              <a:xfrm>
                <a:off x="659291" y="5136977"/>
                <a:ext cx="11102015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WPRG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1" y="5136977"/>
                <a:ext cx="11102015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566EF1-A8B5-41ED-AF1D-A2717A6B0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106" y="2761914"/>
            <a:ext cx="2048525" cy="34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95863-CA00-4687-A700-174B322C1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032" y="3519347"/>
            <a:ext cx="2642909" cy="345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85138-9F47-460D-AA4F-BE4CAFD19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609" y="4019279"/>
            <a:ext cx="2452759" cy="353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5FA49-7CBE-464C-837C-9DF6B4798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113" y="1629356"/>
            <a:ext cx="2143125" cy="3075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D1C7E9-F85E-43B4-BC59-4040D8B93FCF}"/>
              </a:ext>
            </a:extLst>
          </p:cNvPr>
          <p:cNvSpPr/>
          <p:nvPr/>
        </p:nvSpPr>
        <p:spPr>
          <a:xfrm>
            <a:off x="1293129" y="2738996"/>
            <a:ext cx="9368260" cy="36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B247F9-B4D9-4FA9-AE6B-EB65A5E3CD09}"/>
              </a:ext>
            </a:extLst>
          </p:cNvPr>
          <p:cNvSpPr/>
          <p:nvPr/>
        </p:nvSpPr>
        <p:spPr>
          <a:xfrm>
            <a:off x="1293130" y="3458053"/>
            <a:ext cx="9425837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1655A-889E-46C7-92FD-E0528F3336B2}"/>
              </a:ext>
            </a:extLst>
          </p:cNvPr>
          <p:cNvSpPr/>
          <p:nvPr/>
        </p:nvSpPr>
        <p:spPr>
          <a:xfrm>
            <a:off x="1293129" y="3856068"/>
            <a:ext cx="9368260" cy="64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15E2-850C-40B4-9682-0161EACF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WPRG construction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66F4D-EAE4-4E3E-BA9B-B3A5ABCD6A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Start with </a:t>
                </a:r>
                <a:r>
                  <a:rPr lang="en-US" dirty="0">
                    <a:solidFill>
                      <a:schemeClr val="accent1"/>
                    </a:solidFill>
                  </a:rPr>
                  <a:t>any moderate-error PRG</a:t>
                </a:r>
                <a:r>
                  <a:rPr lang="en-US" dirty="0"/>
                  <a:t> (Nisan’s PRG, INW PRG, …)</a:t>
                </a: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Decrease the error</a:t>
                </a:r>
                <a:r>
                  <a:rPr lang="en-US" dirty="0"/>
                  <a:t>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How to decrease error?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66F4D-EAE4-4E3E-BA9B-B3A5ABCD6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9552-224C-4050-9CFA-36E61A40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3862"/>
          </a:xfrm>
        </p:spPr>
        <p:txBody>
          <a:bodyPr/>
          <a:lstStyle/>
          <a:p>
            <a:r>
              <a:rPr lang="en-US" dirty="0"/>
              <a:t>Warm-up 1: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782BB-36E3-4647-A534-D650D36A2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842" y="1162227"/>
                <a:ext cx="11568157" cy="546930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Problem: Compute the decimal expansion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97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Start with </a:t>
                </a:r>
                <a:r>
                  <a:rPr lang="en-US" dirty="0">
                    <a:solidFill>
                      <a:schemeClr val="accent1"/>
                    </a:solidFill>
                  </a:rPr>
                  <a:t>moderate-error </a:t>
                </a:r>
                <a:r>
                  <a:rPr lang="en-US" dirty="0"/>
                  <a:t>guess: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97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≈0.01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b="0" dirty="0"/>
                  <a:t>Check by multiplying: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0.01⋅97=0.97≈1</m:t>
                    </m:r>
                  </m:oMath>
                </a14:m>
                <a:r>
                  <a:rPr lang="en-US" dirty="0"/>
                  <a:t> ✔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0.97+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0.03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exact value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97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+0.03⋅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97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New and improved approximation: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+0.03⋅0.01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=0.0103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Very close to exact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97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0.0103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09278…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782BB-36E3-4647-A534-D650D36A2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842" y="1162227"/>
                <a:ext cx="11568157" cy="5469309"/>
              </a:xfr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A89891F-BC29-4016-99E7-978C4866A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51821">
            <a:off x="8445873" y="197058"/>
            <a:ext cx="2875581" cy="28344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AFC2DBE-EE19-4C22-BBEB-65A6DC4EC293}"/>
              </a:ext>
            </a:extLst>
          </p:cNvPr>
          <p:cNvGrpSpPr/>
          <p:nvPr/>
        </p:nvGrpSpPr>
        <p:grpSpPr>
          <a:xfrm>
            <a:off x="9883664" y="3210659"/>
            <a:ext cx="1903048" cy="1003590"/>
            <a:chOff x="9883664" y="3210659"/>
            <a:chExt cx="1903048" cy="10035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D0DEE4-CFE9-404C-AE55-BBB059669BCC}"/>
                </a:ext>
              </a:extLst>
            </p:cNvPr>
            <p:cNvSpPr txBox="1"/>
            <p:nvPr/>
          </p:nvSpPr>
          <p:spPr>
            <a:xfrm>
              <a:off x="9883664" y="3260142"/>
              <a:ext cx="19030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	    🥚</a:t>
              </a:r>
            </a:p>
            <a:p>
              <a:r>
                <a:rPr lang="en-US" sz="2800" dirty="0"/>
                <a:t>🐔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EBD50A8-DE81-40B2-8B1A-B283AB679C08}"/>
                </a:ext>
              </a:extLst>
            </p:cNvPr>
            <p:cNvSpPr/>
            <p:nvPr/>
          </p:nvSpPr>
          <p:spPr>
            <a:xfrm rot="4234494">
              <a:off x="10484865" y="2987866"/>
              <a:ext cx="579020" cy="1024605"/>
            </a:xfrm>
            <a:prstGeom prst="arc">
              <a:avLst>
                <a:gd name="adj1" fmla="val 6323866"/>
                <a:gd name="adj2" fmla="val 15650842"/>
              </a:avLst>
            </a:prstGeom>
            <a:ln w="25400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555E89B-086B-4379-9705-E0BE83B58F41}"/>
                </a:ext>
              </a:extLst>
            </p:cNvPr>
            <p:cNvSpPr/>
            <p:nvPr/>
          </p:nvSpPr>
          <p:spPr>
            <a:xfrm rot="14840655">
              <a:off x="10682644" y="3403764"/>
              <a:ext cx="579020" cy="1024605"/>
            </a:xfrm>
            <a:prstGeom prst="arc">
              <a:avLst>
                <a:gd name="adj1" fmla="val 6323866"/>
                <a:gd name="adj2" fmla="val 15650842"/>
              </a:avLst>
            </a:prstGeom>
            <a:ln w="25400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2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0A25C1-F912-4459-833C-6B013C2F05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6567" y="141137"/>
                <a:ext cx="1113919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Warm-up 2: The role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000" dirty="0"/>
                  <a:t> in the non-black-box setting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0A25C1-F912-4459-833C-6B013C2F0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567" y="141137"/>
                <a:ext cx="11139191" cy="1325563"/>
              </a:xfrm>
              <a:blipFill>
                <a:blip r:embed="rId2"/>
                <a:stretch>
                  <a:fillRect l="-1915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232B9B-6F17-4129-B6E7-B7492BB23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2039" y="1304330"/>
                <a:ext cx="11647917" cy="29087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Problem: Given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 input,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[H 2021]</a:t>
                </a:r>
                <a:r>
                  <a:rPr lang="en-US" dirty="0"/>
                  <a:t>: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deterministically in space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232B9B-6F17-4129-B6E7-B7492BB23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039" y="1304330"/>
                <a:ext cx="11647917" cy="2908747"/>
              </a:xfrm>
              <a:blipFill>
                <a:blip r:embed="rId3"/>
                <a:stretch>
                  <a:fillRect l="-942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EB9A5C-EA01-4731-A3D1-21E33318ADAB}"/>
                  </a:ext>
                </a:extLst>
              </p:cNvPr>
              <p:cNvSpPr txBox="1"/>
              <p:nvPr/>
            </p:nvSpPr>
            <p:spPr>
              <a:xfrm>
                <a:off x="272039" y="4122337"/>
                <a:ext cx="11313719" cy="25533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Can compute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deterministically in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rad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 +  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ctr">
                  <a:lnSpc>
                    <a:spcPct val="20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[Ahmadinejad, </a:t>
                </a:r>
                <a:r>
                  <a:rPr lang="en-US" dirty="0" err="1">
                    <a:solidFill>
                      <a:srgbClr val="C00000"/>
                    </a:solidFill>
                  </a:rPr>
                  <a:t>Kelner</a:t>
                </a:r>
                <a:r>
                  <a:rPr lang="en-US" dirty="0">
                    <a:solidFill>
                      <a:srgbClr val="C00000"/>
                    </a:solidFill>
                  </a:rPr>
                  <a:t>, Murtagh, Peebles, </a:t>
                </a:r>
                <a:r>
                  <a:rPr lang="en-US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2020]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EB9A5C-EA01-4731-A3D1-21E33318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9" y="4122337"/>
                <a:ext cx="11313719" cy="2553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33EEB2-EFCC-4571-BE9C-09B10E580E4E}"/>
              </a:ext>
            </a:extLst>
          </p:cNvPr>
          <p:cNvGrpSpPr/>
          <p:nvPr/>
        </p:nvGrpSpPr>
        <p:grpSpPr>
          <a:xfrm>
            <a:off x="7899991" y="3066264"/>
            <a:ext cx="3322475" cy="646331"/>
            <a:chOff x="7899991" y="3066264"/>
            <a:chExt cx="332247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E330F4-8215-412A-AC47-AB7E8A487611}"/>
                </a:ext>
              </a:extLst>
            </p:cNvPr>
            <p:cNvSpPr txBox="1"/>
            <p:nvPr/>
          </p:nvSpPr>
          <p:spPr>
            <a:xfrm>
              <a:off x="8254714" y="3066264"/>
              <a:ext cx="2967752" cy="64633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Take this for granted for now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609BEC4-B486-44D1-AC16-F09810FAE3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9991" y="3066264"/>
              <a:ext cx="354724" cy="155401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13440"/>
            <a:ext cx="11668125" cy="1325563"/>
          </a:xfrm>
        </p:spPr>
        <p:txBody>
          <a:bodyPr/>
          <a:lstStyle/>
          <a:p>
            <a:r>
              <a:rPr lang="en-US" dirty="0"/>
              <a:t>Matrix of probability estimates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036278"/>
                <a:ext cx="12035549" cy="5704316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the given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ROBP.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vertices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matrix of </a:t>
                </a:r>
                <a:r>
                  <a:rPr lang="en-US" dirty="0">
                    <a:solidFill>
                      <a:schemeClr val="accent1"/>
                    </a:solidFill>
                  </a:rPr>
                  <a:t>long-range visit probabilities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1"/>
                    </a:solidFill>
                  </a:rPr>
                  <a:t>subprogram</a:t>
                </a:r>
                <a:r>
                  <a:rPr lang="en-US" dirty="0"/>
                  <a:t> with start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accept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/>
                  <a:t>Moderate-error algorithm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estimated</a:t>
                </a:r>
                <a:r>
                  <a:rPr lang="en-US" dirty="0"/>
                  <a:t> long-range visit probabilities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Goal: Starting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b="0" dirty="0"/>
                  <a:t>, compute a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36278"/>
                <a:ext cx="12035549" cy="5704316"/>
              </a:xfrm>
              <a:blipFill>
                <a:blip r:embed="rId2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B9A2C95-351A-498D-952C-AF13565C5F08}"/>
                  </a:ext>
                </a:extLst>
              </p:cNvPr>
              <p:cNvSpPr/>
              <p:nvPr/>
            </p:nvSpPr>
            <p:spPr>
              <a:xfrm>
                <a:off x="9461700" y="2075604"/>
                <a:ext cx="2069700" cy="1009574"/>
              </a:xfrm>
              <a:prstGeom prst="cloudCallout">
                <a:avLst>
                  <a:gd name="adj1" fmla="val -71553"/>
                  <a:gd name="adj2" fmla="val 38275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One entry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B9A2C95-351A-498D-952C-AF13565C5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700" y="2075604"/>
                <a:ext cx="2069700" cy="1009574"/>
              </a:xfrm>
              <a:prstGeom prst="cloudCallout">
                <a:avLst>
                  <a:gd name="adj1" fmla="val -71553"/>
                  <a:gd name="adj2" fmla="val 3827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13440"/>
            <a:ext cx="11668125" cy="1325563"/>
          </a:xfrm>
        </p:spPr>
        <p:txBody>
          <a:bodyPr/>
          <a:lstStyle/>
          <a:p>
            <a:r>
              <a:rPr lang="en-US" dirty="0"/>
              <a:t>Inverse Laplacian perspective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24" y="2062479"/>
                <a:ext cx="11888625" cy="456934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chemeClr val="accent1"/>
                    </a:solidFill>
                  </a:rPr>
                  <a:t>random walk matrix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that </a:t>
                </a:r>
                <a:r>
                  <a:rPr lang="en-US" dirty="0">
                    <a:solidFill>
                      <a:schemeClr val="accent1"/>
                    </a:solidFill>
                  </a:rPr>
                  <a:t>one random step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goes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(</a:t>
                </a:r>
                <a:r>
                  <a:rPr lang="en-US" b="0" dirty="0">
                    <a:solidFill>
                      <a:schemeClr val="accent1"/>
                    </a:solidFill>
                  </a:rPr>
                  <a:t>geometric sum</a:t>
                </a:r>
                <a:r>
                  <a:rPr lang="en-US" b="0" dirty="0"/>
                  <a:t>).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Therefore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(“Laplacian”)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24" y="2062479"/>
                <a:ext cx="11888625" cy="4569345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E052422-9A56-488C-ACD2-BEF2A7D1B0C0}"/>
              </a:ext>
            </a:extLst>
          </p:cNvPr>
          <p:cNvSpPr/>
          <p:nvPr/>
        </p:nvSpPr>
        <p:spPr>
          <a:xfrm>
            <a:off x="8522101" y="1975485"/>
            <a:ext cx="2069699" cy="979040"/>
          </a:xfrm>
          <a:prstGeom prst="cloudCallout">
            <a:avLst>
              <a:gd name="adj1" fmla="val -69239"/>
              <a:gd name="adj2" fmla="val 72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Easy to compute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7A2C0-07E6-41AC-86F0-D1264EADDDD7}"/>
              </a:ext>
            </a:extLst>
          </p:cNvPr>
          <p:cNvSpPr txBox="1"/>
          <p:nvPr/>
        </p:nvSpPr>
        <p:spPr>
          <a:xfrm>
            <a:off x="7286625" y="22617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</a:t>
            </a:r>
          </a:p>
          <a:p>
            <a:r>
              <a:rPr lang="en-US" sz="1800" dirty="0">
                <a:solidFill>
                  <a:srgbClr val="C00000"/>
                </a:solidFill>
              </a:rPr>
              <a:t>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0D3F9-06F5-4F58-A6EE-C16BBF8B8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95" y="1143756"/>
                <a:ext cx="12075207" cy="558178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Instead of comparing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directly, let’s compare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≤1/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b="0" dirty="0"/>
                  <a:t>Interpretation: </a:t>
                </a:r>
                <a:r>
                  <a:rPr lang="en-US" b="0" dirty="0">
                    <a:solidFill>
                      <a:schemeClr val="accent1"/>
                    </a:solidFill>
                  </a:rPr>
                  <a:t>“Local consistency errors” </a:t>
                </a:r>
                <a:r>
                  <a:rPr lang="en-US" sz="1800" b="0" dirty="0">
                    <a:solidFill>
                      <a:srgbClr val="C00000"/>
                    </a:solidFill>
                  </a:rPr>
                  <a:t>[Cheng, H 2020]</a:t>
                </a:r>
                <a:endParaRPr lang="en-US" b="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L</a:t>
                </a:r>
                <a:r>
                  <a:rPr lang="en-US" b="0" dirty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0" dirty="0"/>
                  <a:t> ?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. Can show: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0D3F9-06F5-4F58-A6EE-C16BBF8B8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95" y="1143756"/>
                <a:ext cx="12075207" cy="5581783"/>
              </a:xfrm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42C966C-AABF-4523-AEAE-C66ABF95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6" y="0"/>
            <a:ext cx="10515600" cy="1325563"/>
          </a:xfrm>
        </p:spPr>
        <p:txBody>
          <a:bodyPr/>
          <a:lstStyle/>
          <a:p>
            <a:r>
              <a:rPr lang="en-US" dirty="0"/>
              <a:t>Alternative way of </a:t>
            </a:r>
            <a:r>
              <a:rPr lang="en-US" dirty="0">
                <a:solidFill>
                  <a:schemeClr val="accent1"/>
                </a:solidFill>
              </a:rPr>
              <a:t>quantifying error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5E4091-F21D-47AA-8ADB-DDA59B542B70}"/>
                  </a:ext>
                </a:extLst>
              </p:cNvPr>
              <p:cNvSpPr txBox="1"/>
              <p:nvPr/>
            </p:nvSpPr>
            <p:spPr>
              <a:xfrm>
                <a:off x="11073285" y="3836353"/>
                <a:ext cx="1134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0.5 ✔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5E4091-F21D-47AA-8ADB-DDA59B542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285" y="3836353"/>
                <a:ext cx="1134120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881462E-ED91-4A5C-9016-11DA183ECBB7}"/>
              </a:ext>
            </a:extLst>
          </p:cNvPr>
          <p:cNvGrpSpPr/>
          <p:nvPr/>
        </p:nvGrpSpPr>
        <p:grpSpPr>
          <a:xfrm>
            <a:off x="6764968" y="3567223"/>
            <a:ext cx="3683019" cy="2267759"/>
            <a:chOff x="6764968" y="3567223"/>
            <a:chExt cx="3683019" cy="2267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8A20CA-5961-4361-A92D-C0A2B60DEBAE}"/>
                    </a:ext>
                  </a:extLst>
                </p:cNvPr>
                <p:cNvSpPr txBox="1"/>
                <p:nvPr/>
              </p:nvSpPr>
              <p:spPr>
                <a:xfrm>
                  <a:off x="6764968" y="4478732"/>
                  <a:ext cx="6617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8A20CA-5961-4361-A92D-C0A2B60DEB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968" y="4478732"/>
                  <a:ext cx="66173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4F5D71-B7B2-4DEF-BD08-BBE44B0984BC}"/>
                </a:ext>
              </a:extLst>
            </p:cNvPr>
            <p:cNvGrpSpPr/>
            <p:nvPr/>
          </p:nvGrpSpPr>
          <p:grpSpPr>
            <a:xfrm>
              <a:off x="7219477" y="3567223"/>
              <a:ext cx="3228510" cy="2267759"/>
              <a:chOff x="7219477" y="3567223"/>
              <a:chExt cx="3228510" cy="226775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E877004-AFE4-4816-B2AB-A806B6CE3236}"/>
                  </a:ext>
                </a:extLst>
              </p:cNvPr>
              <p:cNvGrpSpPr/>
              <p:nvPr/>
            </p:nvGrpSpPr>
            <p:grpSpPr>
              <a:xfrm>
                <a:off x="8442126" y="3934647"/>
                <a:ext cx="1975421" cy="1900335"/>
                <a:chOff x="7486684" y="4091849"/>
                <a:chExt cx="1975421" cy="1900335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F51446FC-A0A5-472C-B161-E3B4B23A4C42}"/>
                    </a:ext>
                  </a:extLst>
                </p:cNvPr>
                <p:cNvCxnSpPr>
                  <a:cxnSpLocks/>
                  <a:endCxn id="6" idx="0"/>
                </p:cNvCxnSpPr>
                <p:nvPr/>
              </p:nvCxnSpPr>
              <p:spPr>
                <a:xfrm>
                  <a:off x="7486684" y="4293863"/>
                  <a:ext cx="847971" cy="1521038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A2D2FA9A-ADA6-4775-B784-66BD09004CF1}"/>
                    </a:ext>
                  </a:extLst>
                </p:cNvPr>
                <p:cNvCxnSpPr>
                  <a:cxnSpLocks/>
                  <a:endCxn id="5" idx="1"/>
                </p:cNvCxnSpPr>
                <p:nvPr/>
              </p:nvCxnSpPr>
              <p:spPr>
                <a:xfrm>
                  <a:off x="7603417" y="4269132"/>
                  <a:ext cx="668559" cy="710205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44DCABF-E9CC-4011-970A-D1FBEA465D2E}"/>
                    </a:ext>
                  </a:extLst>
                </p:cNvPr>
                <p:cNvCxnSpPr>
                  <a:cxnSpLocks/>
                  <a:endCxn id="4" idx="4"/>
                </p:cNvCxnSpPr>
                <p:nvPr/>
              </p:nvCxnSpPr>
              <p:spPr>
                <a:xfrm flipV="1">
                  <a:off x="7514776" y="4269132"/>
                  <a:ext cx="819880" cy="1353720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A831611-94E0-433B-8501-FE5CFCB27758}"/>
                    </a:ext>
                  </a:extLst>
                </p:cNvPr>
                <p:cNvSpPr/>
                <p:nvPr/>
              </p:nvSpPr>
              <p:spPr>
                <a:xfrm>
                  <a:off x="8246014" y="4091849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4623D4-4B70-491E-843D-23AB90539CBD}"/>
                    </a:ext>
                  </a:extLst>
                </p:cNvPr>
                <p:cNvSpPr/>
                <p:nvPr/>
              </p:nvSpPr>
              <p:spPr>
                <a:xfrm>
                  <a:off x="8246014" y="4953375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B222F30-C856-4B08-9385-692C43C710E6}"/>
                    </a:ext>
                  </a:extLst>
                </p:cNvPr>
                <p:cNvSpPr/>
                <p:nvPr/>
              </p:nvSpPr>
              <p:spPr>
                <a:xfrm>
                  <a:off x="8246013" y="5814901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0B4B6ED-9859-46DD-9DCC-DB13C2CEE9B2}"/>
                    </a:ext>
                  </a:extLst>
                </p:cNvPr>
                <p:cNvSpPr/>
                <p:nvPr/>
              </p:nvSpPr>
              <p:spPr>
                <a:xfrm>
                  <a:off x="9284822" y="4091849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CB358D6-C47F-4AA5-915B-25DBDA142146}"/>
                    </a:ext>
                  </a:extLst>
                </p:cNvPr>
                <p:cNvSpPr/>
                <p:nvPr/>
              </p:nvSpPr>
              <p:spPr>
                <a:xfrm>
                  <a:off x="9284822" y="4953375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1A5B411-225F-4E7D-8901-74725912265B}"/>
                    </a:ext>
                  </a:extLst>
                </p:cNvPr>
                <p:cNvSpPr/>
                <p:nvPr/>
              </p:nvSpPr>
              <p:spPr>
                <a:xfrm>
                  <a:off x="9284821" y="5814901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5B069D8-E9B2-4FA4-85E0-CAA6FFAA6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97335" y="4260261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502A1F3-7106-4479-908F-483251090D43}"/>
                    </a:ext>
                  </a:extLst>
                </p:cNvPr>
                <p:cNvCxnSpPr>
                  <a:cxnSpLocks/>
                  <a:stCxn id="4" idx="6"/>
                  <a:endCxn id="7" idx="2"/>
                </p:cNvCxnSpPr>
                <p:nvPr/>
              </p:nvCxnSpPr>
              <p:spPr>
                <a:xfrm>
                  <a:off x="8423297" y="4180491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C61F1090-9B21-470F-A1EE-498011A7402B}"/>
                    </a:ext>
                  </a:extLst>
                </p:cNvPr>
                <p:cNvCxnSpPr>
                  <a:cxnSpLocks/>
                  <a:stCxn id="5" idx="7"/>
                  <a:endCxn id="7" idx="3"/>
                </p:cNvCxnSpPr>
                <p:nvPr/>
              </p:nvCxnSpPr>
              <p:spPr>
                <a:xfrm flipV="1">
                  <a:off x="8397335" y="4243170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D324F611-361C-4F19-92FF-C8F17550B115}"/>
                    </a:ext>
                  </a:extLst>
                </p:cNvPr>
                <p:cNvCxnSpPr>
                  <a:cxnSpLocks/>
                  <a:stCxn id="5" idx="5"/>
                  <a:endCxn id="9" idx="1"/>
                </p:cNvCxnSpPr>
                <p:nvPr/>
              </p:nvCxnSpPr>
              <p:spPr>
                <a:xfrm>
                  <a:off x="8397335" y="5104696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2BE7FB99-5799-4AD5-84AA-9D09967723CC}"/>
                    </a:ext>
                  </a:extLst>
                </p:cNvPr>
                <p:cNvCxnSpPr>
                  <a:cxnSpLocks/>
                  <a:stCxn id="6" idx="7"/>
                  <a:endCxn id="7" idx="4"/>
                </p:cNvCxnSpPr>
                <p:nvPr/>
              </p:nvCxnSpPr>
              <p:spPr>
                <a:xfrm flipV="1">
                  <a:off x="8397334" y="4269132"/>
                  <a:ext cx="976130" cy="1571731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DD0C2640-C3D3-451B-A9B3-60FE322BB436}"/>
                    </a:ext>
                  </a:extLst>
                </p:cNvPr>
                <p:cNvCxnSpPr>
                  <a:cxnSpLocks/>
                  <a:stCxn id="6" idx="6"/>
                  <a:endCxn id="9" idx="2"/>
                </p:cNvCxnSpPr>
                <p:nvPr/>
              </p:nvCxnSpPr>
              <p:spPr>
                <a:xfrm>
                  <a:off x="8423296" y="5903543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95ECA345-EBD7-4EA4-9AF8-DBE0EBCE20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03417" y="4252695"/>
                  <a:ext cx="668559" cy="614180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DFA4A8AE-CB8C-4086-A4CE-7D820EF2243B}"/>
                    </a:ext>
                  </a:extLst>
                </p:cNvPr>
                <p:cNvCxnSpPr>
                  <a:cxnSpLocks/>
                  <a:endCxn id="5" idx="3"/>
                </p:cNvCxnSpPr>
                <p:nvPr/>
              </p:nvCxnSpPr>
              <p:spPr>
                <a:xfrm flipV="1">
                  <a:off x="7514775" y="5104696"/>
                  <a:ext cx="757201" cy="624313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ABE48E65-3B45-45F5-9970-CF9500377F15}"/>
                    </a:ext>
                  </a:extLst>
                </p:cNvPr>
                <p:cNvCxnSpPr>
                  <a:cxnSpLocks/>
                  <a:endCxn id="6" idx="1"/>
                </p:cNvCxnSpPr>
                <p:nvPr/>
              </p:nvCxnSpPr>
              <p:spPr>
                <a:xfrm>
                  <a:off x="7603416" y="5200721"/>
                  <a:ext cx="668559" cy="640142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47466AC-7923-4E73-A12D-1EE04B29D9A8}"/>
                  </a:ext>
                </a:extLst>
              </p:cNvPr>
              <p:cNvSpPr/>
              <p:nvPr/>
            </p:nvSpPr>
            <p:spPr>
              <a:xfrm>
                <a:off x="7219477" y="4808538"/>
                <a:ext cx="177283" cy="177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87A7478-561B-4682-95FB-B0BDE6C00D89}"/>
                      </a:ext>
                    </a:extLst>
                  </p:cNvPr>
                  <p:cNvSpPr txBox="1"/>
                  <p:nvPr/>
                </p:nvSpPr>
                <p:spPr>
                  <a:xfrm>
                    <a:off x="9786249" y="3567223"/>
                    <a:ext cx="6617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87A7478-561B-4682-95FB-B0BDE6C00D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6249" y="3567223"/>
                    <a:ext cx="66173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9295B20-36D4-41CF-8925-75C63FC39C79}"/>
                  </a:ext>
                </a:extLst>
              </p:cNvPr>
              <p:cNvCxnSpPr>
                <a:cxnSpLocks/>
                <a:stCxn id="45" idx="7"/>
              </p:cNvCxnSpPr>
              <p:nvPr/>
            </p:nvCxnSpPr>
            <p:spPr>
              <a:xfrm flipV="1">
                <a:off x="7370798" y="4085968"/>
                <a:ext cx="493999" cy="748532"/>
              </a:xfrm>
              <a:prstGeom prst="straightConnector1">
                <a:avLst/>
              </a:prstGeom>
              <a:ln w="15875">
                <a:gradFill flip="none" rotWithShape="1">
                  <a:gsLst>
                    <a:gs pos="5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6D8F1DD-D094-4128-BCCA-728BFB43FFBF}"/>
                  </a:ext>
                </a:extLst>
              </p:cNvPr>
              <p:cNvCxnSpPr>
                <a:cxnSpLocks/>
                <a:stCxn id="45" idx="5"/>
              </p:cNvCxnSpPr>
              <p:nvPr/>
            </p:nvCxnSpPr>
            <p:spPr>
              <a:xfrm>
                <a:off x="7370798" y="4959859"/>
                <a:ext cx="506717" cy="753871"/>
              </a:xfrm>
              <a:prstGeom prst="straightConnector1">
                <a:avLst/>
              </a:prstGeom>
              <a:ln w="15875">
                <a:gradFill flip="none" rotWithShape="1">
                  <a:gsLst>
                    <a:gs pos="5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8B570DA-D57E-4A04-B72F-67AE58FEF24E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835" y="4680415"/>
                    <a:ext cx="6617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8B570DA-D57E-4A04-B72F-67AE58FEF2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835" y="4680415"/>
                    <a:ext cx="66173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4DC07E-4490-4D09-90A1-3BF19D62B25F}"/>
              </a:ext>
            </a:extLst>
          </p:cNvPr>
          <p:cNvGrpSpPr/>
          <p:nvPr/>
        </p:nvGrpSpPr>
        <p:grpSpPr>
          <a:xfrm>
            <a:off x="10509933" y="3376459"/>
            <a:ext cx="699060" cy="831495"/>
            <a:chOff x="10509933" y="3376459"/>
            <a:chExt cx="699060" cy="83149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B1FDBDF-CF6D-4498-BF35-8C525F4573AF}"/>
                </a:ext>
              </a:extLst>
            </p:cNvPr>
            <p:cNvSpPr txBox="1"/>
            <p:nvPr/>
          </p:nvSpPr>
          <p:spPr>
            <a:xfrm>
              <a:off x="10547255" y="3838622"/>
              <a:ext cx="661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0.49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B92FAC4-8FD8-4B5C-B8EA-85987F08EDED}"/>
                    </a:ext>
                  </a:extLst>
                </p:cNvPr>
                <p:cNvSpPr txBox="1"/>
                <p:nvPr/>
              </p:nvSpPr>
              <p:spPr>
                <a:xfrm>
                  <a:off x="10509933" y="3376459"/>
                  <a:ext cx="661738" cy="395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B92FAC4-8FD8-4B5C-B8EA-85987F08E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9933" y="3376459"/>
                  <a:ext cx="661738" cy="3953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85823D-2E70-4EBC-94B4-D109E7774BEF}"/>
              </a:ext>
            </a:extLst>
          </p:cNvPr>
          <p:cNvGrpSpPr/>
          <p:nvPr/>
        </p:nvGrpSpPr>
        <p:grpSpPr>
          <a:xfrm>
            <a:off x="8441861" y="3376459"/>
            <a:ext cx="719090" cy="2553348"/>
            <a:chOff x="8441861" y="3376459"/>
            <a:chExt cx="719090" cy="25533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FD20BEB-322A-4880-8819-3BC4E0C548C8}"/>
                </a:ext>
              </a:extLst>
            </p:cNvPr>
            <p:cNvGrpSpPr/>
            <p:nvPr/>
          </p:nvGrpSpPr>
          <p:grpSpPr>
            <a:xfrm>
              <a:off x="8441861" y="3838622"/>
              <a:ext cx="620704" cy="2091185"/>
              <a:chOff x="9477051" y="3430199"/>
              <a:chExt cx="620704" cy="209118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239EC4-02F1-4548-8208-54E7252F0285}"/>
                  </a:ext>
                </a:extLst>
              </p:cNvPr>
              <p:cNvSpPr txBox="1"/>
              <p:nvPr/>
            </p:nvSpPr>
            <p:spPr>
              <a:xfrm>
                <a:off x="9500728" y="3430199"/>
                <a:ext cx="597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/>
                  <a:t>0.4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BAC899-75A1-46C5-AF68-DB2318332F7D}"/>
                  </a:ext>
                </a:extLst>
              </p:cNvPr>
              <p:cNvSpPr txBox="1"/>
              <p:nvPr/>
            </p:nvSpPr>
            <p:spPr>
              <a:xfrm>
                <a:off x="9486939" y="4281002"/>
                <a:ext cx="597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/>
                  <a:t>0.5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BEE91D-62AF-4A3C-9C80-25C92161BD0B}"/>
                  </a:ext>
                </a:extLst>
              </p:cNvPr>
              <p:cNvSpPr txBox="1"/>
              <p:nvPr/>
            </p:nvSpPr>
            <p:spPr>
              <a:xfrm>
                <a:off x="9477051" y="5152052"/>
                <a:ext cx="597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/>
                  <a:t>0.1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27A8288-5AB5-49D0-A194-1C9CB40D1083}"/>
                    </a:ext>
                  </a:extLst>
                </p:cNvPr>
                <p:cNvSpPr txBox="1"/>
                <p:nvPr/>
              </p:nvSpPr>
              <p:spPr>
                <a:xfrm>
                  <a:off x="8499213" y="3376459"/>
                  <a:ext cx="661738" cy="395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27A8288-5AB5-49D0-A194-1C9CB40D1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9213" y="3376459"/>
                  <a:ext cx="661738" cy="3953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FC84390-E2AC-4155-9CDB-378B113646C2}"/>
              </a:ext>
            </a:extLst>
          </p:cNvPr>
          <p:cNvSpPr/>
          <p:nvPr/>
        </p:nvSpPr>
        <p:spPr>
          <a:xfrm>
            <a:off x="8754051" y="3959652"/>
            <a:ext cx="134756" cy="1347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FC7F16-3F75-4D66-9C3B-1B0EDD53F971}"/>
              </a:ext>
            </a:extLst>
          </p:cNvPr>
          <p:cNvSpPr/>
          <p:nvPr/>
        </p:nvSpPr>
        <p:spPr>
          <a:xfrm>
            <a:off x="8726251" y="4789198"/>
            <a:ext cx="155448" cy="1554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D09D1B-2E5E-4D83-A726-A4BEA317E0A6}"/>
              </a:ext>
            </a:extLst>
          </p:cNvPr>
          <p:cNvSpPr/>
          <p:nvPr/>
        </p:nvSpPr>
        <p:spPr>
          <a:xfrm>
            <a:off x="8775665" y="5707338"/>
            <a:ext cx="73152" cy="73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0E8DA39-F7FF-41DC-B3F3-BC23486A791C}"/>
              </a:ext>
            </a:extLst>
          </p:cNvPr>
          <p:cNvSpPr/>
          <p:nvPr/>
        </p:nvSpPr>
        <p:spPr>
          <a:xfrm>
            <a:off x="8760384" y="3951453"/>
            <a:ext cx="134756" cy="1347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783968-8C32-4E71-9B15-4443B2AF6A36}"/>
              </a:ext>
            </a:extLst>
          </p:cNvPr>
          <p:cNvSpPr/>
          <p:nvPr/>
        </p:nvSpPr>
        <p:spPr>
          <a:xfrm>
            <a:off x="8722887" y="4813109"/>
            <a:ext cx="155448" cy="1554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5DEE5FF-88A0-415F-B796-66140C348F42}"/>
              </a:ext>
            </a:extLst>
          </p:cNvPr>
          <p:cNvSpPr/>
          <p:nvPr/>
        </p:nvSpPr>
        <p:spPr>
          <a:xfrm>
            <a:off x="8766541" y="5697006"/>
            <a:ext cx="73152" cy="73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14E-16 -3.33333E-6 L 0.03997 -0.00324 C 0.06745 -0.00115 0.08828 -0.0125 0.11589 -0.01041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-53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23 C 0.01419 0.0007 0.03033 0.01644 0.04296 0.00255 C 0.07057 -0.03102 0.10703 -0.10602 0.13099 -0.13657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638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03984 -0.00324 C 0.06744 -0.04907 0.11901 -0.20671 0.13086 -0.24144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208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2 C 0.01407 -4.44444E-6 0.02774 -0.00231 0.04297 0.00186 C 0.06472 0.02732 0.10678 0.08704 0.13021 0.12107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608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46 L 0.03971 -0.00393 C 0.07109 -0.00856 0.0914 0.00324 0.1233 0.00093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6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69 L 0.0401 0.00208 L 0.12526 0.12662 " pathEditMode="relative" ptsTypes="AAA">
                                      <p:cBhvr>
                                        <p:cTn id="6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/>
      <p:bldP spid="28" grpId="0" animBg="1"/>
      <p:bldP spid="28" grpId="3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C7A2-C27F-4344-9CC8-2F726FA6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63440"/>
            <a:ext cx="3077095" cy="2294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No known efficient algorithm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B80BE-9666-4A43-A996-C96FC4F5A400}"/>
              </a:ext>
            </a:extLst>
          </p:cNvPr>
          <p:cNvSpPr txBox="1">
            <a:spLocks/>
          </p:cNvSpPr>
          <p:nvPr/>
        </p:nvSpPr>
        <p:spPr>
          <a:xfrm>
            <a:off x="4557452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randomized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899D1-7F05-4694-9811-6F6F9B29EB7D}"/>
              </a:ext>
            </a:extLst>
          </p:cNvPr>
          <p:cNvSpPr txBox="1">
            <a:spLocks/>
          </p:cNvSpPr>
          <p:nvPr/>
        </p:nvSpPr>
        <p:spPr>
          <a:xfrm>
            <a:off x="8276705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</a:t>
            </a:r>
            <a:r>
              <a:rPr lang="en-US" sz="3600" dirty="0">
                <a:solidFill>
                  <a:schemeClr val="accent1"/>
                </a:solidFill>
              </a:rPr>
              <a:t>deterministic</a:t>
            </a:r>
            <a:r>
              <a:rPr lang="en-US" sz="3600" dirty="0"/>
              <a:t> algorithm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112032-BF54-4029-99E4-F665A106B93E}"/>
              </a:ext>
            </a:extLst>
          </p:cNvPr>
          <p:cNvSpPr txBox="1">
            <a:spLocks/>
          </p:cNvSpPr>
          <p:nvPr/>
        </p:nvSpPr>
        <p:spPr>
          <a:xfrm>
            <a:off x="1366866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😢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ED613-DEE5-447E-A0C2-7D2C997A15C2}"/>
              </a:ext>
            </a:extLst>
          </p:cNvPr>
          <p:cNvSpPr txBox="1">
            <a:spLocks/>
          </p:cNvSpPr>
          <p:nvPr/>
        </p:nvSpPr>
        <p:spPr>
          <a:xfrm>
            <a:off x="5086119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🙂</a:t>
            </a:r>
            <a:endParaRPr lang="en-US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9F587-EB26-44A8-83A3-3A12D08BB66F}"/>
              </a:ext>
            </a:extLst>
          </p:cNvPr>
          <p:cNvSpPr txBox="1">
            <a:spLocks/>
          </p:cNvSpPr>
          <p:nvPr/>
        </p:nvSpPr>
        <p:spPr>
          <a:xfrm>
            <a:off x="8805375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😄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850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DD5C-CD6F-4D4C-98EC-52FB9417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0"/>
            <a:ext cx="10515600" cy="1325563"/>
          </a:xfrm>
        </p:spPr>
        <p:txBody>
          <a:bodyPr/>
          <a:lstStyle/>
          <a:p>
            <a:r>
              <a:rPr lang="en-US" dirty="0"/>
              <a:t>Preconditioned Richardson iteration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187" y="965676"/>
                <a:ext cx="12063813" cy="57684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(local consistency errors)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n-US" sz="4000" dirty="0"/>
                  <a:t>🚶</a:t>
                </a: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Define					         </a:t>
                </a:r>
                <a:r>
                  <a:rPr lang="en-US" sz="4000" dirty="0"/>
                  <a:t>🏋️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, we get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𝐿𝑃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</a:t>
                </a:r>
                <a:r>
                  <a:rPr lang="en-US" sz="4000" dirty="0"/>
                  <a:t>💪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187" y="965676"/>
                <a:ext cx="12063813" cy="5768410"/>
              </a:xfrm>
              <a:blipFill>
                <a:blip r:embed="rId2"/>
                <a:stretch>
                  <a:fillRect l="-910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596759ED-C213-4409-90BD-48F324FF8F22}"/>
                  </a:ext>
                </a:extLst>
              </p:cNvPr>
              <p:cNvSpPr/>
              <p:nvPr/>
            </p:nvSpPr>
            <p:spPr>
              <a:xfrm>
                <a:off x="7995685" y="4410625"/>
                <a:ext cx="3758110" cy="1013150"/>
              </a:xfrm>
              <a:prstGeom prst="cloudCallout">
                <a:avLst>
                  <a:gd name="adj1" fmla="val 33904"/>
                  <a:gd name="adj2" fmla="val -63950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Low-error</a:t>
                </a:r>
                <a:r>
                  <a:rPr lang="en-US" dirty="0">
                    <a:solidFill>
                      <a:schemeClr val="tx1"/>
                    </a:solidFill>
                  </a:rPr>
                  <a:t> approximate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596759ED-C213-4409-90BD-48F324FF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685" y="4410625"/>
                <a:ext cx="3758110" cy="1013150"/>
              </a:xfrm>
              <a:prstGeom prst="cloudCallout">
                <a:avLst>
                  <a:gd name="adj1" fmla="val 33904"/>
                  <a:gd name="adj2" fmla="val -63950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3BFE5D9-A0F9-40FE-A4A1-75370B55E67F}"/>
              </a:ext>
            </a:extLst>
          </p:cNvPr>
          <p:cNvSpPr txBox="1"/>
          <p:nvPr/>
        </p:nvSpPr>
        <p:spPr>
          <a:xfrm>
            <a:off x="8647543" y="31934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</a:t>
            </a:r>
          </a:p>
          <a:p>
            <a:r>
              <a:rPr lang="en-US" sz="1800" dirty="0">
                <a:solidFill>
                  <a:srgbClr val="C00000"/>
                </a:solidFill>
              </a:rPr>
              <a:t>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D0773C94-720C-4F93-8123-63D8DC125835}"/>
                  </a:ext>
                </a:extLst>
              </p:cNvPr>
              <p:cNvSpPr/>
              <p:nvPr/>
            </p:nvSpPr>
            <p:spPr>
              <a:xfrm>
                <a:off x="7448107" y="1857901"/>
                <a:ext cx="3848986" cy="1199431"/>
              </a:xfrm>
              <a:prstGeom prst="cloudCallout">
                <a:avLst>
                  <a:gd name="adj1" fmla="val -57425"/>
                  <a:gd name="adj2" fmla="val 22367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97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≈0.01+0.03⋅0.01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D0773C94-720C-4F93-8123-63D8DC125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107" y="1857901"/>
                <a:ext cx="3848986" cy="1199431"/>
              </a:xfrm>
              <a:prstGeom prst="cloudCallout">
                <a:avLst>
                  <a:gd name="adj1" fmla="val -57425"/>
                  <a:gd name="adj2" fmla="val 22367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49DA53-65CD-4748-BDE9-D1DFC6D61B81}"/>
                  </a:ext>
                </a:extLst>
              </p:cNvPr>
              <p:cNvSpPr txBox="1"/>
              <p:nvPr/>
            </p:nvSpPr>
            <p:spPr>
              <a:xfrm>
                <a:off x="1371600" y="2170486"/>
                <a:ext cx="5061098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acc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49DA53-65CD-4748-BDE9-D1DFC6D61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170486"/>
                <a:ext cx="5061098" cy="6055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F4B833C-E12E-493A-8A61-155446FFE1B5}"/>
              </a:ext>
            </a:extLst>
          </p:cNvPr>
          <p:cNvSpPr/>
          <p:nvPr/>
        </p:nvSpPr>
        <p:spPr>
          <a:xfrm>
            <a:off x="1265274" y="3589671"/>
            <a:ext cx="8899451" cy="72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744ED-6DF2-455A-84EC-9B7246F00C53}"/>
              </a:ext>
            </a:extLst>
          </p:cNvPr>
          <p:cNvSpPr/>
          <p:nvPr/>
        </p:nvSpPr>
        <p:spPr>
          <a:xfrm>
            <a:off x="10164725" y="3563436"/>
            <a:ext cx="3242930" cy="64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9" grpId="0" animBg="1"/>
      <p:bldP spid="6" grpId="0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1EDD5C-CD6F-4D4C-98EC-52FB94178B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9282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in small space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1EDD5C-CD6F-4D4C-98EC-52FB94178B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282" y="0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187" y="1877918"/>
                <a:ext cx="12063813" cy="466073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Given: Can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deterministically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Can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additional space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Total space complexity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⁡(1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✔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187" y="1877918"/>
                <a:ext cx="12063813" cy="4660737"/>
              </a:xfrm>
              <a:blipFill>
                <a:blip r:embed="rId3"/>
                <a:stretch>
                  <a:fillRect l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3BFE5D9-A0F9-40FE-A4A1-75370B55E67F}"/>
              </a:ext>
            </a:extLst>
          </p:cNvPr>
          <p:cNvSpPr txBox="1"/>
          <p:nvPr/>
        </p:nvSpPr>
        <p:spPr>
          <a:xfrm>
            <a:off x="8647543" y="31934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</a:t>
            </a:r>
          </a:p>
          <a:p>
            <a:r>
              <a:rPr lang="en-US" sz="1800" dirty="0">
                <a:solidFill>
                  <a:srgbClr val="C00000"/>
                </a:solidFill>
              </a:rPr>
              <a:t>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49DA53-65CD-4748-BDE9-D1DFC6D61B81}"/>
                  </a:ext>
                </a:extLst>
              </p:cNvPr>
              <p:cNvSpPr txBox="1"/>
              <p:nvPr/>
            </p:nvSpPr>
            <p:spPr>
              <a:xfrm>
                <a:off x="1437118" y="1231961"/>
                <a:ext cx="5061098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acc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49DA53-65CD-4748-BDE9-D1DFC6D61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18" y="1231961"/>
                <a:ext cx="5061098" cy="60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750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B499-0147-4F77-AC70-3631BDF8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448"/>
            <a:ext cx="10515600" cy="1325563"/>
          </a:xfrm>
        </p:spPr>
        <p:txBody>
          <a:bodyPr/>
          <a:lstStyle/>
          <a:p>
            <a:r>
              <a:rPr lang="en-US" dirty="0"/>
              <a:t>Decreasing error in the </a:t>
            </a:r>
            <a:r>
              <a:rPr lang="en-US" dirty="0">
                <a:solidFill>
                  <a:schemeClr val="accent1"/>
                </a:solidFill>
              </a:rPr>
              <a:t>black-box</a:t>
            </a:r>
            <a:r>
              <a:rPr lang="en-US" dirty="0"/>
              <a:t>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CBA77-5C41-4E61-B631-401DE2CF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8" y="2554709"/>
            <a:ext cx="11262051" cy="42242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Based on a generic </a:t>
            </a:r>
            <a:r>
              <a:rPr lang="en-US" dirty="0">
                <a:solidFill>
                  <a:schemeClr val="accent1"/>
                </a:solidFill>
              </a:rPr>
              <a:t>reduction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Plug in Nisan’s PRG to complete proof of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65A515-F9DE-427D-BA4E-BE52323C8DFE}"/>
                  </a:ext>
                </a:extLst>
              </p:cNvPr>
              <p:cNvSpPr txBox="1"/>
              <p:nvPr/>
            </p:nvSpPr>
            <p:spPr>
              <a:xfrm>
                <a:off x="680445" y="3279980"/>
                <a:ext cx="4667249" cy="2619435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Moderate-error 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Fools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Seed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65A515-F9DE-427D-BA4E-BE52323C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45" y="3279980"/>
                <a:ext cx="4667249" cy="2619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C5224-3112-4A83-A271-5A699C349E47}"/>
                  </a:ext>
                </a:extLst>
              </p:cNvPr>
              <p:cNvSpPr txBox="1"/>
              <p:nvPr/>
            </p:nvSpPr>
            <p:spPr>
              <a:xfrm>
                <a:off x="6702704" y="3279979"/>
                <a:ext cx="5086347" cy="2619435"/>
              </a:xfrm>
              <a:prstGeom prst="rect">
                <a:avLst/>
              </a:prstGeom>
              <a:noFill/>
              <a:ln w="254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Low-error WPRG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Fools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Seed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C5224-3112-4A83-A271-5A699C34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4" y="3279979"/>
                <a:ext cx="5086347" cy="2619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E674AA-6B28-4AAE-8E64-91B91303E8D1}"/>
                  </a:ext>
                </a:extLst>
              </p:cNvPr>
              <p:cNvSpPr txBox="1"/>
              <p:nvPr/>
            </p:nvSpPr>
            <p:spPr>
              <a:xfrm>
                <a:off x="5442383" y="4266530"/>
                <a:ext cx="125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E674AA-6B28-4AAE-8E64-91B91303E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83" y="4266530"/>
                <a:ext cx="125730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CD73C2-E242-4F0F-AD01-9281E64F4DF1}"/>
                  </a:ext>
                </a:extLst>
              </p:cNvPr>
              <p:cNvSpPr txBox="1"/>
              <p:nvPr/>
            </p:nvSpPr>
            <p:spPr>
              <a:xfrm>
                <a:off x="680445" y="1135500"/>
                <a:ext cx="11102015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WPRG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CD73C2-E242-4F0F-AD01-9281E64F4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45" y="1135500"/>
                <a:ext cx="11102015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8B86E076-222B-48AC-B2F9-30CFF4B97916}"/>
                  </a:ext>
                </a:extLst>
              </p:cNvPr>
              <p:cNvSpPr/>
              <p:nvPr/>
            </p:nvSpPr>
            <p:spPr>
              <a:xfrm>
                <a:off x="8962563" y="1947978"/>
                <a:ext cx="2546536" cy="1145034"/>
              </a:xfrm>
              <a:prstGeom prst="cloudCallout">
                <a:avLst>
                  <a:gd name="adj1" fmla="val -32446"/>
                  <a:gd name="adj2" fmla="val 86932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≪1/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8B86E076-222B-48AC-B2F9-30CFF4B97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563" y="1947978"/>
                <a:ext cx="2546536" cy="1145034"/>
              </a:xfrm>
              <a:prstGeom prst="cloudCallout">
                <a:avLst>
                  <a:gd name="adj1" fmla="val -32446"/>
                  <a:gd name="adj2" fmla="val 86932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1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5" grpId="0" uiExpand="1" build="p" animBg="1"/>
      <p:bldP spid="6" grpId="0"/>
      <p:bldP spid="8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AF10-F0CE-4DC0-9113-9D03E38C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73" y="-9269"/>
            <a:ext cx="10515600" cy="855303"/>
          </a:xfrm>
        </p:spPr>
        <p:txBody>
          <a:bodyPr>
            <a:normAutofit/>
          </a:bodyPr>
          <a:lstStyle/>
          <a:p>
            <a:r>
              <a:rPr lang="en-US" dirty="0"/>
              <a:t>Reverse-engineering Richardson iteration 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220" y="846034"/>
                <a:ext cx="11631560" cy="388789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width-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and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as before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be the given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moderate-error</a:t>
                </a:r>
                <a:r>
                  <a:rPr lang="en-US" sz="2800" dirty="0"/>
                  <a:t> pseudorandom distribution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That way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as before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220" y="846034"/>
                <a:ext cx="11631560" cy="3887892"/>
              </a:xfrm>
              <a:blipFill>
                <a:blip r:embed="rId2"/>
                <a:stretch>
                  <a:fillRect l="-94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731158-C3E3-433C-B0DC-6B3DC81953D2}"/>
                  </a:ext>
                </a:extLst>
              </p:cNvPr>
              <p:cNvSpPr txBox="1"/>
              <p:nvPr/>
            </p:nvSpPr>
            <p:spPr>
              <a:xfrm>
                <a:off x="349085" y="4992792"/>
                <a:ext cx="11493829" cy="14478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tIns="182880" bIns="22860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Plan: Design </a:t>
                </a:r>
                <a:r>
                  <a:rPr lang="en-US" sz="2400" dirty="0" err="1"/>
                  <a:t>pseudodistribution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“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⋯+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” happens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in the analysis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[Cohen, Doron, Renard, </a:t>
                </a:r>
                <a:r>
                  <a:rPr lang="en-US" dirty="0" err="1">
                    <a:solidFill>
                      <a:srgbClr val="C00000"/>
                    </a:solidFill>
                  </a:rPr>
                  <a:t>Sberlo</a:t>
                </a:r>
                <a:r>
                  <a:rPr lang="en-US" dirty="0">
                    <a:solidFill>
                      <a:srgbClr val="C00000"/>
                    </a:solidFill>
                  </a:rPr>
                  <a:t>, Ta-</a:t>
                </a:r>
                <a:r>
                  <a:rPr lang="en-US" dirty="0" err="1">
                    <a:solidFill>
                      <a:srgbClr val="C00000"/>
                    </a:solidFill>
                  </a:rPr>
                  <a:t>Shma</a:t>
                </a:r>
                <a:r>
                  <a:rPr lang="en-US" dirty="0">
                    <a:solidFill>
                      <a:srgbClr val="C00000"/>
                    </a:solidFill>
                  </a:rPr>
                  <a:t> 2021] and [</a:t>
                </a:r>
                <a:r>
                  <a:rPr lang="en-US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2021]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731158-C3E3-433C-B0DC-6B3DC8195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85" y="4992792"/>
                <a:ext cx="11493829" cy="1447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5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B6A5-9693-4279-8031-84CCFC75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Operations on </a:t>
            </a:r>
            <a:r>
              <a:rPr lang="en-US" dirty="0" err="1"/>
              <a:t>pseudodistributions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F3FD5-6CC3-4EB4-B1B6-B4910DDDE9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725" y="1257299"/>
                <a:ext cx="12106275" cy="540931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Linear combination of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pseudodistributions</a:t>
                </a:r>
                <a:r>
                  <a:rPr lang="en-US" dirty="0"/>
                  <a:t>: Think of </a:t>
                </a:r>
                <a:r>
                  <a:rPr lang="en-US" dirty="0">
                    <a:solidFill>
                      <a:schemeClr val="accent1"/>
                    </a:solidFill>
                  </a:rPr>
                  <a:t>sum of sums</a:t>
                </a:r>
                <a:r>
                  <a:rPr lang="en-US" dirty="0"/>
                  <a:t> as one big sum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𝑐𝐴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Tensor product: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F3FD5-6CC3-4EB4-B1B6-B4910DDDE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" y="1257299"/>
                <a:ext cx="12106275" cy="5409315"/>
              </a:xfrm>
              <a:blipFill>
                <a:blip r:embed="rId2"/>
                <a:stretch>
                  <a:fillRect l="-906" r="-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9FA219F-BC62-4135-8E2B-A2F063F476E2}"/>
              </a:ext>
            </a:extLst>
          </p:cNvPr>
          <p:cNvGrpSpPr/>
          <p:nvPr/>
        </p:nvGrpSpPr>
        <p:grpSpPr>
          <a:xfrm>
            <a:off x="8460277" y="3215723"/>
            <a:ext cx="2967752" cy="1079830"/>
            <a:chOff x="8307877" y="3672923"/>
            <a:chExt cx="2967752" cy="10798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690E83-1587-4628-8EA1-EBC7664AD2C4}"/>
                </a:ext>
              </a:extLst>
            </p:cNvPr>
            <p:cNvSpPr txBox="1"/>
            <p:nvPr/>
          </p:nvSpPr>
          <p:spPr>
            <a:xfrm>
              <a:off x="8307877" y="3672923"/>
              <a:ext cx="2967752" cy="64633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String concatenation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E1C9B25-2789-4FF2-A0DE-3E593B4355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9935" y="4319254"/>
              <a:ext cx="63796" cy="433499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220" y="2228851"/>
                <a:ext cx="11631560" cy="45550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</a:t>
                </a:r>
                <a:r>
                  <a:rPr lang="en-US" sz="2800" dirty="0"/>
                  <a:t>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220" y="2228851"/>
                <a:ext cx="11631560" cy="4555098"/>
              </a:xfrm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a">
            <a:extLst>
              <a:ext uri="{FF2B5EF4-FFF2-40B4-BE49-F238E27FC236}">
                <a16:creationId xmlns:a16="http://schemas.microsoft.com/office/drawing/2014/main" id="{0546575C-F126-4480-86FC-D03A7668B583}"/>
              </a:ext>
            </a:extLst>
          </p:cNvPr>
          <p:cNvSpPr txBox="1"/>
          <p:nvPr/>
        </p:nvSpPr>
        <p:spPr>
          <a:xfrm>
            <a:off x="5223154" y="5361284"/>
            <a:ext cx="97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✔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9AF10-F0CE-4DC0-9113-9D03E38C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52" y="670697"/>
            <a:ext cx="10515600" cy="1120004"/>
          </a:xfrm>
        </p:spPr>
        <p:txBody>
          <a:bodyPr/>
          <a:lstStyle/>
          <a:p>
            <a:r>
              <a:rPr lang="en-US" dirty="0"/>
              <a:t>Reverse-engineering local consistency errors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D032C-D5FC-4BCD-9E4B-BF6A4DD18E26}"/>
              </a:ext>
            </a:extLst>
          </p:cNvPr>
          <p:cNvSpPr txBox="1"/>
          <p:nvPr/>
        </p:nvSpPr>
        <p:spPr>
          <a:xfrm>
            <a:off x="6867144" y="1435608"/>
            <a:ext cx="50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[Cohen, Doron, Renard, </a:t>
            </a:r>
            <a:r>
              <a:rPr lang="en-US" sz="2000" dirty="0" err="1">
                <a:solidFill>
                  <a:srgbClr val="C00000"/>
                </a:solidFill>
              </a:rPr>
              <a:t>Sberlo</a:t>
            </a:r>
            <a:r>
              <a:rPr lang="en-US" sz="2000" dirty="0">
                <a:solidFill>
                  <a:srgbClr val="C00000"/>
                </a:solidFill>
              </a:rPr>
              <a:t>, Ta-</a:t>
            </a:r>
            <a:r>
              <a:rPr lang="en-US" sz="2000" dirty="0" err="1">
                <a:solidFill>
                  <a:srgbClr val="C00000"/>
                </a:solidFill>
              </a:rPr>
              <a:t>Shma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[</a:t>
            </a:r>
            <a:r>
              <a:rPr lang="en-US" sz="2000" dirty="0" err="1">
                <a:solidFill>
                  <a:srgbClr val="C00000"/>
                </a:solidFill>
              </a:rPr>
              <a:t>Pyne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Vadhan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2B301-1CDA-4BEC-BD66-9101C5E99055}"/>
              </a:ext>
            </a:extLst>
          </p:cNvPr>
          <p:cNvSpPr/>
          <p:nvPr/>
        </p:nvSpPr>
        <p:spPr>
          <a:xfrm>
            <a:off x="4209268" y="5211275"/>
            <a:ext cx="3004788" cy="145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A95D08-310C-4C46-A7A5-8C68380D7D83}"/>
                  </a:ext>
                </a:extLst>
              </p:cNvPr>
              <p:cNvSpPr txBox="1"/>
              <p:nvPr/>
            </p:nvSpPr>
            <p:spPr>
              <a:xfrm>
                <a:off x="2533650" y="5829"/>
                <a:ext cx="9658350" cy="7822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tIns="182880" bIns="228600" rtlCol="0">
                <a:spAutoFit/>
              </a:bodyPr>
              <a:lstStyle/>
              <a:p>
                <a:pPr algn="ctr"/>
                <a:r>
                  <a:rPr lang="en-US" sz="2000" dirty="0"/>
                  <a:t>Plan: Design </a:t>
                </a:r>
                <a:r>
                  <a:rPr lang="en-US" sz="2000" dirty="0" err="1"/>
                  <a:t>pseudodistribution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“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⋯+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/>
                  <a:t> ” happens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in the analysis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A95D08-310C-4C46-A7A5-8C68380D7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5829"/>
                <a:ext cx="9658350" cy="78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b">
            <a:extLst>
              <a:ext uri="{FF2B5EF4-FFF2-40B4-BE49-F238E27FC236}">
                <a16:creationId xmlns:a16="http://schemas.microsoft.com/office/drawing/2014/main" id="{7C77021B-9CF7-4ACF-A4BE-DFB30B791939}"/>
              </a:ext>
            </a:extLst>
          </p:cNvPr>
          <p:cNvSpPr txBox="1"/>
          <p:nvPr/>
        </p:nvSpPr>
        <p:spPr>
          <a:xfrm>
            <a:off x="8182779" y="5404846"/>
            <a:ext cx="97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✔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9AF10-F0CE-4DC0-9113-9D03E38C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52" y="670696"/>
            <a:ext cx="10515600" cy="1325563"/>
          </a:xfrm>
        </p:spPr>
        <p:txBody>
          <a:bodyPr/>
          <a:lstStyle/>
          <a:p>
            <a:r>
              <a:rPr lang="en-US" dirty="0"/>
              <a:t>The first correction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220" y="1687421"/>
                <a:ext cx="11631560" cy="48192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  <m:sup/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</m:ac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acc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start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220" y="1687421"/>
                <a:ext cx="11631560" cy="4819258"/>
              </a:xfrm>
              <a:blipFill>
                <a:blip r:embed="rId2"/>
                <a:stretch>
                  <a:fillRect l="-943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BD032C-D5FC-4BCD-9E4B-BF6A4DD18E26}"/>
              </a:ext>
            </a:extLst>
          </p:cNvPr>
          <p:cNvSpPr txBox="1"/>
          <p:nvPr/>
        </p:nvSpPr>
        <p:spPr>
          <a:xfrm>
            <a:off x="6867144" y="1435608"/>
            <a:ext cx="50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[Cohen, Doron, Renard, </a:t>
            </a:r>
            <a:r>
              <a:rPr lang="en-US" sz="2000" dirty="0" err="1">
                <a:solidFill>
                  <a:srgbClr val="C00000"/>
                </a:solidFill>
              </a:rPr>
              <a:t>Sberlo</a:t>
            </a:r>
            <a:r>
              <a:rPr lang="en-US" sz="2000" dirty="0">
                <a:solidFill>
                  <a:srgbClr val="C00000"/>
                </a:solidFill>
              </a:rPr>
              <a:t>, Ta-</a:t>
            </a:r>
            <a:r>
              <a:rPr lang="en-US" sz="2000" dirty="0" err="1">
                <a:solidFill>
                  <a:srgbClr val="C00000"/>
                </a:solidFill>
              </a:rPr>
              <a:t>Shma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[</a:t>
            </a:r>
            <a:r>
              <a:rPr lang="en-US" sz="2000" dirty="0" err="1">
                <a:solidFill>
                  <a:srgbClr val="C00000"/>
                </a:solidFill>
              </a:rPr>
              <a:t>Pyne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Vadhan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B0FF6-36F9-449A-AA6D-530E775FC471}"/>
              </a:ext>
            </a:extLst>
          </p:cNvPr>
          <p:cNvSpPr/>
          <p:nvPr/>
        </p:nvSpPr>
        <p:spPr>
          <a:xfrm>
            <a:off x="5934075" y="3938515"/>
            <a:ext cx="5762625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835E1-3D6B-4D8B-9F6A-537502E7809C}"/>
              </a:ext>
            </a:extLst>
          </p:cNvPr>
          <p:cNvSpPr/>
          <p:nvPr/>
        </p:nvSpPr>
        <p:spPr>
          <a:xfrm>
            <a:off x="2270022" y="5273446"/>
            <a:ext cx="3343275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54D898-F71F-468D-8EAB-F15B0525AEDD}"/>
              </a:ext>
            </a:extLst>
          </p:cNvPr>
          <p:cNvSpPr/>
          <p:nvPr/>
        </p:nvSpPr>
        <p:spPr>
          <a:xfrm>
            <a:off x="5613297" y="5273446"/>
            <a:ext cx="5762625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ED5DB2-518F-492C-A9A6-4F1D053929C4}"/>
                  </a:ext>
                </a:extLst>
              </p:cNvPr>
              <p:cNvSpPr txBox="1"/>
              <p:nvPr/>
            </p:nvSpPr>
            <p:spPr>
              <a:xfrm>
                <a:off x="2533650" y="5829"/>
                <a:ext cx="9658350" cy="7822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tIns="182880" bIns="228600" rtlCol="0">
                <a:spAutoFit/>
              </a:bodyPr>
              <a:lstStyle/>
              <a:p>
                <a:pPr algn="ctr"/>
                <a:r>
                  <a:rPr lang="en-US" sz="2000" dirty="0"/>
                  <a:t>Plan: Design </a:t>
                </a:r>
                <a:r>
                  <a:rPr lang="en-US" sz="2000" dirty="0" err="1"/>
                  <a:t>pseudodistribution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“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⋯+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/>
                  <a:t> ” happens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in the analysis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ED5DB2-518F-492C-A9A6-4F1D05392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5829"/>
                <a:ext cx="9658350" cy="78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77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uiExpand="1" build="p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AF10-F0CE-4DC0-9113-9D03E38C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52" y="670696"/>
            <a:ext cx="10515600" cy="1325563"/>
          </a:xfrm>
        </p:spPr>
        <p:txBody>
          <a:bodyPr/>
          <a:lstStyle/>
          <a:p>
            <a:r>
              <a:rPr lang="en-US" dirty="0"/>
              <a:t>Subsequent correction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220" y="1896177"/>
                <a:ext cx="11631560" cy="461050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⊗⋯⊗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Can show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start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220" y="1896177"/>
                <a:ext cx="11631560" cy="4610502"/>
              </a:xfrm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BD032C-D5FC-4BCD-9E4B-BF6A4DD18E26}"/>
              </a:ext>
            </a:extLst>
          </p:cNvPr>
          <p:cNvSpPr txBox="1"/>
          <p:nvPr/>
        </p:nvSpPr>
        <p:spPr>
          <a:xfrm>
            <a:off x="6869032" y="1435608"/>
            <a:ext cx="50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[Cohen, Doron, Renard, </a:t>
            </a:r>
            <a:r>
              <a:rPr lang="en-US" sz="2000" dirty="0" err="1">
                <a:solidFill>
                  <a:srgbClr val="C00000"/>
                </a:solidFill>
              </a:rPr>
              <a:t>Sberlo</a:t>
            </a:r>
            <a:r>
              <a:rPr lang="en-US" sz="2000" dirty="0">
                <a:solidFill>
                  <a:srgbClr val="C00000"/>
                </a:solidFill>
              </a:rPr>
              <a:t>, Ta-</a:t>
            </a:r>
            <a:r>
              <a:rPr lang="en-US" sz="2000" dirty="0" err="1">
                <a:solidFill>
                  <a:srgbClr val="C00000"/>
                </a:solidFill>
              </a:rPr>
              <a:t>Shma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[</a:t>
            </a:r>
            <a:r>
              <a:rPr lang="en-US" sz="2000" dirty="0" err="1">
                <a:solidFill>
                  <a:srgbClr val="C00000"/>
                </a:solidFill>
              </a:rPr>
              <a:t>Pyne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Vadhan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01E2C-89A0-4C1C-B28F-4C9DEA77CB3D}"/>
                  </a:ext>
                </a:extLst>
              </p:cNvPr>
              <p:cNvSpPr txBox="1"/>
              <p:nvPr/>
            </p:nvSpPr>
            <p:spPr>
              <a:xfrm>
                <a:off x="2533650" y="5829"/>
                <a:ext cx="9658350" cy="7822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tIns="182880" bIns="228600" rtlCol="0">
                <a:spAutoFit/>
              </a:bodyPr>
              <a:lstStyle/>
              <a:p>
                <a:pPr algn="ctr"/>
                <a:r>
                  <a:rPr lang="en-US" sz="2000" dirty="0"/>
                  <a:t>Plan: Design </a:t>
                </a:r>
                <a:r>
                  <a:rPr lang="en-US" sz="2000" dirty="0" err="1"/>
                  <a:t>pseudodistribution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“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⋯+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/>
                  <a:t> ” happens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in the analysis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01E2C-89A0-4C1C-B28F-4C9DEA77C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5829"/>
                <a:ext cx="9658350" cy="78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c">
            <a:extLst>
              <a:ext uri="{FF2B5EF4-FFF2-40B4-BE49-F238E27FC236}">
                <a16:creationId xmlns:a16="http://schemas.microsoft.com/office/drawing/2014/main" id="{135F290C-B3B3-4EFC-8C74-9FB4ED9E0490}"/>
              </a:ext>
            </a:extLst>
          </p:cNvPr>
          <p:cNvSpPr txBox="1"/>
          <p:nvPr/>
        </p:nvSpPr>
        <p:spPr>
          <a:xfrm>
            <a:off x="8507128" y="4861742"/>
            <a:ext cx="97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AF10-F0CE-4DC0-9113-9D03E38C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33" y="471630"/>
            <a:ext cx="10967837" cy="1325563"/>
          </a:xfrm>
        </p:spPr>
        <p:txBody>
          <a:bodyPr>
            <a:normAutofit/>
          </a:bodyPr>
          <a:lstStyle/>
          <a:p>
            <a:r>
              <a:rPr lang="en-US" dirty="0"/>
              <a:t>Richardson iteration for </a:t>
            </a:r>
            <a:r>
              <a:rPr lang="en-US" dirty="0" err="1"/>
              <a:t>pseudodistributions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399" y="1520162"/>
                <a:ext cx="11854808" cy="514555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⊗⋯⊗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start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✔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 err="1"/>
                  <a:t>pseudodistribution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🙂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has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☹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7539F-0AF1-4A89-8D34-D94B79DE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399" y="1520162"/>
                <a:ext cx="11854808" cy="5145558"/>
              </a:xfrm>
              <a:blipFill>
                <a:blip r:embed="rId2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BD032C-D5FC-4BCD-9E4B-BF6A4DD18E26}"/>
              </a:ext>
            </a:extLst>
          </p:cNvPr>
          <p:cNvSpPr txBox="1"/>
          <p:nvPr/>
        </p:nvSpPr>
        <p:spPr>
          <a:xfrm>
            <a:off x="6869032" y="1432461"/>
            <a:ext cx="50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[Cohen, Doron, Renard, </a:t>
            </a:r>
            <a:r>
              <a:rPr lang="en-US" sz="2000" dirty="0" err="1">
                <a:solidFill>
                  <a:srgbClr val="C00000"/>
                </a:solidFill>
              </a:rPr>
              <a:t>Sberlo</a:t>
            </a:r>
            <a:r>
              <a:rPr lang="en-US" sz="2000" dirty="0">
                <a:solidFill>
                  <a:srgbClr val="C00000"/>
                </a:solidFill>
              </a:rPr>
              <a:t>, Ta-</a:t>
            </a:r>
            <a:r>
              <a:rPr lang="en-US" sz="2000" dirty="0" err="1">
                <a:solidFill>
                  <a:srgbClr val="C00000"/>
                </a:solidFill>
              </a:rPr>
              <a:t>Shma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[</a:t>
            </a:r>
            <a:r>
              <a:rPr lang="en-US" sz="2000" dirty="0" err="1">
                <a:solidFill>
                  <a:srgbClr val="C00000"/>
                </a:solidFill>
              </a:rPr>
              <a:t>Pyne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Vadhan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1F6EC-6887-4672-8B71-C288C358DB29}"/>
              </a:ext>
            </a:extLst>
          </p:cNvPr>
          <p:cNvSpPr txBox="1"/>
          <p:nvPr/>
        </p:nvSpPr>
        <p:spPr>
          <a:xfrm flipH="1">
            <a:off x="1881789" y="166097"/>
            <a:ext cx="57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474D24DA-95B7-4A81-8F3B-320C37819F7B}"/>
                  </a:ext>
                </a:extLst>
              </p:cNvPr>
              <p:cNvSpPr/>
              <p:nvPr/>
            </p:nvSpPr>
            <p:spPr>
              <a:xfrm>
                <a:off x="3674836" y="4965376"/>
                <a:ext cx="2472967" cy="1003944"/>
              </a:xfrm>
              <a:prstGeom prst="cloudCallout">
                <a:avLst>
                  <a:gd name="adj1" fmla="val -58619"/>
                  <a:gd name="adj2" fmla="val 44368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474D24DA-95B7-4A81-8F3B-320C37819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36" y="4965376"/>
                <a:ext cx="2472967" cy="1003944"/>
              </a:xfrm>
              <a:prstGeom prst="cloudCallout">
                <a:avLst>
                  <a:gd name="adj1" fmla="val -58619"/>
                  <a:gd name="adj2" fmla="val 4436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551A5D-DE93-4795-A3F0-A652F929F5E5}"/>
                  </a:ext>
                </a:extLst>
              </p:cNvPr>
              <p:cNvSpPr txBox="1"/>
              <p:nvPr/>
            </p:nvSpPr>
            <p:spPr>
              <a:xfrm>
                <a:off x="2533650" y="5829"/>
                <a:ext cx="9658350" cy="7822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tIns="182880" bIns="228600" rtlCol="0">
                <a:spAutoFit/>
              </a:bodyPr>
              <a:lstStyle/>
              <a:p>
                <a:pPr algn="ctr"/>
                <a:r>
                  <a:rPr lang="en-US" sz="2000" dirty="0"/>
                  <a:t>Plan: Design </a:t>
                </a:r>
                <a:r>
                  <a:rPr lang="en-US" sz="2000" dirty="0" err="1"/>
                  <a:t>pseudodistribution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“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⋯+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000" dirty="0"/>
                  <a:t> ” happens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in the analysis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551A5D-DE93-4795-A3F0-A652F929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5829"/>
                <a:ext cx="9658350" cy="782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99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5A6F-F5E6-4EFF-AE36-CCDB39EF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19" y="18255"/>
            <a:ext cx="11186445" cy="1152519"/>
          </a:xfrm>
        </p:spPr>
        <p:txBody>
          <a:bodyPr>
            <a:normAutofit/>
          </a:bodyPr>
          <a:lstStyle/>
          <a:p>
            <a:r>
              <a:rPr lang="en-US" dirty="0"/>
              <a:t>Tool for improving seed length: </a:t>
            </a:r>
            <a:r>
              <a:rPr lang="en-US" dirty="0">
                <a:solidFill>
                  <a:schemeClr val="accent1"/>
                </a:solidFill>
              </a:rPr>
              <a:t>Sampler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FF8D9F-E31F-4C28-B2C1-A2856D400D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828" y="1495514"/>
                <a:ext cx="11314631" cy="50591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Samp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Samp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Meaningful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Equivalent to a </a:t>
                </a:r>
                <a:r>
                  <a:rPr lang="en-US" dirty="0">
                    <a:solidFill>
                      <a:schemeClr val="accent1"/>
                    </a:solidFill>
                  </a:rPr>
                  <a:t>seeded randomness extractor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sampler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FF8D9F-E31F-4C28-B2C1-A2856D400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828" y="1495514"/>
                <a:ext cx="11314631" cy="5059110"/>
              </a:xfrm>
              <a:blipFill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EEF8472-D869-4A21-B781-9F953F627DB0}"/>
              </a:ext>
            </a:extLst>
          </p:cNvPr>
          <p:cNvGrpSpPr/>
          <p:nvPr/>
        </p:nvGrpSpPr>
        <p:grpSpPr>
          <a:xfrm>
            <a:off x="9145423" y="3422399"/>
            <a:ext cx="2935481" cy="2516736"/>
            <a:chOff x="9145423" y="3422399"/>
            <a:chExt cx="2935481" cy="25167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C941963-5332-4AEE-B8CF-55D03BB96B2B}"/>
                </a:ext>
              </a:extLst>
            </p:cNvPr>
            <p:cNvGrpSpPr/>
            <p:nvPr/>
          </p:nvGrpSpPr>
          <p:grpSpPr>
            <a:xfrm>
              <a:off x="9145423" y="3422399"/>
              <a:ext cx="2935481" cy="2516736"/>
              <a:chOff x="8071500" y="3768695"/>
              <a:chExt cx="2935481" cy="251673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7E343FD-0D51-430A-9A53-17B0136D6CC6}"/>
                  </a:ext>
                </a:extLst>
              </p:cNvPr>
              <p:cNvSpPr/>
              <p:nvPr/>
            </p:nvSpPr>
            <p:spPr>
              <a:xfrm>
                <a:off x="10084037" y="4247259"/>
                <a:ext cx="538385" cy="1059678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8871686-002D-40CD-9AC9-5E7FDFC88618}"/>
                  </a:ext>
                </a:extLst>
              </p:cNvPr>
              <p:cNvSpPr/>
              <p:nvPr/>
            </p:nvSpPr>
            <p:spPr>
              <a:xfrm>
                <a:off x="8477428" y="3768695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25D7E9-F3C3-4EB1-B9B1-0AF960A48303}"/>
                  </a:ext>
                </a:extLst>
              </p:cNvPr>
              <p:cNvSpPr/>
              <p:nvPr/>
            </p:nvSpPr>
            <p:spPr>
              <a:xfrm>
                <a:off x="8477428" y="4119073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D2105C-4F39-45DC-BEFA-B553BCD3BE39}"/>
                  </a:ext>
                </a:extLst>
              </p:cNvPr>
              <p:cNvSpPr/>
              <p:nvPr/>
            </p:nvSpPr>
            <p:spPr>
              <a:xfrm>
                <a:off x="8477428" y="4469451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D7DC239-939C-4F21-88BA-B0C4B3C215BB}"/>
                  </a:ext>
                </a:extLst>
              </p:cNvPr>
              <p:cNvSpPr/>
              <p:nvPr/>
            </p:nvSpPr>
            <p:spPr>
              <a:xfrm>
                <a:off x="8477428" y="4802736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E944A94-AEE4-4B17-A1F5-03F9B2346BC9}"/>
                  </a:ext>
                </a:extLst>
              </p:cNvPr>
              <p:cNvSpPr/>
              <p:nvPr/>
            </p:nvSpPr>
            <p:spPr>
              <a:xfrm>
                <a:off x="8477428" y="5136021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530561C-B24E-430D-9429-10F19AFF6912}"/>
                  </a:ext>
                </a:extLst>
              </p:cNvPr>
              <p:cNvSpPr/>
              <p:nvPr/>
            </p:nvSpPr>
            <p:spPr>
              <a:xfrm>
                <a:off x="8477428" y="5469306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9611C48-7D45-406C-A07A-B13D8DC548BD}"/>
                  </a:ext>
                </a:extLst>
              </p:cNvPr>
              <p:cNvSpPr/>
              <p:nvPr/>
            </p:nvSpPr>
            <p:spPr>
              <a:xfrm>
                <a:off x="8477428" y="5802591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DB646F0-E2B1-4654-8F41-60465570B972}"/>
                  </a:ext>
                </a:extLst>
              </p:cNvPr>
              <p:cNvSpPr/>
              <p:nvPr/>
            </p:nvSpPr>
            <p:spPr>
              <a:xfrm>
                <a:off x="8477428" y="6114515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C4844F1-1B63-416C-8F49-999BA4A4B810}"/>
                  </a:ext>
                </a:extLst>
              </p:cNvPr>
              <p:cNvSpPr/>
              <p:nvPr/>
            </p:nvSpPr>
            <p:spPr>
              <a:xfrm>
                <a:off x="10267771" y="4007977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E29FFC2-C21E-4E15-8B67-6E5B8E8CBB5F}"/>
                  </a:ext>
                </a:extLst>
              </p:cNvPr>
              <p:cNvSpPr/>
              <p:nvPr/>
            </p:nvSpPr>
            <p:spPr>
              <a:xfrm>
                <a:off x="10267771" y="4358355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5B9F459-1B31-44F7-9B7E-271B918E8B17}"/>
                  </a:ext>
                </a:extLst>
              </p:cNvPr>
              <p:cNvSpPr/>
              <p:nvPr/>
            </p:nvSpPr>
            <p:spPr>
              <a:xfrm>
                <a:off x="10267771" y="4708733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D8E9486-CAC7-4E89-84EE-A799D8D9441E}"/>
                  </a:ext>
                </a:extLst>
              </p:cNvPr>
              <p:cNvSpPr/>
              <p:nvPr/>
            </p:nvSpPr>
            <p:spPr>
              <a:xfrm>
                <a:off x="10267771" y="5042018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9AB641C-E8CA-4EA7-9E7D-CEBD83BDAEE2}"/>
                  </a:ext>
                </a:extLst>
              </p:cNvPr>
              <p:cNvSpPr/>
              <p:nvPr/>
            </p:nvSpPr>
            <p:spPr>
              <a:xfrm>
                <a:off x="10267771" y="5375303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87722D5-FC51-46AA-A294-E91805BBF484}"/>
                  </a:ext>
                </a:extLst>
              </p:cNvPr>
              <p:cNvSpPr/>
              <p:nvPr/>
            </p:nvSpPr>
            <p:spPr>
              <a:xfrm>
                <a:off x="10267771" y="5708588"/>
                <a:ext cx="170916" cy="17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A72983B-F19E-48CF-ADB7-F30C977914CF}"/>
                  </a:ext>
                </a:extLst>
              </p:cNvPr>
              <p:cNvCxnSpPr>
                <a:cxnSpLocks/>
                <a:stCxn id="7" idx="7"/>
                <a:endCxn id="15" idx="2"/>
              </p:cNvCxnSpPr>
              <p:nvPr/>
            </p:nvCxnSpPr>
            <p:spPr>
              <a:xfrm flipV="1">
                <a:off x="8623314" y="4093435"/>
                <a:ext cx="1644457" cy="401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4D12218-1B3C-4765-84FD-EC209393F6AC}"/>
                  </a:ext>
                </a:extLst>
              </p:cNvPr>
              <p:cNvCxnSpPr>
                <a:cxnSpLocks/>
                <a:stCxn id="7" idx="6"/>
                <a:endCxn id="16" idx="2"/>
              </p:cNvCxnSpPr>
              <p:nvPr/>
            </p:nvCxnSpPr>
            <p:spPr>
              <a:xfrm flipV="1">
                <a:off x="8648344" y="4443813"/>
                <a:ext cx="1619427" cy="1110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EF8B296-B713-4DFB-8048-D98183579567}"/>
                  </a:ext>
                </a:extLst>
              </p:cNvPr>
              <p:cNvCxnSpPr>
                <a:cxnSpLocks/>
                <a:stCxn id="7" idx="5"/>
                <a:endCxn id="20" idx="1"/>
              </p:cNvCxnSpPr>
              <p:nvPr/>
            </p:nvCxnSpPr>
            <p:spPr>
              <a:xfrm>
                <a:off x="8623314" y="4615337"/>
                <a:ext cx="1669487" cy="11182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148C345-5B5B-4FEA-88AF-9B4D1CC5EC8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500" y="4298438"/>
                    <a:ext cx="3418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148C345-5B5B-4FEA-88AF-9B4D1CC5EC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1500" y="4298438"/>
                    <a:ext cx="341832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C2FCFCC-CAB6-4DFF-BBF0-7666247D8384}"/>
                      </a:ext>
                    </a:extLst>
                  </p:cNvPr>
                  <p:cNvSpPr txBox="1"/>
                  <p:nvPr/>
                </p:nvSpPr>
                <p:spPr>
                  <a:xfrm>
                    <a:off x="10622421" y="4563358"/>
                    <a:ext cx="38456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C2FCFCC-CAB6-4DFF-BBF0-7666247D83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2421" y="4563358"/>
                    <a:ext cx="38456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8AC21C-D512-463A-B117-1A7029AE1E41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>
              <a:off x="9722267" y="4233643"/>
              <a:ext cx="1619427" cy="2142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4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200-5D6E-4D8F-A77F-63A90D08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space-bounded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184" y="1690688"/>
                <a:ext cx="10840616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uses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bits of space and always halts</a:t>
                </a:r>
                <a:endParaRPr lang="en-US" sz="2800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reads each random bit only once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184" y="1690688"/>
                <a:ext cx="10840616" cy="4486275"/>
              </a:xfrm>
              <a:blipFill>
                <a:blip r:embed="rId4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30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360B-74AD-441A-B15B-333DC386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18" y="-96349"/>
            <a:ext cx="11804589" cy="1325563"/>
          </a:xfrm>
        </p:spPr>
        <p:txBody>
          <a:bodyPr/>
          <a:lstStyle/>
          <a:p>
            <a:r>
              <a:rPr lang="en-US" dirty="0"/>
              <a:t>A family of </a:t>
            </a:r>
            <a:r>
              <a:rPr lang="en-US" dirty="0">
                <a:solidFill>
                  <a:schemeClr val="accent1"/>
                </a:solidFill>
              </a:rPr>
              <a:t>log-seed</a:t>
            </a:r>
            <a:r>
              <a:rPr lang="en-US" dirty="0"/>
              <a:t> PRGs, most of which work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2A7954-7862-4E28-BE55-DDFAE422F5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676" y="998479"/>
                <a:ext cx="11690647" cy="550847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</a:t>
                </a:r>
                <a:r>
                  <a:rPr lang="en-US" dirty="0"/>
                  <a:t>e moderate-error PRG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Samp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be a sampler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Samp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has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width-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w.h.p</a:t>
                </a:r>
                <a:r>
                  <a:rPr lang="en-US" dirty="0"/>
                  <a:t>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fools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moderate error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More generally, </a:t>
                </a:r>
                <a:r>
                  <a:rPr lang="en-US" dirty="0" err="1"/>
                  <a:t>w.h.p</a:t>
                </a:r>
                <a:r>
                  <a:rPr lang="en-US" dirty="0"/>
                  <a:t>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fools </a:t>
                </a:r>
                <a:r>
                  <a:rPr lang="en-US" dirty="0">
                    <a:solidFill>
                      <a:schemeClr val="accent1"/>
                    </a:solidFill>
                  </a:rPr>
                  <a:t>all subprograms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(Union bound)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2A7954-7862-4E28-BE55-DDFAE422F5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676" y="998479"/>
                <a:ext cx="11690647" cy="5508470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6C8C7F2F-3C31-4C05-A600-3D3F5ED69ED3}"/>
                  </a:ext>
                </a:extLst>
              </p:cNvPr>
              <p:cNvSpPr/>
              <p:nvPr/>
            </p:nvSpPr>
            <p:spPr>
              <a:xfrm>
                <a:off x="8164831" y="916450"/>
                <a:ext cx="2472967" cy="1003944"/>
              </a:xfrm>
              <a:prstGeom prst="cloudCallout">
                <a:avLst>
                  <a:gd name="adj1" fmla="val -65303"/>
                  <a:gd name="adj2" fmla="val -924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6C8C7F2F-3C31-4C05-A600-3D3F5ED69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831" y="916450"/>
                <a:ext cx="2472967" cy="1003944"/>
              </a:xfrm>
              <a:prstGeom prst="cloudCallout">
                <a:avLst>
                  <a:gd name="adj1" fmla="val -65303"/>
                  <a:gd name="adj2" fmla="val -92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C431-2431-4B28-8590-78369904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♻ Using sampler to recycle seeds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6F915-51C5-44CA-8838-9DD33DEFE1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768" y="1119500"/>
                <a:ext cx="11798893" cy="54009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Final </a:t>
                </a:r>
                <a:r>
                  <a:rPr lang="en-US" dirty="0" err="1"/>
                  <a:t>pseudodistribution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fools all subprograms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which is sufficient</a:t>
                </a:r>
                <a:r>
                  <a:rPr lang="en-US" dirty="0"/>
                  <a:t> to ensure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has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has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additional truly random bits ✔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6F915-51C5-44CA-8838-9DD33DEFE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768" y="1119500"/>
                <a:ext cx="11798893" cy="5400942"/>
              </a:xfrm>
              <a:blipFill>
                <a:blip r:embed="rId2"/>
                <a:stretch>
                  <a:fillRect l="-930" t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7F51C564-221B-44FD-8959-F328A229B152}"/>
                  </a:ext>
                </a:extLst>
              </p:cNvPr>
              <p:cNvSpPr/>
              <p:nvPr/>
            </p:nvSpPr>
            <p:spPr>
              <a:xfrm>
                <a:off x="7409953" y="982768"/>
                <a:ext cx="4514279" cy="1325563"/>
              </a:xfrm>
              <a:prstGeom prst="cloudCallout">
                <a:avLst>
                  <a:gd name="adj1" fmla="val -60362"/>
                  <a:gd name="adj2" fmla="val -14330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“Pick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at random, then apply preconditioned Richardson iteration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7F51C564-221B-44FD-8959-F328A229B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953" y="982768"/>
                <a:ext cx="4514279" cy="1325563"/>
              </a:xfrm>
              <a:prstGeom prst="cloudCallout">
                <a:avLst>
                  <a:gd name="adj1" fmla="val -60362"/>
                  <a:gd name="adj2" fmla="val -1433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9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CC47-DF93-4EBD-8B7B-D05F61E2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"/>
            <a:ext cx="10515600" cy="1019970"/>
          </a:xfrm>
        </p:spPr>
        <p:txBody>
          <a:bodyPr/>
          <a:lstStyle/>
          <a:p>
            <a:r>
              <a:rPr lang="en-US" dirty="0"/>
              <a:t>Application of WPRGs: Beating Saks-Zhou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EBEC-6E4D-45B5-AC57-2F91DCD8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6" y="2181036"/>
            <a:ext cx="10938908" cy="646332"/>
          </a:xfrm>
        </p:spPr>
        <p:txBody>
          <a:bodyPr>
            <a:normAutofit/>
          </a:bodyPr>
          <a:lstStyle/>
          <a:p>
            <a:r>
              <a:rPr lang="en-US" dirty="0"/>
              <a:t>Starting point: </a:t>
            </a:r>
            <a:r>
              <a:rPr lang="en-US" dirty="0" err="1"/>
              <a:t>Derandomization</a:t>
            </a:r>
            <a:r>
              <a:rPr lang="en-US" dirty="0"/>
              <a:t> framework of </a:t>
            </a:r>
            <a:r>
              <a:rPr lang="en-US" sz="2200" dirty="0">
                <a:solidFill>
                  <a:srgbClr val="C00000"/>
                </a:solidFill>
              </a:rPr>
              <a:t>[Saks-Zhou 1995, </a:t>
            </a:r>
            <a:r>
              <a:rPr lang="en-US" sz="2200" dirty="0" err="1">
                <a:solidFill>
                  <a:srgbClr val="C00000"/>
                </a:solidFill>
              </a:rPr>
              <a:t>Armoni</a:t>
            </a:r>
            <a:r>
              <a:rPr lang="en-US" sz="2200" dirty="0">
                <a:solidFill>
                  <a:srgbClr val="C00000"/>
                </a:solidFill>
              </a:rPr>
              <a:t> 1998]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FF2C3-D162-4799-A0C2-35259E4446D2}"/>
                  </a:ext>
                </a:extLst>
              </p:cNvPr>
              <p:cNvSpPr txBox="1"/>
              <p:nvPr/>
            </p:nvSpPr>
            <p:spPr>
              <a:xfrm>
                <a:off x="838199" y="989022"/>
                <a:ext cx="10791825" cy="8549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3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FF2C3-D162-4799-A0C2-35259E444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989022"/>
                <a:ext cx="10791825" cy="8549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3E9635-2D75-447A-A908-209CDDFBE2C5}"/>
                  </a:ext>
                </a:extLst>
              </p:cNvPr>
              <p:cNvSpPr txBox="1"/>
              <p:nvPr/>
            </p:nvSpPr>
            <p:spPr>
              <a:xfrm>
                <a:off x="1179546" y="3457869"/>
                <a:ext cx="4264323" cy="1419106"/>
              </a:xfrm>
              <a:prstGeom prst="rect">
                <a:avLst/>
              </a:prstGeom>
              <a:noFill/>
              <a:ln w="254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137160" tIns="182880" rIns="13716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PRG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short, wide</a:t>
                </a:r>
                <a:r>
                  <a:rPr lang="en-US" sz="2400" dirty="0"/>
                  <a:t> ROBPs with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3E9635-2D75-447A-A908-209CDDFB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46" y="3457869"/>
                <a:ext cx="4264323" cy="1419106"/>
              </a:xfrm>
              <a:prstGeom prst="rect">
                <a:avLst/>
              </a:prstGeom>
              <a:blipFill>
                <a:blip r:embed="rId3"/>
                <a:stretch>
                  <a:fillRect r="-1420"/>
                </a:stretch>
              </a:blipFill>
              <a:ln w="2540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0EA3BB-6A68-4F26-B302-6C207F858400}"/>
                  </a:ext>
                </a:extLst>
              </p:cNvPr>
              <p:cNvSpPr txBox="1"/>
              <p:nvPr/>
            </p:nvSpPr>
            <p:spPr>
              <a:xfrm>
                <a:off x="6859327" y="3457869"/>
                <a:ext cx="3894398" cy="1419106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square" lIns="137160" tIns="182880" rIns="13716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Derandomization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BPSPACE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0EA3BB-6A68-4F26-B302-6C207F858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27" y="3457869"/>
                <a:ext cx="3894398" cy="1419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C161C8-05E4-40CC-B730-4CE02FB2F9D2}"/>
                  </a:ext>
                </a:extLst>
              </p:cNvPr>
              <p:cNvSpPr txBox="1"/>
              <p:nvPr/>
            </p:nvSpPr>
            <p:spPr>
              <a:xfrm>
                <a:off x="5522948" y="3836165"/>
                <a:ext cx="125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C161C8-05E4-40CC-B730-4CE02FB2F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48" y="3836165"/>
                <a:ext cx="12573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uiExpand="1" build="p" animBg="1"/>
      <p:bldP spid="7" grpId="0" uiExpand="1" build="p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D0D6-75FE-4EB1-81D0-6A8F0E6C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790"/>
            <a:ext cx="10515600" cy="1325563"/>
          </a:xfrm>
        </p:spPr>
        <p:txBody>
          <a:bodyPr/>
          <a:lstStyle/>
          <a:p>
            <a:r>
              <a:rPr lang="en-US" dirty="0"/>
              <a:t>PRGs for </a:t>
            </a:r>
            <a:r>
              <a:rPr lang="en-US" dirty="0">
                <a:solidFill>
                  <a:schemeClr val="accent1"/>
                </a:solidFill>
              </a:rPr>
              <a:t>short, wide</a:t>
            </a:r>
            <a:r>
              <a:rPr lang="en-US" dirty="0"/>
              <a:t> ROBPs: State of the 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3FDD44-4130-4887-86C7-1FA89578A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277" y="1917289"/>
                <a:ext cx="11281919" cy="441971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Nisan’s PRG has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Armoni</a:t>
                </a:r>
                <a:r>
                  <a:rPr lang="en-US" dirty="0">
                    <a:solidFill>
                      <a:srgbClr val="C00000"/>
                    </a:solidFill>
                  </a:rPr>
                  <a:t> 1998]</a:t>
                </a:r>
                <a:r>
                  <a:rPr lang="en-US" dirty="0"/>
                  <a:t>: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it is possible* to </a:t>
                </a:r>
                <a:r>
                  <a:rPr lang="en-US" dirty="0">
                    <a:solidFill>
                      <a:schemeClr val="accent1"/>
                    </a:solidFill>
                  </a:rPr>
                  <a:t>beat Nisan’s PRG</a:t>
                </a:r>
                <a:br>
                  <a:rPr lang="en-US" dirty="0"/>
                </a:br>
                <a:r>
                  <a:rPr lang="en-US" dirty="0"/>
                  <a:t>by a factor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/>
                  <a:t> 😃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*Only works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No improvement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☹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3FDD44-4130-4887-86C7-1FA89578A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277" y="1917289"/>
                <a:ext cx="11281919" cy="4419715"/>
              </a:xfrm>
              <a:blipFill>
                <a:blip r:embed="rId2"/>
                <a:stretch>
                  <a:fillRect l="-972"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4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238E-4ED8-47FC-8E8F-B714C6B8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06" y="-149116"/>
            <a:ext cx="10515600" cy="1325563"/>
          </a:xfrm>
        </p:spPr>
        <p:txBody>
          <a:bodyPr/>
          <a:lstStyle/>
          <a:p>
            <a:r>
              <a:rPr lang="en-US" dirty="0"/>
              <a:t>New WPRG-based </a:t>
            </a:r>
            <a:r>
              <a:rPr lang="en-US" dirty="0" err="1"/>
              <a:t>derandomization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27F3B1-2B19-40D0-9739-CEDCD1D5352E}"/>
              </a:ext>
            </a:extLst>
          </p:cNvPr>
          <p:cNvGrpSpPr/>
          <p:nvPr/>
        </p:nvGrpSpPr>
        <p:grpSpPr>
          <a:xfrm>
            <a:off x="443930" y="1065853"/>
            <a:ext cx="2686057" cy="1325563"/>
            <a:chOff x="7683904" y="2797807"/>
            <a:chExt cx="2686057" cy="13255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F205F4-F38C-47BD-9737-F3B132159F17}"/>
                </a:ext>
              </a:extLst>
            </p:cNvPr>
            <p:cNvSpPr txBox="1"/>
            <p:nvPr/>
          </p:nvSpPr>
          <p:spPr>
            <a:xfrm>
              <a:off x="7683904" y="2797807"/>
              <a:ext cx="2686057" cy="92333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[</a:t>
              </a:r>
              <a:r>
                <a:rPr lang="en-US" dirty="0" err="1">
                  <a:solidFill>
                    <a:srgbClr val="C00000"/>
                  </a:solidFill>
                </a:rPr>
                <a:t>Armoni</a:t>
              </a:r>
              <a:r>
                <a:rPr lang="en-US" dirty="0">
                  <a:solidFill>
                    <a:srgbClr val="C00000"/>
                  </a:solidFill>
                </a:rPr>
                <a:t> 1998]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(slightly better than Nisan)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427C7B8-F193-4797-BD9D-A69DDC48C092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9026933" y="3721137"/>
              <a:ext cx="0" cy="402233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687D7A-143D-4978-AE82-E0EAD85EE4D0}"/>
              </a:ext>
            </a:extLst>
          </p:cNvPr>
          <p:cNvGrpSpPr/>
          <p:nvPr/>
        </p:nvGrpSpPr>
        <p:grpSpPr>
          <a:xfrm>
            <a:off x="2241796" y="3171400"/>
            <a:ext cx="2876838" cy="3228735"/>
            <a:chOff x="2274046" y="3284664"/>
            <a:chExt cx="2876838" cy="322873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802ADC-AE07-499D-BE63-AFBB414A0482}"/>
                </a:ext>
              </a:extLst>
            </p:cNvPr>
            <p:cNvSpPr txBox="1"/>
            <p:nvPr/>
          </p:nvSpPr>
          <p:spPr>
            <a:xfrm>
              <a:off x="2274046" y="5313070"/>
              <a:ext cx="2875847" cy="1200327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Reduction presented earlier, or alternative reduction by </a:t>
              </a:r>
              <a:r>
                <a:rPr lang="en-US" dirty="0">
                  <a:solidFill>
                    <a:srgbClr val="C00000"/>
                  </a:solidFill>
                </a:rPr>
                <a:t>[CDRSTS 2021, PV 2021]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893B8742-9EBD-4FA7-9165-67B1B9376755}"/>
                </a:ext>
              </a:extLst>
            </p:cNvPr>
            <p:cNvSpPr/>
            <p:nvPr/>
          </p:nvSpPr>
          <p:spPr>
            <a:xfrm>
              <a:off x="2275036" y="3284664"/>
              <a:ext cx="2875848" cy="2012094"/>
            </a:xfrm>
            <a:prstGeom prst="trapezoid">
              <a:avLst>
                <a:gd name="adj" fmla="val 57409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42BA2FC2-576D-4E41-ABAC-E9FBAEA83C51}"/>
                </a:ext>
              </a:extLst>
            </p:cNvPr>
            <p:cNvSpPr/>
            <p:nvPr/>
          </p:nvSpPr>
          <p:spPr>
            <a:xfrm>
              <a:off x="2275036" y="3300976"/>
              <a:ext cx="2875848" cy="2012094"/>
            </a:xfrm>
            <a:prstGeom prst="trapezoid">
              <a:avLst>
                <a:gd name="adj" fmla="val 57409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11D3F3-2B61-4DFF-93DD-3FF652A42A6C}"/>
                </a:ext>
              </a:extLst>
            </p:cNvPr>
            <p:cNvSpPr txBox="1"/>
            <p:nvPr/>
          </p:nvSpPr>
          <p:spPr>
            <a:xfrm>
              <a:off x="2275036" y="5313070"/>
              <a:ext cx="2875847" cy="1200329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91440" tIns="0" rIns="91440" bIns="9144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Today’s </a:t>
              </a:r>
              <a:r>
                <a:rPr lang="en-US" dirty="0">
                  <a:solidFill>
                    <a:schemeClr val="accent1"/>
                  </a:solidFill>
                </a:rPr>
                <a:t>error reduction procedure</a:t>
              </a:r>
              <a:r>
                <a:rPr lang="en-US" dirty="0">
                  <a:solidFill>
                    <a:schemeClr val="tx1"/>
                  </a:solidFill>
                </a:rPr>
                <a:t>, or alternatively, prior procedure by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[CDRSTS 2021, PV 2021]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91C489-99C2-4CBF-A433-49B7A9949510}"/>
                  </a:ext>
                </a:extLst>
              </p:cNvPr>
              <p:cNvSpPr txBox="1"/>
              <p:nvPr/>
            </p:nvSpPr>
            <p:spPr>
              <a:xfrm>
                <a:off x="3051565" y="3187712"/>
                <a:ext cx="125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91C489-99C2-4CBF-A433-49B7A994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65" y="3187712"/>
                <a:ext cx="12573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E1E145E-5015-46E0-910C-86906AB826B3}"/>
              </a:ext>
            </a:extLst>
          </p:cNvPr>
          <p:cNvGrpSpPr/>
          <p:nvPr/>
        </p:nvGrpSpPr>
        <p:grpSpPr>
          <a:xfrm>
            <a:off x="6618304" y="3187712"/>
            <a:ext cx="2876838" cy="3228733"/>
            <a:chOff x="6589117" y="3192176"/>
            <a:chExt cx="2876838" cy="322873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ADF2A38-B4B3-4D7E-B0D9-DC9AA2484977}"/>
                </a:ext>
              </a:extLst>
            </p:cNvPr>
            <p:cNvSpPr txBox="1"/>
            <p:nvPr/>
          </p:nvSpPr>
          <p:spPr>
            <a:xfrm>
              <a:off x="6589117" y="5220582"/>
              <a:ext cx="2875847" cy="1200327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Reduction presented earlier, or alternative reduction by </a:t>
              </a:r>
              <a:r>
                <a:rPr lang="en-US" dirty="0">
                  <a:solidFill>
                    <a:srgbClr val="C00000"/>
                  </a:solidFill>
                </a:rPr>
                <a:t>[CDRSTS 2021, PV 2021]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Trapezoid 56">
              <a:extLst>
                <a:ext uri="{FF2B5EF4-FFF2-40B4-BE49-F238E27FC236}">
                  <a16:creationId xmlns:a16="http://schemas.microsoft.com/office/drawing/2014/main" id="{52C30F18-3034-4075-8DE2-EA4ABF82509E}"/>
                </a:ext>
              </a:extLst>
            </p:cNvPr>
            <p:cNvSpPr/>
            <p:nvPr/>
          </p:nvSpPr>
          <p:spPr>
            <a:xfrm>
              <a:off x="6590107" y="3192176"/>
              <a:ext cx="2875848" cy="2012094"/>
            </a:xfrm>
            <a:prstGeom prst="trapezoid">
              <a:avLst>
                <a:gd name="adj" fmla="val 57409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053D4DE2-ADEE-4130-BAB3-28DABF058E03}"/>
                </a:ext>
              </a:extLst>
            </p:cNvPr>
            <p:cNvSpPr/>
            <p:nvPr/>
          </p:nvSpPr>
          <p:spPr>
            <a:xfrm>
              <a:off x="6590107" y="3208488"/>
              <a:ext cx="2875848" cy="2012094"/>
            </a:xfrm>
            <a:prstGeom prst="trapezoid">
              <a:avLst>
                <a:gd name="adj" fmla="val 57409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B4B555B-8239-4705-8C6E-5630F89222DF}"/>
                </a:ext>
              </a:extLst>
            </p:cNvPr>
            <p:cNvSpPr txBox="1"/>
            <p:nvPr/>
          </p:nvSpPr>
          <p:spPr>
            <a:xfrm>
              <a:off x="6590107" y="5220582"/>
              <a:ext cx="2875847" cy="1200327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Generalization of </a:t>
              </a:r>
              <a:r>
                <a:rPr lang="en-US" dirty="0">
                  <a:solidFill>
                    <a:schemeClr val="accent1"/>
                  </a:solidFill>
                </a:rPr>
                <a:t>Saks-Zhou framework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/>
                <a:t>for</a:t>
              </a:r>
              <a:r>
                <a:rPr lang="en-US" dirty="0">
                  <a:solidFill>
                    <a:schemeClr val="tx1"/>
                  </a:solidFill>
                </a:rPr>
                <a:t> WPRGs by </a:t>
              </a:r>
              <a:r>
                <a:rPr lang="en-US" dirty="0">
                  <a:solidFill>
                    <a:srgbClr val="C00000"/>
                  </a:solidFill>
                </a:rPr>
                <a:t>[Chattopadhyay, Liao 2020]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596D57F-AB2E-4A0A-A383-7DB39510F3E2}"/>
                  </a:ext>
                </a:extLst>
              </p:cNvPr>
              <p:cNvSpPr txBox="1"/>
              <p:nvPr/>
            </p:nvSpPr>
            <p:spPr>
              <a:xfrm>
                <a:off x="7428073" y="3171400"/>
                <a:ext cx="125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596D57F-AB2E-4A0A-A383-7DB39510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73" y="3171400"/>
                <a:ext cx="12573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E8E3B8-F28D-487A-9DC5-2475E4CB030F}"/>
                  </a:ext>
                </a:extLst>
              </p:cNvPr>
              <p:cNvSpPr txBox="1"/>
              <p:nvPr/>
            </p:nvSpPr>
            <p:spPr>
              <a:xfrm>
                <a:off x="4163149" y="2524325"/>
                <a:ext cx="3465552" cy="19731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137160" tIns="182880" rIns="13716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1"/>
                    </a:solidFill>
                  </a:rPr>
                  <a:t>WPRG</a:t>
                </a:r>
                <a:r>
                  <a:rPr lang="en-US" sz="2400" dirty="0"/>
                  <a:t> for short, wide ROBPs with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E8E3B8-F28D-487A-9DC5-2475E4CB0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49" y="2524325"/>
                <a:ext cx="3465552" cy="1973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22686E-E8C0-4587-B292-7153DC7B10CF}"/>
                  </a:ext>
                </a:extLst>
              </p:cNvPr>
              <p:cNvSpPr txBox="1"/>
              <p:nvPr/>
            </p:nvSpPr>
            <p:spPr>
              <a:xfrm>
                <a:off x="8479296" y="2801324"/>
                <a:ext cx="3363670" cy="141910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7030A0"/>
                </a:solidFill>
              </a:ln>
            </p:spPr>
            <p:txBody>
              <a:bodyPr wrap="square" lIns="91440" tIns="182880" rIns="9144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Derandomization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BPSPACE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22686E-E8C0-4587-B292-7153DC7B1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296" y="2801324"/>
                <a:ext cx="3363670" cy="1419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5B344E-EEED-43B5-B7F9-E90D423CD7ED}"/>
                  </a:ext>
                </a:extLst>
              </p:cNvPr>
              <p:cNvSpPr txBox="1"/>
              <p:nvPr/>
            </p:nvSpPr>
            <p:spPr>
              <a:xfrm>
                <a:off x="349034" y="2508013"/>
                <a:ext cx="2875851" cy="19731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lIns="137160" tIns="182880" rIns="13716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PRG for short, wide ROBPs with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5B344E-EEED-43B5-B7F9-E90D423CD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34" y="2508013"/>
                <a:ext cx="2875851" cy="1973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41E5B9C-20E1-4D77-957C-49504E05D1C7}"/>
              </a:ext>
            </a:extLst>
          </p:cNvPr>
          <p:cNvGrpSpPr/>
          <p:nvPr/>
        </p:nvGrpSpPr>
        <p:grpSpPr>
          <a:xfrm>
            <a:off x="4552896" y="1113829"/>
            <a:ext cx="2686057" cy="1325563"/>
            <a:chOff x="7683904" y="2797807"/>
            <a:chExt cx="2686057" cy="13255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0A0B7D-4A9B-446F-A117-2FB626FF50FF}"/>
                </a:ext>
              </a:extLst>
            </p:cNvPr>
            <p:cNvSpPr txBox="1"/>
            <p:nvPr/>
          </p:nvSpPr>
          <p:spPr>
            <a:xfrm>
              <a:off x="7683904" y="2797807"/>
              <a:ext cx="2686057" cy="92333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/>
                <a:t>Seed length is still slightly better than Nisan’s PRG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A61F997-E3F5-4D27-9272-5FF91E39EDC3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9026933" y="3721137"/>
              <a:ext cx="0" cy="402233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1B53FF-E280-49DB-84B4-1F211690AF83}"/>
              </a:ext>
            </a:extLst>
          </p:cNvPr>
          <p:cNvGrpSpPr/>
          <p:nvPr/>
        </p:nvGrpSpPr>
        <p:grpSpPr>
          <a:xfrm>
            <a:off x="8818102" y="1113829"/>
            <a:ext cx="2686057" cy="1325563"/>
            <a:chOff x="7683904" y="2797807"/>
            <a:chExt cx="2686057" cy="132556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9214C6-399B-42AA-B1F6-D6412CCD9F11}"/>
                </a:ext>
              </a:extLst>
            </p:cNvPr>
            <p:cNvSpPr txBox="1"/>
            <p:nvPr/>
          </p:nvSpPr>
          <p:spPr>
            <a:xfrm>
              <a:off x="7683904" y="2797807"/>
              <a:ext cx="2686057" cy="92333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lIns="91440" tIns="182880" rIns="91440" bIns="182880" rtlCol="0">
              <a:spAutoFit/>
            </a:bodyPr>
            <a:lstStyle/>
            <a:p>
              <a:pPr algn="ctr"/>
              <a:r>
                <a:rPr lang="en-US" dirty="0"/>
                <a:t>Space complexity slightly better than Saks-Zhou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DB22981-A332-4995-87C9-401948DF836E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9026933" y="3721137"/>
              <a:ext cx="0" cy="402233"/>
            </a:xfrm>
            <a:prstGeom prst="straightConnector1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21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0" grpId="0"/>
      <p:bldP spid="4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DA74-2972-4F2F-9FA8-CF7A9A5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4" y="365125"/>
            <a:ext cx="11215486" cy="1325563"/>
          </a:xfrm>
        </p:spPr>
        <p:txBody>
          <a:bodyPr/>
          <a:lstStyle/>
          <a:p>
            <a:r>
              <a:rPr lang="en-US" dirty="0"/>
              <a:t>Concluding comments: PRGs vs. </a:t>
            </a:r>
            <a:r>
              <a:rPr lang="en-US" dirty="0">
                <a:solidFill>
                  <a:schemeClr val="accent1"/>
                </a:solidFill>
              </a:rPr>
              <a:t>WPRGs</a:t>
            </a:r>
            <a:r>
              <a:rPr lang="en-US" dirty="0"/>
              <a:t> vs. HSGs</a:t>
            </a:r>
          </a:p>
        </p:txBody>
      </p:sp>
      <p:pic>
        <p:nvPicPr>
          <p:cNvPr id="5" name="Content Placeholder 4" descr="A group of animals in a room&#10;&#10;Description automatically generated with low confidence">
            <a:extLst>
              <a:ext uri="{FF2B5EF4-FFF2-40B4-BE49-F238E27FC236}">
                <a16:creationId xmlns:a16="http://schemas.microsoft.com/office/drawing/2014/main" id="{FB66FB6A-2432-4FAE-9EBD-9BD4030A2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55" y="1902343"/>
            <a:ext cx="3517331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EA04927-A0D6-4153-8B5C-BB779D0210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90688"/>
                <a:ext cx="8453120" cy="4965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WPRGs are </a:t>
                </a:r>
                <a:r>
                  <a:rPr lang="en-US" dirty="0">
                    <a:solidFill>
                      <a:schemeClr val="accent1"/>
                    </a:solidFill>
                  </a:rPr>
                  <a:t>easier to construct</a:t>
                </a:r>
                <a:r>
                  <a:rPr lang="en-US" dirty="0"/>
                  <a:t> than unweighted PRGs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Today: Best </a:t>
                </a:r>
                <a:r>
                  <a:rPr lang="en-US" dirty="0">
                    <a:solidFill>
                      <a:schemeClr val="accent1"/>
                    </a:solidFill>
                  </a:rPr>
                  <a:t>known</a:t>
                </a:r>
                <a:r>
                  <a:rPr lang="en-US" dirty="0"/>
                  <a:t> WPRGs better than best known PRGs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In another setting, there is an </a:t>
                </a:r>
                <a:r>
                  <a:rPr lang="en-US" dirty="0">
                    <a:solidFill>
                      <a:schemeClr val="accent1"/>
                    </a:solidFill>
                  </a:rPr>
                  <a:t>inherent</a:t>
                </a:r>
                <a:r>
                  <a:rPr lang="en-US" dirty="0"/>
                  <a:t> gap!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1800" dirty="0"/>
                  <a:t> WPRG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lit/>
                                  </m:r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/>
                  <a:t>,</a:t>
                </a:r>
                <a:r>
                  <a:rPr lang="en-US" sz="12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/>
                  <a:t>but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800" b="0" dirty="0"/>
                  <a:t> PRG, seed length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br>
                  <a:rPr lang="en-US" sz="1800" b="0" dirty="0"/>
                </a:br>
                <a:r>
                  <a:rPr lang="en-US" sz="1800" b="0" dirty="0">
                    <a:solidFill>
                      <a:srgbClr val="C00000"/>
                    </a:solidFill>
                  </a:rPr>
                  <a:t>[</a:t>
                </a:r>
                <a:r>
                  <a:rPr lang="en-US" sz="1800" b="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800" b="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b="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b="0" dirty="0">
                    <a:solidFill>
                      <a:srgbClr val="C00000"/>
                    </a:solidFill>
                  </a:rPr>
                  <a:t> 2021] [H, </a:t>
                </a:r>
                <a:r>
                  <a:rPr lang="en-US" sz="1800" b="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2021]</a:t>
                </a:r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At the same time, WPRGs are </a:t>
                </a:r>
                <a:r>
                  <a:rPr lang="en-US" dirty="0">
                    <a:solidFill>
                      <a:schemeClr val="accent1"/>
                    </a:solidFill>
                  </a:rPr>
                  <a:t>more useful</a:t>
                </a:r>
                <a:r>
                  <a:rPr lang="en-US" dirty="0"/>
                  <a:t> than HSGs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Can combine WPRGs with Saks-Zhou framework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Open problem: Combine HSGs with Saks-Zhou framework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EA04927-A0D6-4153-8B5C-BB779D02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0688"/>
                <a:ext cx="8453120" cy="4965950"/>
              </a:xfrm>
              <a:prstGeom prst="rect">
                <a:avLst/>
              </a:prstGeom>
              <a:blipFill>
                <a:blip r:embed="rId3"/>
                <a:stretch>
                  <a:fillRect l="-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7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4F62-6F77-4FB7-B207-3B49CF58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More 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794E2-1196-4E62-8D9D-6F0C30EB7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75" y="1162049"/>
                <a:ext cx="11458575" cy="540067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Optimal WPRGs for “</a:t>
                </a:r>
                <a:r>
                  <a:rPr lang="en-US" dirty="0">
                    <a:solidFill>
                      <a:schemeClr val="accent1"/>
                    </a:solidFill>
                  </a:rPr>
                  <a:t>Nisan-Zuckerman</a:t>
                </a:r>
                <a:r>
                  <a:rPr lang="en-US" dirty="0"/>
                  <a:t>” regime?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WPRGs for ROBPs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Is low error the </a:t>
                </a:r>
                <a:r>
                  <a:rPr lang="en-US" dirty="0">
                    <a:solidFill>
                      <a:schemeClr val="accent1"/>
                    </a:solidFill>
                  </a:rPr>
                  <a:t>only</a:t>
                </a:r>
                <a:r>
                  <a:rPr lang="en-US" dirty="0"/>
                  <a:t> advantage of WPRGs over PRGs?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Can we generically </a:t>
                </a:r>
                <a:r>
                  <a:rPr lang="en-US" dirty="0">
                    <a:solidFill>
                      <a:schemeClr val="accent1"/>
                    </a:solidFill>
                  </a:rPr>
                  <a:t>convert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-WPRG into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-PRG</a:t>
                </a:r>
                <a:r>
                  <a:rPr lang="en-US" dirty="0"/>
                  <a:t> with a similar seed length?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More </a:t>
                </a:r>
                <a:r>
                  <a:rPr lang="en-US" dirty="0">
                    <a:solidFill>
                      <a:schemeClr val="accent1"/>
                    </a:solidFill>
                  </a:rPr>
                  <a:t>applications</a:t>
                </a:r>
                <a:r>
                  <a:rPr lang="en-US" dirty="0"/>
                  <a:t> of WPRGs?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DTISP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/>
                  <a:t>Thanks! Questions?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794E2-1196-4E62-8D9D-6F0C30EB7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75" y="1162049"/>
                <a:ext cx="11458575" cy="5400675"/>
              </a:xfrm>
              <a:blipFill>
                <a:blip r:embed="rId2"/>
                <a:stretch>
                  <a:fillRect l="-2181" b="-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73" y="16461"/>
            <a:ext cx="10515600" cy="1325563"/>
          </a:xfrm>
        </p:spPr>
        <p:txBody>
          <a:bodyPr/>
          <a:lstStyle/>
          <a:p>
            <a:r>
              <a:rPr lang="en-US" dirty="0"/>
              <a:t>Power of randomness?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1201485"/>
                <a:ext cx="8422739" cy="28426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b="1" dirty="0"/>
                  <a:t>Conjecture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/>
              </a:p>
              <a:p>
                <a:pPr marL="0" indent="0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/>
                  <a:t>“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sz="2400" dirty="0"/>
                  <a:t> for space-efficient computation”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/>
                  <a:t>State of the art: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1201485"/>
                <a:ext cx="8422739" cy="2842613"/>
              </a:xfrm>
              <a:blipFill>
                <a:blip r:embed="rId3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6005871" y="259679"/>
            <a:ext cx="6312267" cy="4975138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5">
                <a:extLst>
                  <a:ext uri="{FF2B5EF4-FFF2-40B4-BE49-F238E27FC236}">
                    <a16:creationId xmlns:a16="http://schemas.microsoft.com/office/drawing/2014/main" id="{8CF0FAA2-7229-4AD2-AC5C-2991BF5321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1643962"/>
                  </p:ext>
                </p:extLst>
              </p:nvPr>
            </p:nvGraphicFramePr>
            <p:xfrm>
              <a:off x="1321741" y="4176988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NSPACE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Non-halting unbounded-error randomized space-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5">
                <a:extLst>
                  <a:ext uri="{FF2B5EF4-FFF2-40B4-BE49-F238E27FC236}">
                    <a16:creationId xmlns:a16="http://schemas.microsoft.com/office/drawing/2014/main" id="{8CF0FAA2-7229-4AD2-AC5C-2991BF5321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1643962"/>
                  </p:ext>
                </p:extLst>
              </p:nvPr>
            </p:nvGraphicFramePr>
            <p:xfrm>
              <a:off x="1321741" y="4176988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1" t="-108197" r="-30901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0552" t="-108197" r="-11738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1" t="-120952" r="-30901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0552" t="-120952" r="-11738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1" t="-351515" r="-309012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0552" t="-351515" r="-117382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1" t="-425714" r="-309012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0552" t="-425714" r="-117382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FA2A244-4C13-4B7F-BA38-5A310FFC6E1D}"/>
              </a:ext>
            </a:extLst>
          </p:cNvPr>
          <p:cNvSpPr/>
          <p:nvPr/>
        </p:nvSpPr>
        <p:spPr>
          <a:xfrm>
            <a:off x="829033" y="5964154"/>
            <a:ext cx="10353675" cy="42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274" y="124567"/>
                <a:ext cx="11463499" cy="1325563"/>
              </a:xfrm>
            </p:spPr>
            <p:txBody>
              <a:bodyPr/>
              <a:lstStyle/>
              <a:p>
                <a:r>
                  <a:rPr lang="en-US" dirty="0"/>
                  <a:t>Better </a:t>
                </a:r>
                <a:r>
                  <a:rPr lang="en-US" dirty="0" err="1"/>
                  <a:t>derandomization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274" y="124567"/>
                <a:ext cx="11463499" cy="1325563"/>
              </a:xfrm>
              <a:blipFill>
                <a:blip r:embed="rId2"/>
                <a:stretch>
                  <a:fillRect l="-2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77B5-044C-4A3D-8026-0F74B818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4" y="3152775"/>
            <a:ext cx="11325550" cy="3593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Key ingredient of proof: </a:t>
            </a:r>
            <a:r>
              <a:rPr lang="en-US" dirty="0">
                <a:solidFill>
                  <a:schemeClr val="accent1"/>
                </a:solidFill>
              </a:rPr>
              <a:t>weighted pseudorandom generators</a:t>
            </a:r>
            <a:r>
              <a:rPr lang="en-US" dirty="0"/>
              <a:t> (WPRGs)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Aka pseudorandom </a:t>
            </a:r>
            <a:r>
              <a:rPr lang="en-US" dirty="0" err="1">
                <a:solidFill>
                  <a:schemeClr val="accent1"/>
                </a:solidFill>
              </a:rPr>
              <a:t>pseudodistribution</a:t>
            </a:r>
            <a:r>
              <a:rPr lang="en-US" dirty="0"/>
              <a:t> generators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Main topic of today’s talk</a:t>
            </a:r>
          </a:p>
          <a:p>
            <a:pPr>
              <a:lnSpc>
                <a:spcPct val="150000"/>
              </a:lnSpc>
            </a:pPr>
            <a:r>
              <a:rPr lang="en-US" dirty="0"/>
              <a:t>Maybe someday WPRGs will yield a </a:t>
            </a:r>
            <a:r>
              <a:rPr lang="en-US" dirty="0">
                <a:solidFill>
                  <a:schemeClr val="accent1"/>
                </a:solidFill>
              </a:rPr>
              <a:t>bigger payoff</a:t>
            </a:r>
          </a:p>
          <a:p>
            <a:pPr>
              <a:lnSpc>
                <a:spcPct val="150000"/>
              </a:lnSpc>
            </a:pPr>
            <a:r>
              <a:rPr lang="en-US" dirty="0"/>
              <a:t>Also, WPRGs are </a:t>
            </a:r>
            <a:r>
              <a:rPr lang="en-US" dirty="0">
                <a:solidFill>
                  <a:schemeClr val="accent1"/>
                </a:solidFill>
              </a:rPr>
              <a:t>interesting</a:t>
            </a:r>
            <a:r>
              <a:rPr lang="en-US" dirty="0"/>
              <a:t> in their own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/>
              <p:nvPr/>
            </p:nvSpPr>
            <p:spPr>
              <a:xfrm>
                <a:off x="2819262" y="1450130"/>
                <a:ext cx="6553473" cy="165987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BPSPACE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)⊆</m:t>
                      </m:r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DSPACE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262" y="1450130"/>
                <a:ext cx="6553473" cy="1659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7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419101" y="1983917"/>
                <a:ext cx="10040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1" y="1983917"/>
                <a:ext cx="100405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346509" y="3401603"/>
                <a:ext cx="11683567" cy="230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fools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if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b="0" dirty="0"/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Want to minimize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9" y="3401603"/>
                <a:ext cx="11683567" cy="2301015"/>
              </a:xfrm>
              <a:prstGeom prst="rect">
                <a:avLst/>
              </a:prstGeom>
              <a:blipFill>
                <a:blip r:embed="rId4"/>
                <a:stretch>
                  <a:fillRect l="-939" b="-6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71E454-1F74-4BCD-9BB1-D31EA7BCCC94}"/>
              </a:ext>
            </a:extLst>
          </p:cNvPr>
          <p:cNvGrpSpPr/>
          <p:nvPr/>
        </p:nvGrpSpPr>
        <p:grpSpPr>
          <a:xfrm>
            <a:off x="6657164" y="1885260"/>
            <a:ext cx="4564354" cy="1617553"/>
            <a:chOff x="6657164" y="1885260"/>
            <a:chExt cx="4564354" cy="16175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DABB81D-849C-447A-9A2B-5184468C0D23}"/>
                </a:ext>
              </a:extLst>
            </p:cNvPr>
            <p:cNvGrpSpPr/>
            <p:nvPr/>
          </p:nvGrpSpPr>
          <p:grpSpPr>
            <a:xfrm>
              <a:off x="6657164" y="1885260"/>
              <a:ext cx="4564354" cy="1617553"/>
              <a:chOff x="7154836" y="1609973"/>
              <a:chExt cx="4564354" cy="161755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C6E01CD-132C-48FF-8237-353E64BDA126}"/>
                  </a:ext>
                </a:extLst>
              </p:cNvPr>
              <p:cNvGrpSpPr/>
              <p:nvPr/>
            </p:nvGrpSpPr>
            <p:grpSpPr>
              <a:xfrm>
                <a:off x="7154839" y="1609973"/>
                <a:ext cx="4564351" cy="472217"/>
                <a:chOff x="7198633" y="2403854"/>
                <a:chExt cx="4564351" cy="47221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8702409-D757-4BF9-AB31-975C91528A62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ED83283-35EA-446F-BF63-C93F1A1EA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1938251F-2CD3-4288-B797-72EAC6CA2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5BE5A099-8477-48B6-B936-AC3F54A44E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9F0B86AD-F4D6-4027-B13B-78FB5F458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089084F0-F75F-409C-8129-5531C7301E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A138ECB5-B25E-46B1-BF2D-A29878DF2A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3A2FF6A6-DE8A-4586-8389-1EFA00E2B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9F8892F4-D687-415B-96CB-C81190E8B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28E906A1-8B5A-41D7-9058-CF9C14B30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6177EB38-0F30-4E8F-B745-96F340737A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3FC2ACA-78FD-4958-AD0A-50DF08CE617C}"/>
                  </a:ext>
                </a:extLst>
              </p:cNvPr>
              <p:cNvGrpSpPr/>
              <p:nvPr/>
            </p:nvGrpSpPr>
            <p:grpSpPr>
              <a:xfrm>
                <a:off x="8286416" y="2756450"/>
                <a:ext cx="2301187" cy="471076"/>
                <a:chOff x="3102372" y="2413114"/>
                <a:chExt cx="2301187" cy="471076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EF363F1-15CF-43E4-BDD2-029B8A873B0A}"/>
                    </a:ext>
                  </a:extLst>
                </p:cNvPr>
                <p:cNvSpPr/>
                <p:nvPr/>
              </p:nvSpPr>
              <p:spPr>
                <a:xfrm>
                  <a:off x="3102372" y="2413114"/>
                  <a:ext cx="2301187" cy="4647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" name="Picture 30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38ACC062-52E0-447A-92A3-B49D74DAA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7928" y="2421680"/>
                  <a:ext cx="461688" cy="461688"/>
                </a:xfrm>
                <a:prstGeom prst="rect">
                  <a:avLst/>
                </a:prstGeom>
              </p:spPr>
            </p:pic>
            <p:pic>
              <p:nvPicPr>
                <p:cNvPr id="34" name="Picture 33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F7A4D4DB-38ED-475B-AF35-8FF1DBB4A0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027" y="2422502"/>
                  <a:ext cx="461688" cy="461688"/>
                </a:xfrm>
                <a:prstGeom prst="rect">
                  <a:avLst/>
                </a:prstGeom>
              </p:spPr>
            </p:pic>
          </p:grpSp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BA9888A3-45CB-4FC6-B0E8-60CEC8726B77}"/>
                  </a:ext>
                </a:extLst>
              </p:cNvPr>
              <p:cNvSpPr/>
              <p:nvPr/>
            </p:nvSpPr>
            <p:spPr>
              <a:xfrm rot="10800000">
                <a:off x="7154836" y="2084861"/>
                <a:ext cx="4564349" cy="665223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71C1779-8FD0-4477-9D9F-5ACF0074E5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6225" y="2115311"/>
                <a:ext cx="597826" cy="60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28072AE-CE45-429E-8C21-2BF7DB1C85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67750" y="2115311"/>
                <a:ext cx="310237" cy="5980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D435BCC-7969-4128-8EC9-25B155E78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0345" y="2114105"/>
                <a:ext cx="8055" cy="5992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95033C1-7E6C-46E4-BC24-9AC021FC37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686" y="2114105"/>
                <a:ext cx="285064" cy="5878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9D0E4B5-DC23-4276-A2C6-9C43D17397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9675" y="2170095"/>
                <a:ext cx="575975" cy="5432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40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D89F3C89-92B0-401F-A865-80FC8C8C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704" y="3040057"/>
              <a:ext cx="449551" cy="449551"/>
            </a:xfrm>
            <a:prstGeom prst="rect">
              <a:avLst/>
            </a:prstGeom>
          </p:spPr>
        </p:pic>
        <p:pic>
          <p:nvPicPr>
            <p:cNvPr id="42" name="Picture 4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A3ED09A-01CA-40DE-844A-8EFE7024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24" y="3046893"/>
              <a:ext cx="449551" cy="449551"/>
            </a:xfrm>
            <a:prstGeom prst="rect">
              <a:avLst/>
            </a:prstGeom>
          </p:spPr>
        </p:pic>
        <p:pic>
          <p:nvPicPr>
            <p:cNvPr id="43" name="Picture 4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5B2BD779-5DDC-4429-B3CB-D4C3E2863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848" y="3040057"/>
              <a:ext cx="449551" cy="44955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7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57203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52643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5B08AEE-E514-485D-853E-24DB247F88F9}"/>
                </a:ext>
              </a:extLst>
            </p:cNvPr>
            <p:cNvSpPr txBox="1"/>
            <p:nvPr/>
          </p:nvSpPr>
          <p:spPr>
            <a:xfrm>
              <a:off x="138713" y="3106518"/>
              <a:ext cx="553998" cy="14590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/>
                <a:t>Width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/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1332BCC-82A5-40DA-989D-57330070CED3}"/>
              </a:ext>
            </a:extLst>
          </p:cNvPr>
          <p:cNvGrpSpPr/>
          <p:nvPr/>
        </p:nvGrpSpPr>
        <p:grpSpPr>
          <a:xfrm>
            <a:off x="2169132" y="5774956"/>
            <a:ext cx="548318" cy="761832"/>
            <a:chOff x="2169132" y="5774956"/>
            <a:chExt cx="548318" cy="761832"/>
          </a:xfrm>
        </p:grpSpPr>
        <p:sp>
          <p:nvSpPr>
            <p:cNvPr id="103" name="Left Brace 102">
              <a:extLst>
                <a:ext uri="{FF2B5EF4-FFF2-40B4-BE49-F238E27FC236}">
                  <a16:creationId xmlns:a16="http://schemas.microsoft.com/office/drawing/2014/main" id="{72049B9D-E6AF-4D85-97F6-6E2BC0754D8A}"/>
                </a:ext>
              </a:extLst>
            </p:cNvPr>
            <p:cNvSpPr/>
            <p:nvPr/>
          </p:nvSpPr>
          <p:spPr>
            <a:xfrm rot="16200000">
              <a:off x="2371255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048DEC6-77B9-45CA-87B2-898C2E5BF87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9290D5-4774-40E4-9385-0926A236AD5D}"/>
              </a:ext>
            </a:extLst>
          </p:cNvPr>
          <p:cNvGrpSpPr/>
          <p:nvPr/>
        </p:nvGrpSpPr>
        <p:grpSpPr>
          <a:xfrm>
            <a:off x="3186345" y="5774956"/>
            <a:ext cx="548318" cy="761832"/>
            <a:chOff x="3186345" y="5774956"/>
            <a:chExt cx="548318" cy="761832"/>
          </a:xfrm>
        </p:grpSpPr>
        <p:sp>
          <p:nvSpPr>
            <p:cNvPr id="107" name="Left Brace 106">
              <a:extLst>
                <a:ext uri="{FF2B5EF4-FFF2-40B4-BE49-F238E27FC236}">
                  <a16:creationId xmlns:a16="http://schemas.microsoft.com/office/drawing/2014/main" id="{6019D9A2-6FD1-47A8-9259-E0FF91B4FD45}"/>
                </a:ext>
              </a:extLst>
            </p:cNvPr>
            <p:cNvSpPr/>
            <p:nvPr/>
          </p:nvSpPr>
          <p:spPr>
            <a:xfrm rot="16200000">
              <a:off x="3388468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B6D434C-5337-48B6-B26C-A8AA6A1139F3}"/>
                    </a:ext>
                  </a:extLst>
                </p:cNvPr>
                <p:cNvSpPr txBox="1"/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437CBA2-4478-44D6-A988-61996CCA671B}"/>
              </a:ext>
            </a:extLst>
          </p:cNvPr>
          <p:cNvGrpSpPr/>
          <p:nvPr/>
        </p:nvGrpSpPr>
        <p:grpSpPr>
          <a:xfrm>
            <a:off x="4240447" y="5774956"/>
            <a:ext cx="548318" cy="761832"/>
            <a:chOff x="4240447" y="5774956"/>
            <a:chExt cx="548318" cy="761832"/>
          </a:xfrm>
        </p:grpSpPr>
        <p:sp>
          <p:nvSpPr>
            <p:cNvPr id="112" name="Left Brace 111">
              <a:extLst>
                <a:ext uri="{FF2B5EF4-FFF2-40B4-BE49-F238E27FC236}">
                  <a16:creationId xmlns:a16="http://schemas.microsoft.com/office/drawing/2014/main" id="{6D63790F-2D34-4124-B362-F537FDF27C6B}"/>
                </a:ext>
              </a:extLst>
            </p:cNvPr>
            <p:cNvSpPr/>
            <p:nvPr/>
          </p:nvSpPr>
          <p:spPr>
            <a:xfrm rot="16200000">
              <a:off x="4442570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11206F2D-7911-4927-B7B5-CFE14F5385C8}"/>
                    </a:ext>
                  </a:extLst>
                </p:cNvPr>
                <p:cNvSpPr txBox="1"/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6" name="Left Brace 115">
            <a:extLst>
              <a:ext uri="{FF2B5EF4-FFF2-40B4-BE49-F238E27FC236}">
                <a16:creationId xmlns:a16="http://schemas.microsoft.com/office/drawing/2014/main" id="{4B74AD21-2D4D-42DF-8B5C-6DE4E60AC701}"/>
              </a:ext>
            </a:extLst>
          </p:cNvPr>
          <p:cNvSpPr/>
          <p:nvPr/>
        </p:nvSpPr>
        <p:spPr>
          <a:xfrm rot="16200000">
            <a:off x="8658764" y="5572833"/>
            <a:ext cx="144072" cy="548318"/>
          </a:xfrm>
          <a:prstGeom prst="leftBrace">
            <a:avLst>
              <a:gd name="adj1" fmla="val 8134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24EC753-32D6-4512-9FDB-9F652AEE44F9}"/>
                  </a:ext>
                </a:extLst>
              </p:cNvPr>
              <p:cNvSpPr txBox="1"/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24EC753-32D6-4512-9FDB-9F652AEE4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blipFill>
                <a:blip r:embed="rId2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0B72788-A502-4142-BB32-65575FE6790C}"/>
                  </a:ext>
                </a:extLst>
              </p:cNvPr>
              <p:cNvSpPr txBox="1"/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0B72788-A502-4142-BB32-65575FE67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83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6" grpId="0"/>
      <p:bldP spid="116" grpId="0" animBg="1"/>
      <p:bldP spid="118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1584-9632-43B3-BD12-D66A8AA4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Using PRGs for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1F26C-3646-4B40-BFFB-5859CD92A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760" y="1010653"/>
                <a:ext cx="11559941" cy="559227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dirty="0"/>
                  <a:t>is</a:t>
                </a:r>
                <a:r>
                  <a:rPr lang="en-US" sz="2800" b="0" dirty="0"/>
                  <a:t> a randomized log-space algorithm, then</a:t>
                </a:r>
                <a:r>
                  <a:rPr lang="en-US" dirty="0"/>
                  <a:t> t</a:t>
                </a:r>
                <a:r>
                  <a:rPr lang="en-US" sz="2800" b="0" dirty="0"/>
                  <a:t>he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b="0" dirty="0"/>
                  <a:t> can be computed by a poly-width ROBP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800" b="0" dirty="0"/>
                  <a:t>PRG that fools such programs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chemeClr val="accent1"/>
                    </a:solidFill>
                  </a:rPr>
                  <a:t>deterministically</a:t>
                </a:r>
                <a:r>
                  <a:rPr lang="en-US" sz="2800" b="0" dirty="0"/>
                  <a:t> estimate acceptance probability: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0, 1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nonexplicit </a:t>
                </a:r>
                <a:r>
                  <a:rPr lang="en-US" sz="2800" dirty="0"/>
                  <a:t>PRG fooling poly-width ROBPs with seed 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60000"/>
                  </a:lnSpc>
                </a:pPr>
                <a:r>
                  <a:rPr lang="en-US" sz="2800" dirty="0"/>
                  <a:t>Matching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explicit</a:t>
                </a:r>
                <a:r>
                  <a:rPr lang="en-US" sz="2800" dirty="0"/>
                  <a:t> construction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800" b="1" dirty="0"/>
                  <a:t> 🙂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800" dirty="0"/>
                  <a:t>Best explicit PRG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[Nisan 1990]</a:t>
                </a:r>
                <a:r>
                  <a:rPr lang="en-US" sz="2800" dirty="0"/>
                  <a:t>: Seed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b="1" dirty="0"/>
                  <a:t> 😢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1F26C-3646-4B40-BFFB-5859CD92A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010653"/>
                <a:ext cx="11559941" cy="5592278"/>
              </a:xfrm>
              <a:blipFill>
                <a:blip r:embed="rId2"/>
                <a:stretch>
                  <a:fillRect l="-791" r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E3AD-ECBA-4CCE-94C1-E5FE7015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 without PRGs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E17D-C2A6-44CD-9DD2-A410F88BC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Constructing good explicit PRGs is </a:t>
            </a:r>
            <a:r>
              <a:rPr lang="en-US" dirty="0">
                <a:solidFill>
                  <a:schemeClr val="accent1"/>
                </a:solidFill>
              </a:rPr>
              <a:t>challenging ☹</a:t>
            </a:r>
          </a:p>
          <a:p>
            <a:pPr>
              <a:lnSpc>
                <a:spcPct val="150000"/>
              </a:lnSpc>
            </a:pPr>
            <a:r>
              <a:rPr lang="en-US" dirty="0"/>
              <a:t>But PRGs are </a:t>
            </a:r>
            <a:r>
              <a:rPr lang="en-US" dirty="0">
                <a:solidFill>
                  <a:schemeClr val="accent1"/>
                </a:solidFill>
              </a:rPr>
              <a:t>not the only approach</a:t>
            </a:r>
            <a:r>
              <a:rPr lang="en-US" dirty="0"/>
              <a:t> to </a:t>
            </a:r>
            <a:r>
              <a:rPr lang="en-US" dirty="0" err="1"/>
              <a:t>derandomization</a:t>
            </a:r>
            <a:r>
              <a:rPr lang="en-US" dirty="0"/>
              <a:t> 🙂</a:t>
            </a:r>
          </a:p>
          <a:p>
            <a:pPr>
              <a:lnSpc>
                <a:spcPct val="150000"/>
              </a:lnSpc>
            </a:pPr>
            <a:r>
              <a:rPr lang="en-US" dirty="0"/>
              <a:t>That’s why we study </a:t>
            </a:r>
            <a:r>
              <a:rPr lang="en-US" dirty="0">
                <a:solidFill>
                  <a:schemeClr val="accent1"/>
                </a:solidFill>
              </a:rPr>
              <a:t>relaxations</a:t>
            </a:r>
            <a:r>
              <a:rPr lang="en-US" dirty="0"/>
              <a:t> of the PRG concept</a:t>
            </a:r>
          </a:p>
          <a:p>
            <a:pPr>
              <a:lnSpc>
                <a:spcPct val="150000"/>
              </a:lnSpc>
            </a:pPr>
            <a:r>
              <a:rPr lang="en-US" dirty="0"/>
              <a:t>Hopefully, “generalized PRGs” are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Easier to construct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Still useful</a:t>
            </a:r>
            <a:r>
              <a:rPr lang="en-US" dirty="0"/>
              <a:t> for </a:t>
            </a:r>
            <a:r>
              <a:rPr lang="en-US" dirty="0" err="1"/>
              <a:t>derandomization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9|17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4|7.8|12.8|1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33783</TotalTime>
  <Words>2729</Words>
  <Application>Microsoft Office PowerPoint</Application>
  <PresentationFormat>Widescreen</PresentationFormat>
  <Paragraphs>365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Better Pseudodistributions and Derandomization for Space-Bounded Computation</vt:lpstr>
      <vt:lpstr>PowerPoint Presentation</vt:lpstr>
      <vt:lpstr>Randomized space-bounded algorithms</vt:lpstr>
      <vt:lpstr>Power of randomness?</vt:lpstr>
      <vt:lpstr>Better derandomization of "BPSPACE"</vt:lpstr>
      <vt:lpstr>Pseudorandom generators (PRGs)</vt:lpstr>
      <vt:lpstr>Read-once branching programs (ROBPs)</vt:lpstr>
      <vt:lpstr>Using PRGs for derandomization</vt:lpstr>
      <vt:lpstr>Derandomization without PRGs</vt:lpstr>
      <vt:lpstr>Hitting set generators (HSGs)</vt:lpstr>
      <vt:lpstr>Weighted pseudorandom generators (WPRGs)</vt:lpstr>
      <vt:lpstr>Alternative formalism: Pseudodistributions</vt:lpstr>
      <vt:lpstr>Generators for width-n length-n ROBPs</vt:lpstr>
      <vt:lpstr>WPRG construction outline</vt:lpstr>
      <vt:lpstr>Warm-up 1: Fractions</vt:lpstr>
      <vt:lpstr>Warm-up 2: The role of ε in the non-black-box setting</vt:lpstr>
      <vt:lpstr>Matrix of probability estimates</vt:lpstr>
      <vt:lpstr>Inverse Laplacian perspective</vt:lpstr>
      <vt:lpstr>Alternative way of quantifying error</vt:lpstr>
      <vt:lpstr>Preconditioned Richardson iteration</vt:lpstr>
      <vt:lpstr>Computing E[f]±ε in small space</vt:lpstr>
      <vt:lpstr>Decreasing error in the black-box setting</vt:lpstr>
      <vt:lpstr>Reverse-engineering Richardson iteration 🛠</vt:lpstr>
      <vt:lpstr>Operations on pseudodistributions</vt:lpstr>
      <vt:lpstr>Reverse-engineering local consistency errors</vt:lpstr>
      <vt:lpstr>The first correction term</vt:lpstr>
      <vt:lpstr>Subsequent correction terms</vt:lpstr>
      <vt:lpstr>Richardson iteration for pseudodistributions</vt:lpstr>
      <vt:lpstr>Tool for improving seed length: Sampler</vt:lpstr>
      <vt:lpstr>A family of log-seed PRGs, most of which work</vt:lpstr>
      <vt:lpstr>♻ Using sampler to recycle seeds</vt:lpstr>
      <vt:lpstr>Application of WPRGs: Beating Saks-Zhou</vt:lpstr>
      <vt:lpstr>PRGs for short, wide ROBPs: State of the art</vt:lpstr>
      <vt:lpstr>New WPRG-based derandomization</vt:lpstr>
      <vt:lpstr>Concluding comments: PRGs vs. WPRGs vs. HSGs</vt:lpstr>
      <vt:lpstr>More 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152</cp:revision>
  <dcterms:created xsi:type="dcterms:W3CDTF">2021-06-07T01:02:18Z</dcterms:created>
  <dcterms:modified xsi:type="dcterms:W3CDTF">2021-07-01T18:22:05Z</dcterms:modified>
</cp:coreProperties>
</file>