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490" r:id="rId3"/>
    <p:sldId id="491" r:id="rId4"/>
    <p:sldId id="492" r:id="rId5"/>
    <p:sldId id="493" r:id="rId6"/>
    <p:sldId id="494" r:id="rId7"/>
    <p:sldId id="495" r:id="rId8"/>
    <p:sldId id="497" r:id="rId9"/>
    <p:sldId id="483" r:id="rId10"/>
    <p:sldId id="674" r:id="rId11"/>
    <p:sldId id="721" r:id="rId12"/>
    <p:sldId id="489" r:id="rId13"/>
    <p:sldId id="676" r:id="rId14"/>
    <p:sldId id="690" r:id="rId15"/>
    <p:sldId id="677" r:id="rId16"/>
    <p:sldId id="686" r:id="rId17"/>
    <p:sldId id="678" r:id="rId18"/>
    <p:sldId id="724" r:id="rId19"/>
    <p:sldId id="691" r:id="rId20"/>
    <p:sldId id="689" r:id="rId21"/>
    <p:sldId id="692" r:id="rId22"/>
    <p:sldId id="723" r:id="rId23"/>
    <p:sldId id="533" r:id="rId24"/>
    <p:sldId id="703" r:id="rId25"/>
    <p:sldId id="697" r:id="rId26"/>
    <p:sldId id="695" r:id="rId27"/>
    <p:sldId id="699" r:id="rId28"/>
    <p:sldId id="701" r:id="rId29"/>
    <p:sldId id="720" r:id="rId30"/>
    <p:sldId id="707" r:id="rId31"/>
    <p:sldId id="719" r:id="rId32"/>
    <p:sldId id="718" r:id="rId33"/>
    <p:sldId id="717" r:id="rId34"/>
    <p:sldId id="716" r:id="rId35"/>
    <p:sldId id="715" r:id="rId36"/>
    <p:sldId id="714" r:id="rId37"/>
    <p:sldId id="713" r:id="rId38"/>
    <p:sldId id="712" r:id="rId39"/>
    <p:sldId id="711" r:id="rId40"/>
    <p:sldId id="710" r:id="rId41"/>
    <p:sldId id="709" r:id="rId42"/>
    <p:sldId id="708" r:id="rId43"/>
    <p:sldId id="722" r:id="rId44"/>
    <p:sldId id="680" r:id="rId45"/>
    <p:sldId id="679" r:id="rId46"/>
    <p:sldId id="681" r:id="rId47"/>
    <p:sldId id="688" r:id="rId48"/>
    <p:sldId id="725" r:id="rId49"/>
    <p:sldId id="684" r:id="rId50"/>
    <p:sldId id="488" r:id="rId51"/>
    <p:sldId id="68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2AC"/>
    <a:srgbClr val="F6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F8BA6-3BF1-87F3-E16E-16FE0100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3D6B2-57FA-39A3-E654-3E93D8F31A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D330E-2BCD-3694-623A-A76D2A2A3A7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7EF70-AB3B-9BB0-5BCF-50A4D232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3AB7D-8EF3-50CE-A4D4-2E7EEEB6A9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B3C1C-3A7E-86B9-2B6D-5AABE14E64D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9EDDE-C1DC-F6F6-A258-8221C8D1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361D5-DE9B-2CAB-0A2F-758E98BF7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BCDD7-9CC7-D858-D7F0-E06E0523E52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5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AA1F-0392-51C1-D37D-9EA80595B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FEFB3-F21D-C1A7-2CE0-4696A687FB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964FB-8158-4FE9-DE82-F3EBA42BDBA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5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70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F2DF-E0AB-5D05-DD3B-ED4C207D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603C0-595F-406B-D3BD-85082E1532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DB602-ED35-E322-897A-C009236CF8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E077-FF22-E5DA-BB2E-3AE7B3C2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F4C71-043A-2CEF-DA44-485DC9B70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DA49-135F-5FF4-525E-FDA46BC30DD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AE85-909F-83EB-E8E9-EC28A975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3ED79-048F-5432-EB7A-62B446F77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05199-F3F3-29DB-C643-87E91971BBB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4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586E-10D4-3FA1-74F6-DCC3FF22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401AB-DC24-671E-66B6-B8315981EB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6493-510A-5FFA-CD32-C06101699F1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7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1936-1D6E-7FC7-81CA-DDC92F82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F4D05-7159-C8C0-7B65-B90944B90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0E58-E709-0197-0DB5-46537E4D47E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2A5B-B800-9533-D3ED-680F3751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29916-5BDB-20CD-4E34-9817B1CB3E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1F36D-6284-3A32-9E75-E6A3A490FCA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8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80CE8-07D8-E68C-6575-F6611EB8D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40EC1-8EDA-ABA2-E415-0905AE3027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0FA0-8AAB-543C-CAC0-57FB4E3DC55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F6F5B-DE0A-907B-D39C-DDC726C5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79EBE-E333-E474-4507-5A7E11F6B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697A-0C58-E4AC-B945-34BA3AC86AA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3551-0837-A362-E049-FF7AAF9C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705C8-3B1C-F4F6-5A2B-B5AF8610C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0F4BC-31D7-65EB-8D72-0F820FBB953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CF885-4CED-DF68-032A-E6600DD9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094C4-CC77-3B11-07C3-09B622CB8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7FE4E-D216-D56C-7066-515B73E0D02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F2B76-9C66-EA41-8AAE-1A28724A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79E9E-62B0-E4C7-B46A-6B0028A8EA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A4ECC-7AF6-D838-31D5-D7FDF07A403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DEF4B-25A0-BDBD-3266-42044CF40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4B895-B2FE-E18F-A6A0-57C7A8DD3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20A2F-9C20-8EB6-44B9-DDA46882F26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99A1E-6D65-CABC-EED8-C058723F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73C06-20EF-C143-7844-080C78C6CE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AA7D2-DCF0-7498-5C25-335F60AA300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A5B6E-4930-DA54-3E16-7F77D077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62110-E52F-CE45-ECDE-CAC1B051DC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0F15A-7DCA-1516-5D81-33D5B8862EC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5" Type="http://schemas.openxmlformats.org/officeDocument/2006/relationships/image" Target="../media/image96.png"/><Relationship Id="rId10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9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Relationship Id="rId1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8.png"/><Relationship Id="rId2" Type="http://schemas.openxmlformats.org/officeDocument/2006/relationships/image" Target="../media/image9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Relationship Id="rId1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8.png"/><Relationship Id="rId2" Type="http://schemas.openxmlformats.org/officeDocument/2006/relationships/image" Target="../media/image9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Relationship Id="rId1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5" Type="http://schemas.openxmlformats.org/officeDocument/2006/relationships/image" Target="../media/image83.png"/><Relationship Id="rId15" Type="http://schemas.openxmlformats.org/officeDocument/2006/relationships/image" Target="../media/image97.png"/><Relationship Id="rId10" Type="http://schemas.openxmlformats.org/officeDocument/2006/relationships/image" Target="../media/image89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5" Type="http://schemas.openxmlformats.org/officeDocument/2006/relationships/image" Target="../media/image83.png"/><Relationship Id="rId15" Type="http://schemas.openxmlformats.org/officeDocument/2006/relationships/image" Target="../media/image97.png"/><Relationship Id="rId10" Type="http://schemas.openxmlformats.org/officeDocument/2006/relationships/image" Target="../media/image89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94.png"/><Relationship Id="rId21" Type="http://schemas.openxmlformats.org/officeDocument/2006/relationships/image" Target="../media/image102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5" Type="http://schemas.openxmlformats.org/officeDocument/2006/relationships/image" Target="../media/image83.png"/><Relationship Id="rId15" Type="http://schemas.openxmlformats.org/officeDocument/2006/relationships/image" Target="../media/image97.png"/><Relationship Id="rId10" Type="http://schemas.openxmlformats.org/officeDocument/2006/relationships/image" Target="../media/image89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94.png"/><Relationship Id="rId21" Type="http://schemas.openxmlformats.org/officeDocument/2006/relationships/image" Target="../media/image102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5" Type="http://schemas.openxmlformats.org/officeDocument/2006/relationships/image" Target="../media/image83.png"/><Relationship Id="rId15" Type="http://schemas.openxmlformats.org/officeDocument/2006/relationships/image" Target="../media/image97.png"/><Relationship Id="rId10" Type="http://schemas.openxmlformats.org/officeDocument/2006/relationships/image" Target="../media/image89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94.png"/><Relationship Id="rId21" Type="http://schemas.openxmlformats.org/officeDocument/2006/relationships/image" Target="../media/image102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24" Type="http://schemas.openxmlformats.org/officeDocument/2006/relationships/image" Target="../media/image105.png"/><Relationship Id="rId5" Type="http://schemas.openxmlformats.org/officeDocument/2006/relationships/image" Target="../media/image83.png"/><Relationship Id="rId15" Type="http://schemas.openxmlformats.org/officeDocument/2006/relationships/image" Target="../media/image97.png"/><Relationship Id="rId23" Type="http://schemas.openxmlformats.org/officeDocument/2006/relationships/image" Target="../media/image104.png"/><Relationship Id="rId10" Type="http://schemas.openxmlformats.org/officeDocument/2006/relationships/image" Target="../media/image89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94.png"/><Relationship Id="rId21" Type="http://schemas.openxmlformats.org/officeDocument/2006/relationships/image" Target="../media/image102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24" Type="http://schemas.openxmlformats.org/officeDocument/2006/relationships/image" Target="../media/image105.png"/><Relationship Id="rId5" Type="http://schemas.openxmlformats.org/officeDocument/2006/relationships/image" Target="../media/image83.png"/><Relationship Id="rId15" Type="http://schemas.openxmlformats.org/officeDocument/2006/relationships/image" Target="../media/image97.png"/><Relationship Id="rId23" Type="http://schemas.openxmlformats.org/officeDocument/2006/relationships/image" Target="../media/image104.png"/><Relationship Id="rId10" Type="http://schemas.openxmlformats.org/officeDocument/2006/relationships/image" Target="../media/image89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4.xml"/><Relationship Id="rId7" Type="http://schemas.openxmlformats.org/officeDocument/2006/relationships/image" Target="../media/image10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44139" y="87098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Probabilistic Kolmogorov Complexity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389927" y="5168415"/>
            <a:ext cx="680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400" dirty="0">
                <a:latin typeface="Calisto MT" panose="02040603050505030304" pitchFamily="18" charset="0"/>
              </a:rPr>
              <a:t>Computability in Europe</a:t>
            </a:r>
          </a:p>
          <a:p>
            <a:pPr algn="ctr"/>
            <a:br>
              <a:rPr lang="en-US" altLang="en-GB" sz="1800" dirty="0">
                <a:latin typeface="Calisto MT" panose="02040603050505030304" pitchFamily="18" charset="0"/>
              </a:rPr>
            </a:br>
            <a:r>
              <a:rPr lang="en-US" altLang="en-GB" sz="1800" dirty="0">
                <a:latin typeface="Calisto MT" panose="02040603050505030304" pitchFamily="18" charset="0"/>
              </a:rPr>
              <a:t>July/</a:t>
            </a:r>
            <a:r>
              <a:rPr lang="en-US" altLang="en-GB" sz="1700" dirty="0">
                <a:latin typeface="Calisto MT" panose="02040603050505030304" pitchFamily="18" charset="0"/>
              </a:rPr>
              <a:t>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14400" y="3008742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9CC3F39-3C39-31A6-C259-90F80DD43A81}"/>
              </a:ext>
            </a:extLst>
          </p:cNvPr>
          <p:cNvSpPr txBox="1"/>
          <p:nvPr/>
        </p:nvSpPr>
        <p:spPr>
          <a:xfrm>
            <a:off x="4583012" y="3630589"/>
            <a:ext cx="24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pic>
        <p:nvPicPr>
          <p:cNvPr id="3" name="Picture 2" descr="Computability in Europe - Wikipedia">
            <a:extLst>
              <a:ext uri="{FF2B5EF4-FFF2-40B4-BE49-F238E27FC236}">
                <a16:creationId xmlns:a16="http://schemas.microsoft.com/office/drawing/2014/main" id="{2859747C-DBED-94A1-3AF5-E17199A9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52" y="4910066"/>
            <a:ext cx="1948409" cy="1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15A2E-4378-BDD7-566F-F955D53DA2F4}"/>
              </a:ext>
            </a:extLst>
          </p:cNvPr>
          <p:cNvSpPr txBox="1"/>
          <p:nvPr/>
        </p:nvSpPr>
        <p:spPr>
          <a:xfrm>
            <a:off x="4524306" y="1609115"/>
            <a:ext cx="253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(Tutorial - Part 1)</a:t>
            </a:r>
            <a:endParaRPr lang="en-GB" sz="2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28F2D-B197-FFB1-D64A-921FC782B5FE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F77BE-4B5D-2491-4E48-8899F4E2ABB4}"/>
              </a:ext>
            </a:extLst>
          </p:cNvPr>
          <p:cNvSpPr txBox="1"/>
          <p:nvPr/>
        </p:nvSpPr>
        <p:spPr>
          <a:xfrm>
            <a:off x="867800" y="1934820"/>
            <a:ext cx="926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Levin (1984) proposed the following notion of complexity for strings. </a:t>
            </a:r>
            <a:endParaRPr lang="en-GB" sz="2400" dirty="0"/>
          </a:p>
        </p:txBody>
      </p:sp>
      <p:pic>
        <p:nvPicPr>
          <p:cNvPr id="15" name="Picture 4 1">
            <a:extLst>
              <a:ext uri="{FF2B5EF4-FFF2-40B4-BE49-F238E27FC236}">
                <a16:creationId xmlns:a16="http://schemas.microsoft.com/office/drawing/2014/main" id="{6E65CE4C-4B4A-FCDE-6301-E976BD61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52" y="529551"/>
            <a:ext cx="1485866" cy="22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A4A25127-D819-6F83-96BA-0ECE2EE81312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Levin Complexity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E3795C-3274-49D9-6CA7-D4A5995F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76" y="2764890"/>
            <a:ext cx="3793846" cy="550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0C47-0873-9C40-FB50-98B306F4D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04" y="3464574"/>
            <a:ext cx="10273484" cy="8442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63BD67-FE5D-7CD1-81C8-E73C9F1A8F26}"/>
              </a:ext>
            </a:extLst>
          </p:cNvPr>
          <p:cNvSpPr txBox="1"/>
          <p:nvPr/>
        </p:nvSpPr>
        <p:spPr>
          <a:xfrm>
            <a:off x="3872754" y="4738967"/>
            <a:ext cx="832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E02AC"/>
                </a:solidFill>
              </a:rPr>
              <a:t>short</a:t>
            </a:r>
            <a:endParaRPr lang="en-GB" sz="2200" dirty="0">
              <a:solidFill>
                <a:srgbClr val="0E02A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634EB-78C3-52FE-C0F9-6F8451381BF0}"/>
              </a:ext>
            </a:extLst>
          </p:cNvPr>
          <p:cNvSpPr txBox="1"/>
          <p:nvPr/>
        </p:nvSpPr>
        <p:spPr>
          <a:xfrm>
            <a:off x="4743950" y="4747728"/>
            <a:ext cx="1352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E02AC"/>
                </a:solidFill>
              </a:rPr>
              <a:t>effective</a:t>
            </a:r>
            <a:endParaRPr lang="en-GB" sz="2200" dirty="0">
              <a:solidFill>
                <a:srgbClr val="0E02AC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8B9D8D-7232-068F-9798-AE07B5BC0A43}"/>
              </a:ext>
            </a:extLst>
          </p:cNvPr>
          <p:cNvCxnSpPr/>
          <p:nvPr/>
        </p:nvCxnSpPr>
        <p:spPr>
          <a:xfrm flipV="1">
            <a:off x="4296386" y="4181496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307A16-E18E-96E6-DD3D-1C41EF115A02}"/>
              </a:ext>
            </a:extLst>
          </p:cNvPr>
          <p:cNvCxnSpPr/>
          <p:nvPr/>
        </p:nvCxnSpPr>
        <p:spPr>
          <a:xfrm flipV="1">
            <a:off x="5254194" y="4196798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AE8325D-C0EA-F46D-8309-4BD431B13A37}"/>
              </a:ext>
            </a:extLst>
          </p:cNvPr>
          <p:cNvSpPr txBox="1"/>
          <p:nvPr/>
        </p:nvSpPr>
        <p:spPr>
          <a:xfrm>
            <a:off x="841505" y="5604302"/>
            <a:ext cx="1027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Kt has been highly influential due to its connections to algorithms and complexity.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CAEF7-3696-E129-514A-96F15B58B366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0D86-CFF2-59B8-3F45-105F3417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007D8368-63C4-692A-2D81-E1E02FB0F321}"/>
              </a:ext>
            </a:extLst>
          </p:cNvPr>
          <p:cNvSpPr txBox="1"/>
          <p:nvPr/>
        </p:nvSpPr>
        <p:spPr>
          <a:xfrm>
            <a:off x="5313249" y="565359"/>
            <a:ext cx="63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chemeClr val="accent3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Personal View/Mental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E5417-06F4-618E-D131-CCF63EB11C54}"/>
              </a:ext>
            </a:extLst>
          </p:cNvPr>
          <p:cNvSpPr txBox="1"/>
          <p:nvPr/>
        </p:nvSpPr>
        <p:spPr>
          <a:xfrm>
            <a:off x="969316" y="1605410"/>
            <a:ext cx="442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</a:rPr>
              <a:t>Zoo of time-bounded Kolmogorov complexity notions:</a:t>
            </a:r>
            <a:endParaRPr lang="en-GB" sz="2200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CAEDF-1781-6195-B30A-BA90C7FD786D}"/>
              </a:ext>
            </a:extLst>
          </p:cNvPr>
          <p:cNvSpPr txBox="1"/>
          <p:nvPr/>
        </p:nvSpPr>
        <p:spPr>
          <a:xfrm>
            <a:off x="6006190" y="1482792"/>
            <a:ext cx="557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</a:rPr>
              <a:t>Which features of Kolmogorov complexity survive in the time-bounded setting?</a:t>
            </a:r>
            <a:endParaRPr lang="en-GB" sz="22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8FDF3-9910-7E64-D510-0EB5B239B008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</a:rPr>
              <a:t>Applications in Theoretical Computer Science</a:t>
            </a:r>
            <a:endParaRPr lang="en-GB" sz="2200" b="1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BA210-A4A5-6544-E8F7-90E7077C02D1}"/>
              </a:ext>
            </a:extLst>
          </p:cNvPr>
          <p:cNvSpPr txBox="1"/>
          <p:nvPr/>
        </p:nvSpPr>
        <p:spPr>
          <a:xfrm>
            <a:off x="6095999" y="2352892"/>
            <a:ext cx="122689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Source Coding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2684F-0AF4-DE10-34D1-29698BC400FF}"/>
              </a:ext>
            </a:extLst>
          </p:cNvPr>
          <p:cNvSpPr txBox="1"/>
          <p:nvPr/>
        </p:nvSpPr>
        <p:spPr>
          <a:xfrm>
            <a:off x="7585741" y="2360923"/>
            <a:ext cx="165597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Symmetry of </a:t>
            </a:r>
          </a:p>
          <a:p>
            <a:pPr algn="ctr"/>
            <a:r>
              <a:rPr lang="en-US" sz="2200" dirty="0">
                <a:solidFill>
                  <a:schemeClr val="accent3"/>
                </a:solidFill>
              </a:rPr>
              <a:t>Information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154CF-51BB-AFA3-3E6E-F35961C6D8FD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Language Compression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7F2DE-7ED5-3FC0-ABC1-6B42909E71BC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e.g., given a string x and a time bound t, compute K</a:t>
            </a:r>
            <a:r>
              <a:rPr lang="en-US" sz="2200" b="1" baseline="30000" dirty="0"/>
              <a:t>t</a:t>
            </a:r>
            <a:r>
              <a:rPr lang="en-US" sz="2200" b="1" dirty="0"/>
              <a:t>(x)</a:t>
            </a:r>
            <a:endParaRPr lang="en-GB" sz="2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B0FE95-DD1E-26A9-7BC9-CE214F9CF3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30054" y="2596907"/>
            <a:ext cx="663349" cy="525425"/>
          </a:xfrm>
          <a:prstGeom prst="rect">
            <a:avLst/>
          </a:prstGeom>
          <a:ln w="7620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C4280F-76BC-5203-F9CA-BDC43A3E30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63" y="3914320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622BEE-0716-CCCB-FB46-02EC5CA00B5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379770" y="3948691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C42E9E-318A-89DE-7977-ADA2BF9B85D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64505" y="4514167"/>
            <a:ext cx="870687" cy="5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E313A4-2082-ACC9-0100-87D50A2FBF9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1478494" y="4585281"/>
            <a:ext cx="771962" cy="528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5130CC-B13D-6AE1-B506-7964B3CF6EC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408175" y="4111922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561D18-1B5B-FFFB-57B9-AE2105800F3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4442564" y="4231249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0AC050-CF8B-43A8-F1BB-3887D9AF6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1536350" y="5898588"/>
            <a:ext cx="985350" cy="619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17F67D-03CB-BBE6-85FF-529C7141334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625383" y="5972235"/>
            <a:ext cx="870684" cy="4992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77E8AC3-6C51-2C7D-968C-2EF98586A09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3564755" y="5981504"/>
            <a:ext cx="777790" cy="5366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3FD9A4-8D82-34A0-E13B-DA662E8E8DB4}"/>
              </a:ext>
            </a:extLst>
          </p:cNvPr>
          <p:cNvCxnSpPr/>
          <p:nvPr/>
        </p:nvCxnSpPr>
        <p:spPr>
          <a:xfrm flipH="1">
            <a:off x="1482223" y="3270915"/>
            <a:ext cx="665779" cy="57106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EE5FE9-84D1-58B4-DB95-61912BCEF539}"/>
              </a:ext>
            </a:extLst>
          </p:cNvPr>
          <p:cNvCxnSpPr>
            <a:cxnSpLocks/>
          </p:cNvCxnSpPr>
          <p:nvPr/>
        </p:nvCxnSpPr>
        <p:spPr>
          <a:xfrm>
            <a:off x="3257554" y="3246489"/>
            <a:ext cx="654729" cy="64927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62486A-7514-F359-2D86-C198021A8025}"/>
              </a:ext>
            </a:extLst>
          </p:cNvPr>
          <p:cNvCxnSpPr>
            <a:cxnSpLocks/>
          </p:cNvCxnSpPr>
          <p:nvPr/>
        </p:nvCxnSpPr>
        <p:spPr>
          <a:xfrm>
            <a:off x="1536350" y="5220812"/>
            <a:ext cx="714106" cy="56122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3082B5-B7DB-EEF3-BE60-9053262ED2B6}"/>
              </a:ext>
            </a:extLst>
          </p:cNvPr>
          <p:cNvCxnSpPr>
            <a:cxnSpLocks/>
          </p:cNvCxnSpPr>
          <p:nvPr/>
        </p:nvCxnSpPr>
        <p:spPr>
          <a:xfrm flipH="1">
            <a:off x="3184075" y="4974407"/>
            <a:ext cx="831105" cy="807626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E9EEF386-59C7-1C7F-D1F7-061CDF266C0E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3041661" y="2601797"/>
            <a:ext cx="2163406" cy="536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CC76C13-419E-D31F-927B-46D0A908D93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1486508" y="446132"/>
            <a:ext cx="3294116" cy="1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2F84F4-FD7D-4A19-EC27-8830C368B3A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</a:blip>
          <a:stretch>
            <a:fillRect/>
          </a:stretch>
        </p:blipFill>
        <p:spPr>
          <a:xfrm>
            <a:off x="2235318" y="2596907"/>
            <a:ext cx="780129" cy="517586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06EEB-D586-F015-8C23-ADFCDB2B50A0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Meta-Complexity: What is the complexity of estimating complexity?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0D92D-19A4-388C-D4E4-B6B77A32ECB4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25A3F-1ED9-434B-9B56-1669A33B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02FEB2-2594-1924-4178-977FF7046065}"/>
              </a:ext>
            </a:extLst>
          </p:cNvPr>
          <p:cNvSpPr/>
          <p:nvPr/>
        </p:nvSpPr>
        <p:spPr>
          <a:xfrm>
            <a:off x="733889" y="2087442"/>
            <a:ext cx="10526293" cy="6419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3599CCF-D0E2-6917-C40E-1AF55F088BFE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GB" sz="3600" b="1" dirty="0">
              <a:solidFill>
                <a:schemeClr val="tx2"/>
              </a:solidFill>
              <a:latin typeface="Calisto MT" panose="02040603050505030304" pitchFamily="18" charset="0"/>
              <a:cs typeface="Aharoni" panose="020B0604020202020204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818F9-811F-E2FB-AC81-E438A16D9960}"/>
              </a:ext>
            </a:extLst>
          </p:cNvPr>
          <p:cNvSpPr txBox="1"/>
          <p:nvPr/>
        </p:nvSpPr>
        <p:spPr>
          <a:xfrm>
            <a:off x="896539" y="6819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Meta-Complexity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CD7CF-B99E-E0A9-8A56-9042CA54271E}"/>
              </a:ext>
            </a:extLst>
          </p:cNvPr>
          <p:cNvSpPr txBox="1"/>
          <p:nvPr/>
        </p:nvSpPr>
        <p:spPr>
          <a:xfrm>
            <a:off x="1152233" y="1337193"/>
            <a:ext cx="10382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Q. </a:t>
            </a:r>
            <a:r>
              <a:rPr lang="en-US" sz="2200" i="1" dirty="0"/>
              <a:t>What is the computational complexity of estimating complexity? </a:t>
            </a:r>
            <a:endParaRPr lang="en-GB" sz="2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C0E4B-E98C-C551-3DC5-D301413AA023}"/>
              </a:ext>
            </a:extLst>
          </p:cNvPr>
          <p:cNvSpPr txBox="1"/>
          <p:nvPr/>
        </p:nvSpPr>
        <p:spPr>
          <a:xfrm>
            <a:off x="841012" y="4647413"/>
            <a:ext cx="11005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If </a:t>
            </a:r>
            <a:r>
              <a:rPr lang="en-US" sz="2200" b="1" dirty="0" err="1"/>
              <a:t>MKtP</a:t>
            </a:r>
            <a:r>
              <a:rPr lang="en-US" sz="2200" dirty="0"/>
              <a:t> is in </a:t>
            </a:r>
            <a:r>
              <a:rPr lang="en-US" sz="2200" b="1" dirty="0"/>
              <a:t>P</a:t>
            </a:r>
            <a:r>
              <a:rPr lang="en-US" sz="2200" dirty="0"/>
              <a:t>, then </a:t>
            </a:r>
            <a:r>
              <a:rPr lang="en-US" sz="2200" b="1" dirty="0"/>
              <a:t>cryptography breaks </a:t>
            </a:r>
            <a:r>
              <a:rPr lang="en-US" sz="2200" dirty="0"/>
              <a:t>(OWF/cryptographic PRGs do not exist). 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94D38-6B2A-4AC1-2032-1F09D3136D6A}"/>
              </a:ext>
            </a:extLst>
          </p:cNvPr>
          <p:cNvSpPr txBox="1"/>
          <p:nvPr/>
        </p:nvSpPr>
        <p:spPr>
          <a:xfrm>
            <a:off x="828498" y="3146915"/>
            <a:ext cx="10318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Easy Upper bound: </a:t>
            </a:r>
            <a:r>
              <a:rPr lang="en-US" sz="2200" dirty="0"/>
              <a:t>The problem can be solved in </a:t>
            </a:r>
            <a:r>
              <a:rPr lang="en-US" sz="2200" b="1" dirty="0"/>
              <a:t>time</a:t>
            </a:r>
            <a:r>
              <a:rPr lang="en-US" sz="2200" dirty="0"/>
              <a:t> </a:t>
            </a:r>
            <a:r>
              <a:rPr lang="en-US" sz="2200" b="1" dirty="0"/>
              <a:t>exponential</a:t>
            </a:r>
            <a:r>
              <a:rPr lang="en-US" sz="2200" dirty="0"/>
              <a:t> in the length of </a:t>
            </a:r>
            <a:r>
              <a:rPr lang="en-US" sz="2200" b="1" dirty="0"/>
              <a:t>x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4D310-6BA1-5437-E59B-4ADFB5853264}"/>
              </a:ext>
            </a:extLst>
          </p:cNvPr>
          <p:cNvSpPr txBox="1"/>
          <p:nvPr/>
        </p:nvSpPr>
        <p:spPr>
          <a:xfrm>
            <a:off x="841012" y="3854474"/>
            <a:ext cx="8828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Longstanding Lower Bound Problem:</a:t>
            </a:r>
            <a:r>
              <a:rPr lang="en-US" sz="2200" dirty="0"/>
              <a:t> Prove that </a:t>
            </a:r>
            <a:r>
              <a:rPr lang="en-US" sz="2200" b="1" dirty="0" err="1"/>
              <a:t>MKtP</a:t>
            </a:r>
            <a:r>
              <a:rPr lang="en-US" sz="2200" dirty="0"/>
              <a:t> is </a:t>
            </a:r>
            <a:r>
              <a:rPr lang="en-US" sz="2200" b="1" dirty="0"/>
              <a:t>not</a:t>
            </a:r>
            <a:r>
              <a:rPr lang="en-US" sz="2200" dirty="0"/>
              <a:t> in </a:t>
            </a:r>
            <a:r>
              <a:rPr lang="en-US" sz="2200" b="1" dirty="0"/>
              <a:t>P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921D6-CEDB-4C77-356D-E8771D48A1C6}"/>
              </a:ext>
            </a:extLst>
          </p:cNvPr>
          <p:cNvSpPr txBox="1"/>
          <p:nvPr/>
        </p:nvSpPr>
        <p:spPr>
          <a:xfrm>
            <a:off x="832853" y="5745162"/>
            <a:ext cx="10526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Since </a:t>
            </a:r>
            <a:r>
              <a:rPr lang="en-US" sz="2200" b="1" dirty="0"/>
              <a:t>EXP</a:t>
            </a:r>
            <a:r>
              <a:rPr lang="en-US" sz="2200" dirty="0"/>
              <a:t> is not contained in </a:t>
            </a:r>
            <a:r>
              <a:rPr lang="en-US" sz="2200" b="1" dirty="0"/>
              <a:t>P</a:t>
            </a:r>
            <a:r>
              <a:rPr lang="en-US" sz="2200" dirty="0"/>
              <a:t>, can hope to show this lower bound </a:t>
            </a:r>
            <a:r>
              <a:rPr lang="en-US" sz="2200" b="1" dirty="0"/>
              <a:t>unconditionally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35E61-78DC-EAB4-7968-89C71C7833CC}"/>
              </a:ext>
            </a:extLst>
          </p:cNvPr>
          <p:cNvSpPr txBox="1"/>
          <p:nvPr/>
        </p:nvSpPr>
        <p:spPr>
          <a:xfrm>
            <a:off x="828498" y="2155523"/>
            <a:ext cx="10318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MKtP</a:t>
            </a:r>
            <a:r>
              <a:rPr lang="en-US" sz="2200" dirty="0"/>
              <a:t> (</a:t>
            </a:r>
            <a:r>
              <a:rPr lang="en-US" sz="2200" b="1" dirty="0"/>
              <a:t>Minimum Kt Problem</a:t>
            </a:r>
            <a:r>
              <a:rPr lang="en-US" sz="2200" dirty="0"/>
              <a:t>): Given a string </a:t>
            </a:r>
            <a:r>
              <a:rPr lang="en-US" sz="2200" b="1" dirty="0"/>
              <a:t>x</a:t>
            </a:r>
            <a:r>
              <a:rPr lang="en-US" sz="2200" dirty="0"/>
              <a:t> and a bound </a:t>
            </a:r>
            <a:r>
              <a:rPr lang="en-US" sz="2200" b="1" dirty="0"/>
              <a:t>s</a:t>
            </a:r>
            <a:r>
              <a:rPr lang="en-US" sz="2200" dirty="0"/>
              <a:t>, is it the case that Kt(</a:t>
            </a:r>
            <a:r>
              <a:rPr lang="en-US" sz="2200" b="1" dirty="0"/>
              <a:t>x</a:t>
            </a:r>
            <a:r>
              <a:rPr lang="en-US" sz="2200" dirty="0"/>
              <a:t>) &lt; </a:t>
            </a:r>
            <a:r>
              <a:rPr lang="en-US" sz="2200" b="1" dirty="0"/>
              <a:t>s</a:t>
            </a:r>
            <a:r>
              <a:rPr lang="en-US" sz="2200" dirty="0"/>
              <a:t>?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25EF2-3F35-B164-E402-5597A0233875}"/>
              </a:ext>
            </a:extLst>
          </p:cNvPr>
          <p:cNvSpPr txBox="1"/>
          <p:nvPr/>
        </p:nvSpPr>
        <p:spPr>
          <a:xfrm>
            <a:off x="2852148" y="5166215"/>
            <a:ext cx="8828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(We can distinguish “</a:t>
            </a:r>
            <a:r>
              <a:rPr lang="en-US" sz="2200" b="1" i="1" dirty="0"/>
              <a:t>random</a:t>
            </a:r>
            <a:r>
              <a:rPr lang="en-US" sz="2200" dirty="0"/>
              <a:t>” strings from “</a:t>
            </a:r>
            <a:r>
              <a:rPr lang="en-US" sz="2200" b="1" i="1" dirty="0"/>
              <a:t>structured</a:t>
            </a:r>
            <a:r>
              <a:rPr lang="en-US" sz="2200" dirty="0"/>
              <a:t>” strings.)</a:t>
            </a:r>
            <a:endParaRPr lang="en-GB" sz="2200" dirty="0"/>
          </a:p>
        </p:txBody>
      </p:sp>
      <p:pic>
        <p:nvPicPr>
          <p:cNvPr id="6" name="Picture 4 1">
            <a:extLst>
              <a:ext uri="{FF2B5EF4-FFF2-40B4-BE49-F238E27FC236}">
                <a16:creationId xmlns:a16="http://schemas.microsoft.com/office/drawing/2014/main" id="{9960DC6E-64ED-89AB-868F-7BFB163B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2" y="337196"/>
            <a:ext cx="1054979" cy="15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A3CCE-4D67-D120-BA71-2B3AB45BB87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D63B-8895-ECE2-669A-C7876F04B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AD61FE15-FBFA-6FB6-804E-68359EF55C6C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GB" sz="3600" b="1" dirty="0">
              <a:solidFill>
                <a:schemeClr val="tx2"/>
              </a:solidFill>
              <a:latin typeface="Calisto MT" panose="02040603050505030304" pitchFamily="18" charset="0"/>
              <a:cs typeface="Aharoni" panose="020B0604020202020204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C1255-0F19-0C5A-3857-603BE352AE98}"/>
              </a:ext>
            </a:extLst>
          </p:cNvPr>
          <p:cNvSpPr txBox="1"/>
          <p:nvPr/>
        </p:nvSpPr>
        <p:spPr>
          <a:xfrm>
            <a:off x="896539" y="6819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A variant of Kt and a complexity lower bound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3E3750-E9C8-EB36-41A9-D73F316E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79" y="1660615"/>
            <a:ext cx="5234683" cy="413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A68662-DFCC-FEDE-D2BE-CA4198A4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38" y="2268246"/>
            <a:ext cx="8661115" cy="745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111F3B-D759-8A00-3674-BBB990158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79" y="3293417"/>
            <a:ext cx="3328881" cy="500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1F5AA9-4E63-82A9-6E02-4F3C574B7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22" y="4135474"/>
            <a:ext cx="832207" cy="353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592D1-1CCE-B127-EB1A-8F1E2A966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429" y="4025281"/>
            <a:ext cx="8240490" cy="11566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CDBB85-FA81-902F-9AF2-4CC02F2A4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429" y="5283297"/>
            <a:ext cx="9567191" cy="11431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5EE6DF-BC86-468A-2157-C3AD55D7E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6167" y="5893290"/>
            <a:ext cx="2416300" cy="3646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785D3-D198-FEC1-C46D-64A3208C9ECD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64CE32-BFE0-42AE-C0A6-B010872133FC}"/>
              </a:ext>
            </a:extLst>
          </p:cNvPr>
          <p:cNvSpPr txBox="1"/>
          <p:nvPr/>
        </p:nvSpPr>
        <p:spPr>
          <a:xfrm>
            <a:off x="1554479" y="3429000"/>
            <a:ext cx="9083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/>
              <a:t>What happens at </a:t>
            </a:r>
            <a:r>
              <a:rPr lang="en-US" sz="6000" b="1" i="1" dirty="0">
                <a:solidFill>
                  <a:srgbClr val="0E02AC"/>
                </a:solidFill>
              </a:rPr>
              <a:t>log</a:t>
            </a:r>
            <a:r>
              <a:rPr lang="en-US" sz="3000" b="1" i="1" dirty="0">
                <a:solidFill>
                  <a:srgbClr val="0E02AC"/>
                </a:solidFill>
              </a:rPr>
              <a:t> </a:t>
            </a:r>
            <a:r>
              <a:rPr lang="en-US" sz="6000" b="1" i="1" dirty="0">
                <a:solidFill>
                  <a:srgbClr val="0E02AC"/>
                </a:solidFill>
              </a:rPr>
              <a:t>t</a:t>
            </a:r>
            <a:r>
              <a:rPr lang="en-US" sz="6000" i="1" dirty="0"/>
              <a:t> and why is this term used in </a:t>
            </a:r>
            <a:r>
              <a:rPr lang="en-US" sz="6000" b="1" i="1" dirty="0">
                <a:solidFill>
                  <a:srgbClr val="0E02AC"/>
                </a:solidFill>
              </a:rPr>
              <a:t>Kt</a:t>
            </a:r>
            <a:r>
              <a:rPr lang="en-US" sz="6000" i="1" dirty="0"/>
              <a:t>?</a:t>
            </a:r>
            <a:endParaRPr lang="en-GB" sz="6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2171B-3040-4AD5-9345-DE73A4636EF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4 1">
            <a:extLst>
              <a:ext uri="{FF2B5EF4-FFF2-40B4-BE49-F238E27FC236}">
                <a16:creationId xmlns:a16="http://schemas.microsoft.com/office/drawing/2014/main" id="{6C819CD3-1B0F-DE8F-686C-972A5A2E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65" y="789527"/>
            <a:ext cx="1485866" cy="22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5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0061-772D-DFA4-5CA7-2686ABB5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2897C0-983E-A4F4-9CBE-272F32106EE1}"/>
              </a:ext>
            </a:extLst>
          </p:cNvPr>
          <p:cNvSpPr txBox="1"/>
          <p:nvPr/>
        </p:nvSpPr>
        <p:spPr>
          <a:xfrm>
            <a:off x="381965" y="68195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Kt and Explicit Constructions: Prime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1179CE9-2462-5CC2-FA8F-617FE91C70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68" y="1768373"/>
                <a:ext cx="10871200" cy="1607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>
                    <a:solidFill>
                      <a:srgbClr val="0033CC"/>
                    </a:solidFill>
                  </a:rPr>
                  <a:t>Primes.</a:t>
                </a:r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/>
                  <a:t>An integer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prime</a:t>
                </a:r>
                <a:r>
                  <a:rPr lang="en-US" dirty="0"/>
                  <a:t> if it is only divisible by </a:t>
                </a:r>
                <a:r>
                  <a:rPr lang="en-US" b="1" dirty="0"/>
                  <a:t>1</a:t>
                </a:r>
                <a:r>
                  <a:rPr lang="en-US" dirty="0"/>
                  <a:t> and </a:t>
                </a:r>
                <a:r>
                  <a:rPr lang="en-US" b="1" dirty="0"/>
                  <a:t>itself</a:t>
                </a:r>
                <a:r>
                  <a:rPr lang="en-US" dirty="0"/>
                  <a:t>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prime:  [2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baseline="30000" dirty="0"/>
                  <a:t>-1</a:t>
                </a:r>
                <a:r>
                  <a:rPr lang="en-US" dirty="0"/>
                  <a:t>,2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- 1] , i.e., binary representation of the form 1xxxxxxxx</a:t>
                </a:r>
              </a:p>
              <a:p>
                <a:pPr algn="l"/>
                <a:endParaRPr lang="en-US" dirty="0"/>
              </a:p>
              <a:p>
                <a:pPr algn="l"/>
                <a:endParaRPr lang="en-GB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1179CE9-2462-5CC2-FA8F-617FE91C7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" y="1768373"/>
                <a:ext cx="10871200" cy="1607568"/>
              </a:xfrm>
              <a:prstGeom prst="rect">
                <a:avLst/>
              </a:prstGeom>
              <a:blipFill>
                <a:blip r:embed="rId3"/>
                <a:stretch>
                  <a:fillRect l="-841" t="-5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90A134A-8A03-947C-B3AB-00ADD9D9EA41}"/>
              </a:ext>
            </a:extLst>
          </p:cNvPr>
          <p:cNvSpPr txBox="1"/>
          <p:nvPr/>
        </p:nvSpPr>
        <p:spPr>
          <a:xfrm>
            <a:off x="8597639" y="2620286"/>
            <a:ext cx="207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Example:</a:t>
            </a:r>
            <a:r>
              <a:rPr lang="en-GB" sz="1600" dirty="0">
                <a:solidFill>
                  <a:srgbClr val="FF0000"/>
                </a:solidFill>
              </a:rPr>
              <a:t> 17</a:t>
            </a:r>
            <a:r>
              <a:rPr lang="en-GB" sz="1600" dirty="0"/>
              <a:t>  =  10001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77CBEA-7756-B528-B515-6887FE8685BE}"/>
                  </a:ext>
                </a:extLst>
              </p:cNvPr>
              <p:cNvSpPr txBox="1"/>
              <p:nvPr/>
            </p:nvSpPr>
            <p:spPr>
              <a:xfrm>
                <a:off x="660399" y="3757176"/>
                <a:ext cx="10833732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Two fundamental computational problems about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primes</a:t>
                </a:r>
                <a:r>
                  <a:rPr lang="en-US" sz="2800" b="1" dirty="0"/>
                  <a:t>: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	Primality Testing</a:t>
                </a:r>
                <a:r>
                  <a:rPr lang="en-US" sz="2800" b="1" dirty="0"/>
                  <a:t>: </a:t>
                </a:r>
                <a:r>
                  <a:rPr lang="en-US" sz="2800" dirty="0"/>
                  <a:t>check whether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integer is prime</a:t>
                </a:r>
              </a:p>
              <a:p>
                <a:pPr marL="457200" lvl="1" indent="0">
                  <a:buNone/>
                </a:pPr>
                <a:r>
                  <a:rPr lang="en-US" altLang="zh-CN" sz="2800" b="1" dirty="0"/>
                  <a:t>	</a:t>
                </a:r>
                <a:r>
                  <a:rPr lang="en-US" altLang="zh-CN" sz="2400" b="1" dirty="0"/>
                  <a:t>[AKS’04]</a:t>
                </a:r>
                <a:r>
                  <a:rPr lang="en-US" altLang="zh-CN" sz="2400" dirty="0"/>
                  <a:t> primality test: solves this problem in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  <a:p>
                <a:pPr lvl="1"/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	Prime Generation</a:t>
                </a:r>
                <a:r>
                  <a:rPr lang="en-US" sz="2800" b="1" dirty="0"/>
                  <a:t>: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find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dirty="0"/>
                  <a:t>bit prime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77CBEA-7756-B528-B515-6887FE86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3757176"/>
                <a:ext cx="10833732" cy="2677656"/>
              </a:xfrm>
              <a:prstGeom prst="rect">
                <a:avLst/>
              </a:prstGeom>
              <a:blipFill>
                <a:blip r:embed="rId4"/>
                <a:stretch>
                  <a:fillRect l="-1125" t="-2045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602978D-7F86-2844-99A1-5A8D0BB361BC}"/>
              </a:ext>
            </a:extLst>
          </p:cNvPr>
          <p:cNvSpPr txBox="1"/>
          <p:nvPr/>
        </p:nvSpPr>
        <p:spPr>
          <a:xfrm>
            <a:off x="660399" y="2958840"/>
            <a:ext cx="1153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Widely used in computer science:</a:t>
            </a:r>
            <a:r>
              <a:rPr lang="en-US" sz="2800" dirty="0"/>
              <a:t> </a:t>
            </a:r>
            <a:r>
              <a:rPr lang="en-US" sz="2400" dirty="0"/>
              <a:t>cryptography, algorithms, computer algebra, etc.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82987-8A64-4B77-B87C-B79274AE5C7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DB807-10F3-0DFD-5E05-0372CAB13B79}"/>
              </a:ext>
            </a:extLst>
          </p:cNvPr>
          <p:cNvSpPr txBox="1"/>
          <p:nvPr/>
        </p:nvSpPr>
        <p:spPr>
          <a:xfrm>
            <a:off x="381965" y="68195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Challenge: Explicit Construction of Primes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E9446-0FF7-0610-D3C4-4D2F8EA81E96}"/>
              </a:ext>
            </a:extLst>
          </p:cNvPr>
          <p:cNvSpPr/>
          <p:nvPr/>
        </p:nvSpPr>
        <p:spPr>
          <a:xfrm>
            <a:off x="1784021" y="1669227"/>
            <a:ext cx="8385048" cy="2429265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A1284D4-275A-DD1F-3552-17DE01329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45559" y="1868506"/>
                <a:ext cx="8385048" cy="2348858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Generating prime numbers:</a:t>
                </a:r>
              </a:p>
              <a:p>
                <a:pPr lvl="1"/>
                <a:r>
                  <a:rPr lang="en-GB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dirty="0"/>
                  <a:t>: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GB" b="1" dirty="0">
                    <a:solidFill>
                      <a:srgbClr val="FF0000"/>
                    </a:solidFill>
                  </a:rPr>
                  <a:t>Output</a:t>
                </a:r>
                <a:r>
                  <a:rPr lang="en-GB" dirty="0"/>
                  <a:t>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-bit prime </a:t>
                </a:r>
                <a:r>
                  <a:rPr lang="en-GB" dirty="0" err="1">
                    <a:solidFill>
                      <a:srgbClr val="002060"/>
                    </a:solidFill>
                  </a:rPr>
                  <a:t>p</a:t>
                </a:r>
                <a:r>
                  <a:rPr lang="en-GB" i="1" baseline="-25000" dirty="0" err="1"/>
                  <a:t>n</a:t>
                </a:r>
                <a:r>
                  <a:rPr lang="en-GB" dirty="0"/>
                  <a:t>.</a:t>
                </a:r>
                <a:br>
                  <a:rPr lang="en-GB" dirty="0"/>
                </a:br>
                <a:endParaRPr lang="en-GB" dirty="0">
                  <a:solidFill>
                    <a:srgbClr val="002060"/>
                  </a:solidFill>
                </a:endParaRPr>
              </a:p>
              <a:p>
                <a:r>
                  <a:rPr lang="en-GB" sz="2400" dirty="0"/>
                  <a:t>Can we solve this problem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deterministically</a:t>
                </a:r>
                <a:r>
                  <a:rPr lang="en-GB" sz="2400" dirty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A1284D4-275A-DD1F-3552-17DE01329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5559" y="1868506"/>
                <a:ext cx="8385048" cy="2348858"/>
              </a:xfrm>
              <a:blipFill>
                <a:blip r:embed="rId2"/>
                <a:stretch>
                  <a:fillRect l="-945" t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0AEE017-0076-4DB3-58CF-56BBC9EAAEC4}"/>
              </a:ext>
            </a:extLst>
          </p:cNvPr>
          <p:cNvSpPr txBox="1"/>
          <p:nvPr/>
        </p:nvSpPr>
        <p:spPr>
          <a:xfrm>
            <a:off x="1080024" y="5068053"/>
            <a:ext cx="49465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033CC"/>
                </a:solidFill>
              </a:rPr>
              <a:t>Polymath 4:</a:t>
            </a:r>
            <a:r>
              <a:rPr lang="en-US" altLang="zh-CN" sz="2200" dirty="0">
                <a:solidFill>
                  <a:srgbClr val="0033CC"/>
                </a:solidFill>
              </a:rPr>
              <a:t> </a:t>
            </a:r>
            <a:r>
              <a:rPr lang="en-US" altLang="zh-CN" sz="2200" dirty="0"/>
              <a:t>Attempted to use number-theoretic techniques but did not obtain an unconditional improvement.</a:t>
            </a:r>
            <a:endParaRPr lang="zh-CN" altLang="en-US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1F4392-DF93-BB42-CDAC-13C2D6DC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81" y="5155209"/>
            <a:ext cx="4572979" cy="1324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832759-AFC8-DBF3-1B48-F3DB5E8D2538}"/>
              </a:ext>
            </a:extLst>
          </p:cNvPr>
          <p:cNvSpPr txBox="1"/>
          <p:nvPr/>
        </p:nvSpPr>
        <p:spPr>
          <a:xfrm>
            <a:off x="1352190" y="4337051"/>
            <a:ext cx="9244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Best known algorithm runs in time </a:t>
            </a:r>
            <a:r>
              <a:rPr lang="en-GB" sz="26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GB" sz="2600" b="1" baseline="30000" dirty="0">
                <a:solidFill>
                  <a:srgbClr val="FF0000"/>
                </a:solidFill>
                <a:latin typeface="+mj-lt"/>
              </a:rPr>
              <a:t>n/2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/>
              <a:t>[</a:t>
            </a:r>
            <a:r>
              <a:rPr lang="en-GB" sz="2600" dirty="0" err="1"/>
              <a:t>Lagarias-Odlyzko</a:t>
            </a:r>
            <a:r>
              <a:rPr lang="en-GB" sz="2600" dirty="0"/>
              <a:t> 1987]</a:t>
            </a:r>
            <a:r>
              <a:rPr lang="en-GB" sz="2600" b="1" dirty="0"/>
              <a:t>.</a:t>
            </a:r>
            <a:endParaRPr lang="en-GB" sz="2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76F29-91D7-E821-485A-A09E394AAD9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 1">
            <a:extLst>
              <a:ext uri="{FF2B5EF4-FFF2-40B4-BE49-F238E27FC236}">
                <a16:creationId xmlns:a16="http://schemas.microsoft.com/office/drawing/2014/main" id="{3AA01CA5-3C09-6810-FC38-8D8CC5DC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5" y="382320"/>
            <a:ext cx="1230878" cy="18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9F61AE-B71B-763D-A436-B278C81D3AB0}"/>
              </a:ext>
            </a:extLst>
          </p:cNvPr>
          <p:cNvSpPr txBox="1"/>
          <p:nvPr/>
        </p:nvSpPr>
        <p:spPr>
          <a:xfrm>
            <a:off x="896539" y="6819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rgbClr val="0E02AC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Levin’s Optimal Search</a:t>
            </a:r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: Kt and Primes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2E0DA9-E64C-49A7-49FC-9CA01848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31" y="1394203"/>
            <a:ext cx="7534936" cy="6191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D50F55-9E4A-2B4E-A270-716DE8E279DA}"/>
              </a:ext>
            </a:extLst>
          </p:cNvPr>
          <p:cNvSpPr/>
          <p:nvPr/>
        </p:nvSpPr>
        <p:spPr>
          <a:xfrm>
            <a:off x="5202936" y="5102352"/>
            <a:ext cx="5925960" cy="1261872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B664A4-7135-39DE-6506-6477E4D7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5" y="2891500"/>
            <a:ext cx="10243589" cy="464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BEEC42-5C08-473C-07D4-80DF40E8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28997"/>
            <a:ext cx="10337801" cy="471027"/>
          </a:xfrm>
          <a:prstGeom prst="rect">
            <a:avLst/>
          </a:prstGeom>
        </p:spPr>
      </p:pic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F2CB4663-0A6D-6E2A-E5FC-9909190ABB71}"/>
              </a:ext>
            </a:extLst>
          </p:cNvPr>
          <p:cNvSpPr/>
          <p:nvPr/>
        </p:nvSpPr>
        <p:spPr>
          <a:xfrm>
            <a:off x="5589410" y="3429000"/>
            <a:ext cx="417689" cy="846666"/>
          </a:xfrm>
          <a:prstGeom prst="upDownArrow">
            <a:avLst/>
          </a:prstGeom>
          <a:solidFill>
            <a:srgbClr val="0033CC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A93F1-DCE1-FD28-5594-2CFD01AB44AE}"/>
              </a:ext>
            </a:extLst>
          </p:cNvPr>
          <p:cNvSpPr txBox="1"/>
          <p:nvPr/>
        </p:nvSpPr>
        <p:spPr>
          <a:xfrm>
            <a:off x="755902" y="2356072"/>
            <a:ext cx="507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(Deterministic construction of primes)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77583-74B8-7ED5-4D0F-5213A5E0CD24}"/>
              </a:ext>
            </a:extLst>
          </p:cNvPr>
          <p:cNvSpPr txBox="1"/>
          <p:nvPr/>
        </p:nvSpPr>
        <p:spPr>
          <a:xfrm>
            <a:off x="755904" y="4791489"/>
            <a:ext cx="424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(compression perspective)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7E4B08-9648-F07A-AD07-8F12520C5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100" y="5279732"/>
            <a:ext cx="4138338" cy="382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C9A619-7727-DBE8-7660-A517B06ED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264" y="5812979"/>
            <a:ext cx="5519738" cy="38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81514-EB71-9267-2422-1858937C7A1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B517F-80D0-E3F5-829B-60EE122D0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さいころ">
            <a:extLst>
              <a:ext uri="{FF2B5EF4-FFF2-40B4-BE49-F238E27FC236}">
                <a16:creationId xmlns:a16="http://schemas.microsoft.com/office/drawing/2014/main" id="{8AF99CFE-8FED-F81B-C594-2D19DCE73828}"/>
              </a:ext>
            </a:extLst>
          </p:cNvPr>
          <p:cNvSpPr/>
          <p:nvPr/>
        </p:nvSpPr>
        <p:spPr>
          <a:xfrm rot="18567108">
            <a:off x="5412196" y="2135151"/>
            <a:ext cx="1367593" cy="128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0033C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B60E3-A3FA-65DF-0B63-A9ACF36AFA7E}"/>
              </a:ext>
            </a:extLst>
          </p:cNvPr>
          <p:cNvSpPr txBox="1"/>
          <p:nvPr/>
        </p:nvSpPr>
        <p:spPr>
          <a:xfrm>
            <a:off x="772877" y="2974258"/>
            <a:ext cx="106462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0E02AC"/>
                </a:solidFill>
                <a:effectLst/>
                <a:latin typeface="Calisto MT" panose="02040603050505030304" pitchFamily="18" charset="0"/>
              </a:rPr>
              <a:t>NEXT:</a:t>
            </a:r>
          </a:p>
          <a:p>
            <a:endParaRPr lang="en-US" sz="3000" i="0" dirty="0">
              <a:solidFill>
                <a:srgbClr val="0E02AC"/>
              </a:solidFill>
              <a:effectLst/>
              <a:latin typeface="Calisto MT" panose="02040603050505030304" pitchFamily="18" charset="0"/>
            </a:endParaRPr>
          </a:p>
          <a:p>
            <a:r>
              <a:rPr lang="en-US" sz="3000" i="0" dirty="0">
                <a:effectLst/>
                <a:latin typeface="Calisto MT" panose="02040603050505030304" pitchFamily="18" charset="0"/>
              </a:rPr>
              <a:t>Extending the classical theory with the </a:t>
            </a:r>
            <a:r>
              <a:rPr lang="en-US" sz="3000" b="1" i="0" dirty="0">
                <a:effectLst/>
                <a:latin typeface="Calisto MT" panose="02040603050505030304" pitchFamily="18" charset="0"/>
              </a:rPr>
              <a:t>power of randomness</a:t>
            </a:r>
            <a:endParaRPr 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AC09E-04BA-01C8-57BA-490F756FA15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66987-4023-DE30-D6C9-4FB36E980F45}"/>
              </a:ext>
            </a:extLst>
          </p:cNvPr>
          <p:cNvSpPr txBox="1"/>
          <p:nvPr/>
        </p:nvSpPr>
        <p:spPr>
          <a:xfrm>
            <a:off x="7675151" y="4076917"/>
            <a:ext cx="39604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000" i="0" dirty="0">
              <a:solidFill>
                <a:srgbClr val="0E02AC"/>
              </a:solidFill>
              <a:effectLst/>
              <a:latin typeface="Calisto MT" panose="02040603050505030304" pitchFamily="18" charset="0"/>
            </a:endParaRPr>
          </a:p>
          <a:p>
            <a:r>
              <a:rPr lang="en-US" sz="3000" i="0" dirty="0">
                <a:effectLst/>
                <a:latin typeface="Calisto MT" panose="02040603050505030304" pitchFamily="18" charset="0"/>
              </a:rPr>
              <a:t>(and how it </a:t>
            </a:r>
            <a:r>
              <a:rPr lang="en-US" sz="3000" dirty="0">
                <a:latin typeface="Calisto MT" panose="02040603050505030304" pitchFamily="18" charset="0"/>
              </a:rPr>
              <a:t>helps</a:t>
            </a:r>
            <a:r>
              <a:rPr lang="en-US" sz="3000" i="0" dirty="0">
                <a:effectLst/>
                <a:latin typeface="Calisto MT" panose="02040603050505030304" pitchFamily="18" charset="0"/>
              </a:rPr>
              <a:t>)</a:t>
            </a:r>
            <a:endParaRPr lang="en-GB" sz="3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5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6F09D-E4FB-E41E-96CD-4C92D400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91FEC-04E1-C750-6FF5-553557333413}"/>
              </a:ext>
            </a:extLst>
          </p:cNvPr>
          <p:cNvSpPr txBox="1"/>
          <p:nvPr/>
        </p:nvSpPr>
        <p:spPr>
          <a:xfrm>
            <a:off x="381965" y="68195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Probabilistic Kolmogorov Complexity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4D75D-A522-B077-41A8-7592C976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815" y="3384378"/>
            <a:ext cx="5392369" cy="1069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713F7-CEA0-410D-25BD-F0C940BF1D57}"/>
              </a:ext>
            </a:extLst>
          </p:cNvPr>
          <p:cNvSpPr txBox="1"/>
          <p:nvPr/>
        </p:nvSpPr>
        <p:spPr>
          <a:xfrm>
            <a:off x="796849" y="1753890"/>
            <a:ext cx="10165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Key Conceptual Idea:</a:t>
            </a:r>
            <a:r>
              <a:rPr lang="en-GB" sz="2200" dirty="0"/>
              <a:t> A short </a:t>
            </a:r>
            <a:r>
              <a:rPr lang="en-GB" sz="2200" b="1" dirty="0">
                <a:solidFill>
                  <a:srgbClr val="0033CC"/>
                </a:solidFill>
              </a:rPr>
              <a:t>randomized</a:t>
            </a:r>
            <a:r>
              <a:rPr lang="en-GB" sz="2200" dirty="0"/>
              <a:t> program that outputs the string </a:t>
            </a:r>
            <a:r>
              <a:rPr lang="en-GB" sz="2200" dirty="0" err="1"/>
              <a:t>w.h.p</a:t>
            </a:r>
            <a:r>
              <a:rPr lang="en-GB" sz="2200" dirty="0"/>
              <a:t>.</a:t>
            </a:r>
          </a:p>
        </p:txBody>
      </p:sp>
      <p:sp>
        <p:nvSpPr>
          <p:cNvPr id="9" name="さいころ">
            <a:extLst>
              <a:ext uri="{FF2B5EF4-FFF2-40B4-BE49-F238E27FC236}">
                <a16:creationId xmlns:a16="http://schemas.microsoft.com/office/drawing/2014/main" id="{A7E6807D-7AB1-5BAB-EB7B-9A3231F7765B}"/>
              </a:ext>
            </a:extLst>
          </p:cNvPr>
          <p:cNvSpPr/>
          <p:nvPr/>
        </p:nvSpPr>
        <p:spPr>
          <a:xfrm>
            <a:off x="945982" y="534653"/>
            <a:ext cx="889765" cy="93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0033C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F89EE-3A09-E867-809D-23193C5A7158}"/>
              </a:ext>
            </a:extLst>
          </p:cNvPr>
          <p:cNvSpPr txBox="1"/>
          <p:nvPr/>
        </p:nvSpPr>
        <p:spPr>
          <a:xfrm>
            <a:off x="3291865" y="2816474"/>
            <a:ext cx="3337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[Oliveira 2019]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D106F-E887-921C-2218-7F16CEF660DD}"/>
              </a:ext>
            </a:extLst>
          </p:cNvPr>
          <p:cNvSpPr txBox="1"/>
          <p:nvPr/>
        </p:nvSpPr>
        <p:spPr>
          <a:xfrm>
            <a:off x="796849" y="5085422"/>
            <a:ext cx="10362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subsequent work, we studied related notions (e.g., </a:t>
            </a:r>
            <a:r>
              <a:rPr lang="en-US" sz="2200" b="1" dirty="0">
                <a:solidFill>
                  <a:srgbClr val="C00000"/>
                </a:solidFill>
              </a:rPr>
              <a:t>pK</a:t>
            </a:r>
            <a:r>
              <a:rPr lang="en-US" sz="2200" b="1" baseline="30000" dirty="0">
                <a:solidFill>
                  <a:srgbClr val="C00000"/>
                </a:solidFill>
              </a:rPr>
              <a:t>t</a:t>
            </a:r>
            <a:r>
              <a:rPr lang="en-US" sz="2200" b="1" dirty="0">
                <a:solidFill>
                  <a:srgbClr val="C00000"/>
                </a:solidFill>
              </a:rPr>
              <a:t> complexity</a:t>
            </a:r>
            <a:r>
              <a:rPr lang="en-US" sz="2200" dirty="0"/>
              <a:t>) and developed the groundwork for applications (e.g., coding theorem).</a:t>
            </a:r>
            <a:endParaRPr lang="en-GB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D17BA-716A-7DD9-658D-EB683828A7D5}"/>
              </a:ext>
            </a:extLst>
          </p:cNvPr>
          <p:cNvSpPr/>
          <p:nvPr/>
        </p:nvSpPr>
        <p:spPr>
          <a:xfrm>
            <a:off x="5012997" y="3984186"/>
            <a:ext cx="1044696" cy="215267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629DE-E55E-3259-6B35-D9103E6F5ED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2C8D-CCBB-A2FB-0717-39B033BD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39161E-9B79-8FA7-AE82-DDA22AF2C543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Overview (Informal)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7B3BC2-4C08-F7EE-4B77-39BDF4EB7327}"/>
              </a:ext>
            </a:extLst>
          </p:cNvPr>
          <p:cNvGrpSpPr/>
          <p:nvPr/>
        </p:nvGrpSpPr>
        <p:grpSpPr>
          <a:xfrm>
            <a:off x="950735" y="2081916"/>
            <a:ext cx="9423516" cy="1264920"/>
            <a:chOff x="2178" y="7426"/>
            <a:chExt cx="10300" cy="1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7">
                  <a:extLst>
                    <a:ext uri="{FF2B5EF4-FFF2-40B4-BE49-F238E27FC236}">
                      <a16:creationId xmlns:a16="http://schemas.microsoft.com/office/drawing/2014/main" id="{8699A6DD-DF32-B3A2-451A-F3E46DF4674C}"/>
                    </a:ext>
                  </a:extLst>
                </p:cNvPr>
                <p:cNvSpPr txBox="1"/>
                <p:nvPr/>
              </p:nvSpPr>
              <p:spPr>
                <a:xfrm>
                  <a:off x="2274" y="8581"/>
                  <a:ext cx="4574" cy="83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9" name="TextBox 17">
                  <a:extLst>
                    <a:ext uri="{FF2B5EF4-FFF2-40B4-BE49-F238E27FC236}">
                      <a16:creationId xmlns:a16="http://schemas.microsoft.com/office/drawing/2014/main" id="{8699A6DD-DF32-B3A2-451A-F3E46DF46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" y="8581"/>
                  <a:ext cx="4574" cy="837"/>
                </a:xfrm>
                <a:prstGeom prst="rect">
                  <a:avLst/>
                </a:prstGeom>
                <a:blipFill>
                  <a:blip r:embed="rId4"/>
                  <a:stretch>
                    <a:fillRect b="-224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849F78A8-ADB1-6417-0491-DEF9528E7624}"/>
                </a:ext>
              </a:extLst>
            </p:cNvPr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Kolmogorov complexity:</a:t>
              </a:r>
              <a:endParaRPr lang="en-GB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89E2A6-D24A-2E6D-CC72-F03DFBB49190}"/>
              </a:ext>
            </a:extLst>
          </p:cNvPr>
          <p:cNvGrpSpPr/>
          <p:nvPr/>
        </p:nvGrpSpPr>
        <p:grpSpPr>
          <a:xfrm>
            <a:off x="950735" y="3664977"/>
            <a:ext cx="8546061" cy="1281430"/>
            <a:chOff x="2178" y="7426"/>
            <a:chExt cx="10688" cy="2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7">
                  <a:extLst>
                    <a:ext uri="{FF2B5EF4-FFF2-40B4-BE49-F238E27FC236}">
                      <a16:creationId xmlns:a16="http://schemas.microsoft.com/office/drawing/2014/main" id="{7D19013E-BC25-7F7C-7C2D-1C2FAAA889E4}"/>
                    </a:ext>
                  </a:extLst>
                </p:cNvPr>
                <p:cNvSpPr txBox="1"/>
                <p:nvPr/>
              </p:nvSpPr>
              <p:spPr>
                <a:xfrm>
                  <a:off x="2288" y="8603"/>
                  <a:ext cx="8236" cy="8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within</m:t>
                                </m:r>
                                <m:r>
                                  <a:rPr lang="en-US" sz="220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5" name="TextBox 17">
                  <a:extLst>
                    <a:ext uri="{FF2B5EF4-FFF2-40B4-BE49-F238E27FC236}">
                      <a16:creationId xmlns:a16="http://schemas.microsoft.com/office/drawing/2014/main" id="{7D19013E-BC25-7F7C-7C2D-1C2FAAA88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" y="8603"/>
                  <a:ext cx="8236" cy="841"/>
                </a:xfrm>
                <a:prstGeom prst="rect">
                  <a:avLst/>
                </a:prstGeom>
                <a:blipFill>
                  <a:blip r:embed="rId5"/>
                  <a:stretch>
                    <a:fillRect b="-224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ECC7FC-1E8C-B674-9EFE-ADA68707FB46}"/>
                </a:ext>
              </a:extLst>
            </p:cNvPr>
            <p:cNvSpPr txBox="1"/>
            <p:nvPr/>
          </p:nvSpPr>
          <p:spPr>
            <a:xfrm>
              <a:off x="2178" y="7426"/>
              <a:ext cx="1068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Time-bounded</a:t>
              </a:r>
              <a:r>
                <a:rPr lang="en-US" sz="2800" dirty="0"/>
                <a:t> Kolmogorov complexity:</a:t>
              </a:r>
              <a:endParaRPr lang="en-GB" sz="28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D598D0-653F-6AD9-5A5B-F8DEB52E7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35" y="5277526"/>
            <a:ext cx="1624792" cy="1167820"/>
          </a:xfrm>
          <a:prstGeom prst="rect">
            <a:avLst/>
          </a:prstGeom>
        </p:spPr>
      </p:pic>
      <p:sp>
        <p:nvSpPr>
          <p:cNvPr id="19" name="TextBox 39">
            <a:extLst>
              <a:ext uri="{FF2B5EF4-FFF2-40B4-BE49-F238E27FC236}">
                <a16:creationId xmlns:a16="http://schemas.microsoft.com/office/drawing/2014/main" id="{BDB88ABB-FA1C-B732-5C5B-B775A7D0CC8B}"/>
              </a:ext>
            </a:extLst>
          </p:cNvPr>
          <p:cNvSpPr txBox="1"/>
          <p:nvPr/>
        </p:nvSpPr>
        <p:spPr>
          <a:xfrm>
            <a:off x="2917009" y="5569914"/>
            <a:ext cx="807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Probabilistic Extensions (Randomized Computations)</a:t>
            </a:r>
            <a:endParaRPr lang="en-GB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>
                <a:extLst>
                  <a:ext uri="{FF2B5EF4-FFF2-40B4-BE49-F238E27FC236}">
                    <a16:creationId xmlns:a16="http://schemas.microsoft.com/office/drawing/2014/main" id="{D7775A1E-1070-0E8C-C018-D51B3DF42980}"/>
                  </a:ext>
                </a:extLst>
              </p:cNvPr>
              <p:cNvSpPr txBox="1"/>
              <p:nvPr/>
            </p:nvSpPr>
            <p:spPr>
              <a:xfrm>
                <a:off x="5589814" y="2802756"/>
                <a:ext cx="5206898" cy="5312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latin typeface="Cambria Math" panose="02040503050406030204" pitchFamily="18" charset="0"/>
                        <a:cs typeface="Century Gothic" panose="020B0502020202020204" charset="0"/>
                        <a:sym typeface="+mn-ea"/>
                      </a:rPr>
                      <m:t>K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00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a:rPr lang="en-US" sz="2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2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</a:rPr>
                              <m:t>outputs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" name="TextBox 17">
                <a:extLst>
                  <a:ext uri="{FF2B5EF4-FFF2-40B4-BE49-F238E27FC236}">
                    <a16:creationId xmlns:a16="http://schemas.microsoft.com/office/drawing/2014/main" id="{D7775A1E-1070-0E8C-C018-D51B3DF42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14" y="2802756"/>
                <a:ext cx="5206898" cy="531299"/>
              </a:xfrm>
              <a:prstGeom prst="rect">
                <a:avLst/>
              </a:prstGeom>
              <a:blipFill>
                <a:blip r:embed="rId7"/>
                <a:stretch>
                  <a:fillRect b="-22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E81321-C393-098F-2283-8E7AE932DA34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4 2">
            <a:extLst>
              <a:ext uri="{FF2B5EF4-FFF2-40B4-BE49-F238E27FC236}">
                <a16:creationId xmlns:a16="http://schemas.microsoft.com/office/drawing/2014/main" id="{42DBD768-E5A4-F80B-ED75-D2D9CC4DCD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66" y="1477209"/>
            <a:ext cx="9994629" cy="2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1F8DB-9F96-45F3-04F4-4990A295C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CE2B2C-A7DB-902C-248A-007BBFBC6330}"/>
              </a:ext>
            </a:extLst>
          </p:cNvPr>
          <p:cNvSpPr txBox="1">
            <a:spLocks/>
          </p:cNvSpPr>
          <p:nvPr/>
        </p:nvSpPr>
        <p:spPr>
          <a:xfrm>
            <a:off x="5007098" y="2630192"/>
            <a:ext cx="2709672" cy="44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33CC"/>
                </a:solidFill>
              </a:rPr>
              <a:t>Cryptography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628D-4696-B400-FB59-A953CEE10EB5}"/>
              </a:ext>
            </a:extLst>
          </p:cNvPr>
          <p:cNvSpPr txBox="1">
            <a:spLocks/>
          </p:cNvSpPr>
          <p:nvPr/>
        </p:nvSpPr>
        <p:spPr>
          <a:xfrm>
            <a:off x="2074488" y="2614836"/>
            <a:ext cx="3294888" cy="43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33CC"/>
                </a:solidFill>
              </a:rPr>
              <a:t>Complexity</a:t>
            </a:r>
          </a:p>
          <a:p>
            <a:endParaRPr lang="en-US" sz="2200" b="1" dirty="0">
              <a:solidFill>
                <a:srgbClr val="0033C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Device and padlock">
            <a:extLst>
              <a:ext uri="{FF2B5EF4-FFF2-40B4-BE49-F238E27FC236}">
                <a16:creationId xmlns:a16="http://schemas.microsoft.com/office/drawing/2014/main" id="{5995EC59-63F6-018B-2078-9FECF2716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066" r="25225" b="10933"/>
          <a:stretch/>
        </p:blipFill>
        <p:spPr>
          <a:xfrm>
            <a:off x="5754082" y="1657766"/>
            <a:ext cx="1215703" cy="8901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4E60B5-3837-4C7D-8675-39D6C1EAC7BD}"/>
              </a:ext>
            </a:extLst>
          </p:cNvPr>
          <p:cNvGrpSpPr/>
          <p:nvPr/>
        </p:nvGrpSpPr>
        <p:grpSpPr>
          <a:xfrm>
            <a:off x="8444357" y="1880280"/>
            <a:ext cx="1820774" cy="704268"/>
            <a:chOff x="867177" y="3460225"/>
            <a:chExt cx="7310536" cy="28645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A43894-0A5D-54D2-8066-1CD07E9247C3}"/>
                </a:ext>
              </a:extLst>
            </p:cNvPr>
            <p:cNvSpPr/>
            <p:nvPr/>
          </p:nvSpPr>
          <p:spPr>
            <a:xfrm>
              <a:off x="867177" y="4261271"/>
              <a:ext cx="263236" cy="2632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D4E60A-2297-5305-61C0-AFFE7143ECE4}"/>
                </a:ext>
              </a:extLst>
            </p:cNvPr>
            <p:cNvSpPr/>
            <p:nvPr/>
          </p:nvSpPr>
          <p:spPr>
            <a:xfrm>
              <a:off x="4680200" y="5647636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50E71D-18EC-8DB6-2F9A-CEBBF72FF1A4}"/>
                </a:ext>
              </a:extLst>
            </p:cNvPr>
            <p:cNvSpPr/>
            <p:nvPr/>
          </p:nvSpPr>
          <p:spPr>
            <a:xfrm>
              <a:off x="3293071" y="4407414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965950-B374-79C8-9E9E-003BBF433E2A}"/>
                </a:ext>
              </a:extLst>
            </p:cNvPr>
            <p:cNvSpPr/>
            <p:nvPr/>
          </p:nvSpPr>
          <p:spPr>
            <a:xfrm>
              <a:off x="3720425" y="4785295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445F70-FDD3-3B29-0B77-D5532426246E}"/>
                </a:ext>
              </a:extLst>
            </p:cNvPr>
            <p:cNvSpPr/>
            <p:nvPr/>
          </p:nvSpPr>
          <p:spPr>
            <a:xfrm>
              <a:off x="3968773" y="4194907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CD6713-F91B-D1A2-D2BF-D5A1AD385F4A}"/>
                </a:ext>
              </a:extLst>
            </p:cNvPr>
            <p:cNvSpPr/>
            <p:nvPr/>
          </p:nvSpPr>
          <p:spPr>
            <a:xfrm>
              <a:off x="2797943" y="6061526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099693-CFF0-34AE-8D0C-22E2A0E8BB93}"/>
                </a:ext>
              </a:extLst>
            </p:cNvPr>
            <p:cNvSpPr/>
            <p:nvPr/>
          </p:nvSpPr>
          <p:spPr>
            <a:xfrm>
              <a:off x="2041335" y="4282053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1DD634-A555-2FF9-BBE9-C81093952050}"/>
                </a:ext>
              </a:extLst>
            </p:cNvPr>
            <p:cNvSpPr/>
            <p:nvPr/>
          </p:nvSpPr>
          <p:spPr>
            <a:xfrm>
              <a:off x="2112979" y="3665526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229637-9F31-F77B-6E69-89C76194EDD6}"/>
                </a:ext>
              </a:extLst>
            </p:cNvPr>
            <p:cNvSpPr/>
            <p:nvPr/>
          </p:nvSpPr>
          <p:spPr>
            <a:xfrm>
              <a:off x="1378471" y="5023271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149D14F-865D-A618-C4FA-6F6137AFD0F4}"/>
                </a:ext>
              </a:extLst>
            </p:cNvPr>
            <p:cNvSpPr/>
            <p:nvPr/>
          </p:nvSpPr>
          <p:spPr>
            <a:xfrm>
              <a:off x="2786816" y="4613998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EFB4AF-0B22-6E52-EB09-67093D920B21}"/>
                </a:ext>
              </a:extLst>
            </p:cNvPr>
            <p:cNvSpPr/>
            <p:nvPr/>
          </p:nvSpPr>
          <p:spPr>
            <a:xfrm>
              <a:off x="3473485" y="5986057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D1C5964-9407-48E8-569A-834A1D63AEF2}"/>
                </a:ext>
              </a:extLst>
            </p:cNvPr>
            <p:cNvSpPr/>
            <p:nvPr/>
          </p:nvSpPr>
          <p:spPr>
            <a:xfrm>
              <a:off x="1936118" y="5515108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53478D-0712-9995-A816-346F8AFC7EA6}"/>
                </a:ext>
              </a:extLst>
            </p:cNvPr>
            <p:cNvSpPr/>
            <p:nvPr/>
          </p:nvSpPr>
          <p:spPr>
            <a:xfrm>
              <a:off x="2273630" y="5078690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A0A9F8-384D-B8FB-5239-28EC48BF324A}"/>
                </a:ext>
              </a:extLst>
            </p:cNvPr>
            <p:cNvSpPr/>
            <p:nvPr/>
          </p:nvSpPr>
          <p:spPr>
            <a:xfrm>
              <a:off x="5246302" y="4500482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EE65E4-628F-72BD-2AF0-C8C3E976A768}"/>
                </a:ext>
              </a:extLst>
            </p:cNvPr>
            <p:cNvSpPr/>
            <p:nvPr/>
          </p:nvSpPr>
          <p:spPr>
            <a:xfrm>
              <a:off x="5021616" y="3555171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769270F-5A4C-D85D-1BA6-D1C41CB73AEF}"/>
                </a:ext>
              </a:extLst>
            </p:cNvPr>
            <p:cNvCxnSpPr>
              <a:cxnSpLocks/>
              <a:stCxn id="7" idx="6"/>
              <a:endCxn id="14" idx="3"/>
            </p:cNvCxnSpPr>
            <p:nvPr/>
          </p:nvCxnSpPr>
          <p:spPr>
            <a:xfrm flipV="1">
              <a:off x="1130413" y="3890212"/>
              <a:ext cx="1021116" cy="5026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42A555-DDE4-55D4-BC42-F5CF336FBF57}"/>
                </a:ext>
              </a:extLst>
            </p:cNvPr>
            <p:cNvCxnSpPr>
              <a:cxnSpLocks/>
              <a:stCxn id="7" idx="5"/>
              <a:endCxn id="15" idx="1"/>
            </p:cNvCxnSpPr>
            <p:nvPr/>
          </p:nvCxnSpPr>
          <p:spPr>
            <a:xfrm>
              <a:off x="1091863" y="4485957"/>
              <a:ext cx="325158" cy="5758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ECF483-F887-EAAB-AFF2-EEB436CF8E9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2067736" y="4541376"/>
              <a:ext cx="128400" cy="9737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0B0E27-E092-EFB6-2B97-968AD67BA0F8}"/>
                </a:ext>
              </a:extLst>
            </p:cNvPr>
            <p:cNvCxnSpPr>
              <a:cxnSpLocks/>
              <a:stCxn id="13" idx="3"/>
              <a:endCxn id="15" idx="7"/>
            </p:cNvCxnSpPr>
            <p:nvPr/>
          </p:nvCxnSpPr>
          <p:spPr>
            <a:xfrm flipH="1">
              <a:off x="1603157" y="4506739"/>
              <a:ext cx="476728" cy="5550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06473E-A211-DD8F-37CE-A98E61AA86E5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2337665" y="3890212"/>
              <a:ext cx="487701" cy="76233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98D24-A6BD-D957-A520-166354854567}"/>
                </a:ext>
              </a:extLst>
            </p:cNvPr>
            <p:cNvCxnSpPr>
              <a:cxnSpLocks/>
              <a:stCxn id="15" idx="5"/>
              <a:endCxn id="18" idx="1"/>
            </p:cNvCxnSpPr>
            <p:nvPr/>
          </p:nvCxnSpPr>
          <p:spPr>
            <a:xfrm>
              <a:off x="1603157" y="5247957"/>
              <a:ext cx="371511" cy="305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35A71B-5532-CE86-C0E6-2D85720BA5BC}"/>
                </a:ext>
              </a:extLst>
            </p:cNvPr>
            <p:cNvCxnSpPr>
              <a:cxnSpLocks/>
              <a:stCxn id="17" idx="0"/>
              <a:endCxn id="21" idx="3"/>
            </p:cNvCxnSpPr>
            <p:nvPr/>
          </p:nvCxnSpPr>
          <p:spPr>
            <a:xfrm flipV="1">
              <a:off x="3605103" y="3779857"/>
              <a:ext cx="1455063" cy="220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73DB13-3C4D-B0F2-5F3D-F0E3FEADE4FB}"/>
                </a:ext>
              </a:extLst>
            </p:cNvPr>
            <p:cNvCxnSpPr>
              <a:cxnSpLocks/>
              <a:stCxn id="12" idx="0"/>
              <a:endCxn id="9" idx="3"/>
            </p:cNvCxnSpPr>
            <p:nvPr/>
          </p:nvCxnSpPr>
          <p:spPr>
            <a:xfrm flipV="1">
              <a:off x="2929561" y="4632100"/>
              <a:ext cx="402060" cy="14294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61377C-FD91-BA60-31A7-6DA5E327365A}"/>
                </a:ext>
              </a:extLst>
            </p:cNvPr>
            <p:cNvCxnSpPr>
              <a:cxnSpLocks/>
              <a:stCxn id="16" idx="2"/>
              <a:endCxn id="13" idx="5"/>
            </p:cNvCxnSpPr>
            <p:nvPr/>
          </p:nvCxnSpPr>
          <p:spPr>
            <a:xfrm flipH="1" flipV="1">
              <a:off x="2266021" y="4506739"/>
              <a:ext cx="520795" cy="2388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E7105C-C065-B63F-37C9-05B56B97F099}"/>
                </a:ext>
              </a:extLst>
            </p:cNvPr>
            <p:cNvCxnSpPr>
              <a:cxnSpLocks/>
              <a:stCxn id="9" idx="7"/>
              <a:endCxn id="10" idx="1"/>
            </p:cNvCxnSpPr>
            <p:nvPr/>
          </p:nvCxnSpPr>
          <p:spPr>
            <a:xfrm>
              <a:off x="3517757" y="4445964"/>
              <a:ext cx="241218" cy="37788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470D09-C94F-FC25-A4AC-96CF8355744E}"/>
                </a:ext>
              </a:extLst>
            </p:cNvPr>
            <p:cNvCxnSpPr>
              <a:cxnSpLocks/>
              <a:stCxn id="20" idx="0"/>
              <a:endCxn id="21" idx="4"/>
            </p:cNvCxnSpPr>
            <p:nvPr/>
          </p:nvCxnSpPr>
          <p:spPr>
            <a:xfrm flipH="1" flipV="1">
              <a:off x="5153234" y="3818407"/>
              <a:ext cx="224686" cy="6820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45BA5B-8D00-DD1C-E952-4AFE6EE2A3DD}"/>
                </a:ext>
              </a:extLst>
            </p:cNvPr>
            <p:cNvCxnSpPr>
              <a:cxnSpLocks/>
              <a:stCxn id="17" idx="6"/>
              <a:endCxn id="8" idx="2"/>
            </p:cNvCxnSpPr>
            <p:nvPr/>
          </p:nvCxnSpPr>
          <p:spPr>
            <a:xfrm flipV="1">
              <a:off x="3736721" y="5779254"/>
              <a:ext cx="943479" cy="3384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39ABFB3-3A0A-7B81-FCDC-34F2E933B081}"/>
                </a:ext>
              </a:extLst>
            </p:cNvPr>
            <p:cNvCxnSpPr>
              <a:cxnSpLocks/>
              <a:stCxn id="11" idx="4"/>
              <a:endCxn id="10" idx="7"/>
            </p:cNvCxnSpPr>
            <p:nvPr/>
          </p:nvCxnSpPr>
          <p:spPr>
            <a:xfrm flipH="1">
              <a:off x="3945111" y="4458143"/>
              <a:ext cx="155280" cy="3657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8B0C6B1-4016-0096-DC9F-B2DB13A46C17}"/>
                </a:ext>
              </a:extLst>
            </p:cNvPr>
            <p:cNvCxnSpPr>
              <a:cxnSpLocks/>
              <a:stCxn id="19" idx="7"/>
              <a:endCxn id="16" idx="3"/>
            </p:cNvCxnSpPr>
            <p:nvPr/>
          </p:nvCxnSpPr>
          <p:spPr>
            <a:xfrm flipV="1">
              <a:off x="2498316" y="4838684"/>
              <a:ext cx="327050" cy="2785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56688E-5943-5B57-BEF8-A8E640249D70}"/>
                </a:ext>
              </a:extLst>
            </p:cNvPr>
            <p:cNvCxnSpPr>
              <a:cxnSpLocks/>
              <a:stCxn id="12" idx="1"/>
              <a:endCxn id="19" idx="5"/>
            </p:cNvCxnSpPr>
            <p:nvPr/>
          </p:nvCxnSpPr>
          <p:spPr>
            <a:xfrm flipH="1" flipV="1">
              <a:off x="2498316" y="5303376"/>
              <a:ext cx="338177" cy="7967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C3B7DA-5ECD-D880-6026-AD666598B7E4}"/>
                </a:ext>
              </a:extLst>
            </p:cNvPr>
            <p:cNvCxnSpPr>
              <a:cxnSpLocks/>
              <a:stCxn id="14" idx="6"/>
              <a:endCxn id="45" idx="2"/>
            </p:cNvCxnSpPr>
            <p:nvPr/>
          </p:nvCxnSpPr>
          <p:spPr>
            <a:xfrm flipV="1">
              <a:off x="2376215" y="3591843"/>
              <a:ext cx="1321956" cy="20530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BA5EC1-D642-A13D-0A95-503AEC648A04}"/>
                </a:ext>
              </a:extLst>
            </p:cNvPr>
            <p:cNvCxnSpPr>
              <a:cxnSpLocks/>
              <a:stCxn id="20" idx="3"/>
              <a:endCxn id="17" idx="7"/>
            </p:cNvCxnSpPr>
            <p:nvPr/>
          </p:nvCxnSpPr>
          <p:spPr>
            <a:xfrm flipH="1">
              <a:off x="3698171" y="4725168"/>
              <a:ext cx="1586681" cy="12994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008B62-3B03-FED3-FBB4-7003426D946B}"/>
                </a:ext>
              </a:extLst>
            </p:cNvPr>
            <p:cNvCxnSpPr>
              <a:cxnSpLocks/>
              <a:stCxn id="9" idx="4"/>
              <a:endCxn id="17" idx="1"/>
            </p:cNvCxnSpPr>
            <p:nvPr/>
          </p:nvCxnSpPr>
          <p:spPr>
            <a:xfrm>
              <a:off x="3424689" y="4670650"/>
              <a:ext cx="87346" cy="135395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5DDDCC-696A-0D15-296D-1B05953726E5}"/>
                </a:ext>
              </a:extLst>
            </p:cNvPr>
            <p:cNvCxnSpPr>
              <a:cxnSpLocks/>
              <a:stCxn id="8" idx="0"/>
              <a:endCxn id="20" idx="4"/>
            </p:cNvCxnSpPr>
            <p:nvPr/>
          </p:nvCxnSpPr>
          <p:spPr>
            <a:xfrm flipV="1">
              <a:off x="4811818" y="4763718"/>
              <a:ext cx="566102" cy="8839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60CB44-0396-340E-EFCA-C7402896CF52}"/>
                </a:ext>
              </a:extLst>
            </p:cNvPr>
            <p:cNvCxnSpPr>
              <a:cxnSpLocks/>
              <a:stCxn id="8" idx="2"/>
              <a:endCxn id="19" idx="6"/>
            </p:cNvCxnSpPr>
            <p:nvPr/>
          </p:nvCxnSpPr>
          <p:spPr>
            <a:xfrm flipH="1" flipV="1">
              <a:off x="2536866" y="5210308"/>
              <a:ext cx="2143334" cy="5689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93DDAA-656C-6D22-D879-1BE68EE0036C}"/>
                </a:ext>
              </a:extLst>
            </p:cNvPr>
            <p:cNvCxnSpPr>
              <a:cxnSpLocks/>
              <a:stCxn id="18" idx="6"/>
              <a:endCxn id="10" idx="3"/>
            </p:cNvCxnSpPr>
            <p:nvPr/>
          </p:nvCxnSpPr>
          <p:spPr>
            <a:xfrm flipV="1">
              <a:off x="2199354" y="5009981"/>
              <a:ext cx="1559621" cy="6367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0EAD8D4-5108-54D2-50EB-CF6DC1B6E6A1}"/>
                </a:ext>
              </a:extLst>
            </p:cNvPr>
            <p:cNvCxnSpPr>
              <a:cxnSpLocks/>
              <a:stCxn id="10" idx="5"/>
              <a:endCxn id="8" idx="1"/>
            </p:cNvCxnSpPr>
            <p:nvPr/>
          </p:nvCxnSpPr>
          <p:spPr>
            <a:xfrm>
              <a:off x="3945111" y="5009981"/>
              <a:ext cx="773639" cy="67620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38CFDE-4D19-4306-C4DB-0B93D09ED1D7}"/>
                </a:ext>
              </a:extLst>
            </p:cNvPr>
            <p:cNvCxnSpPr>
              <a:cxnSpLocks/>
              <a:stCxn id="13" idx="6"/>
              <a:endCxn id="21" idx="3"/>
            </p:cNvCxnSpPr>
            <p:nvPr/>
          </p:nvCxnSpPr>
          <p:spPr>
            <a:xfrm flipV="1">
              <a:off x="2304571" y="3779857"/>
              <a:ext cx="2755595" cy="6338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EE8984-9AD6-BF4F-B119-6ABA9E0B1632}"/>
                </a:ext>
              </a:extLst>
            </p:cNvPr>
            <p:cNvSpPr/>
            <p:nvPr/>
          </p:nvSpPr>
          <p:spPr>
            <a:xfrm>
              <a:off x="3698171" y="3460225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54844F8-C8A0-BBB0-B061-D49B637B0D80}"/>
                </a:ext>
              </a:extLst>
            </p:cNvPr>
            <p:cNvCxnSpPr>
              <a:cxnSpLocks/>
              <a:stCxn id="16" idx="7"/>
              <a:endCxn id="45" idx="4"/>
            </p:cNvCxnSpPr>
            <p:nvPr/>
          </p:nvCxnSpPr>
          <p:spPr>
            <a:xfrm flipV="1">
              <a:off x="3011502" y="3723461"/>
              <a:ext cx="818287" cy="9290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26FE34-C16A-41CA-FD27-EF703FB59244}"/>
                </a:ext>
              </a:extLst>
            </p:cNvPr>
            <p:cNvCxnSpPr>
              <a:cxnSpLocks/>
              <a:stCxn id="11" idx="0"/>
              <a:endCxn id="45" idx="5"/>
            </p:cNvCxnSpPr>
            <p:nvPr/>
          </p:nvCxnSpPr>
          <p:spPr>
            <a:xfrm flipH="1" flipV="1">
              <a:off x="3922857" y="3684911"/>
              <a:ext cx="177534" cy="5099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F16F6B-288D-94D0-C866-43C1E4669193}"/>
                </a:ext>
              </a:extLst>
            </p:cNvPr>
            <p:cNvCxnSpPr>
              <a:cxnSpLocks/>
              <a:stCxn id="21" idx="2"/>
              <a:endCxn id="45" idx="6"/>
            </p:cNvCxnSpPr>
            <p:nvPr/>
          </p:nvCxnSpPr>
          <p:spPr>
            <a:xfrm flipH="1" flipV="1">
              <a:off x="3961407" y="3591843"/>
              <a:ext cx="1060209" cy="949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39E2DE7-A675-2C4B-2F15-CAF2AE25EB23}"/>
                </a:ext>
              </a:extLst>
            </p:cNvPr>
            <p:cNvSpPr/>
            <p:nvPr/>
          </p:nvSpPr>
          <p:spPr>
            <a:xfrm>
              <a:off x="6113009" y="3965146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5777A6-C684-9108-1679-BE73C291F24C}"/>
                </a:ext>
              </a:extLst>
            </p:cNvPr>
            <p:cNvSpPr/>
            <p:nvPr/>
          </p:nvSpPr>
          <p:spPr>
            <a:xfrm>
              <a:off x="6520980" y="4763718"/>
              <a:ext cx="263236" cy="2632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98EF219-F9FB-015C-A2AA-F4F4389C820A}"/>
                </a:ext>
              </a:extLst>
            </p:cNvPr>
            <p:cNvSpPr/>
            <p:nvPr/>
          </p:nvSpPr>
          <p:spPr>
            <a:xfrm>
              <a:off x="7914477" y="4482380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CB85CEA-E415-2ACC-F3AA-1D6693A400F7}"/>
                </a:ext>
              </a:extLst>
            </p:cNvPr>
            <p:cNvSpPr/>
            <p:nvPr/>
          </p:nvSpPr>
          <p:spPr>
            <a:xfrm>
              <a:off x="6520980" y="5910872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FF1C15B-EAB3-4198-6FF7-110158C070F3}"/>
                </a:ext>
              </a:extLst>
            </p:cNvPr>
            <p:cNvSpPr/>
            <p:nvPr/>
          </p:nvSpPr>
          <p:spPr>
            <a:xfrm>
              <a:off x="5833028" y="4884552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D4FA858-3D70-D5CC-8185-4BE249D6C817}"/>
                </a:ext>
              </a:extLst>
            </p:cNvPr>
            <p:cNvSpPr/>
            <p:nvPr/>
          </p:nvSpPr>
          <p:spPr>
            <a:xfrm>
              <a:off x="7272000" y="3562875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010430-3F4F-38BC-F166-113BEE814C26}"/>
                </a:ext>
              </a:extLst>
            </p:cNvPr>
            <p:cNvSpPr/>
            <p:nvPr/>
          </p:nvSpPr>
          <p:spPr>
            <a:xfrm>
              <a:off x="7636807" y="5492810"/>
              <a:ext cx="263236" cy="263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73E5799-993A-1DB2-17F2-772673ED32F8}"/>
                </a:ext>
              </a:extLst>
            </p:cNvPr>
            <p:cNvCxnSpPr>
              <a:cxnSpLocks/>
              <a:stCxn id="54" idx="4"/>
              <a:endCxn id="55" idx="0"/>
            </p:cNvCxnSpPr>
            <p:nvPr/>
          </p:nvCxnSpPr>
          <p:spPr>
            <a:xfrm>
              <a:off x="7403618" y="3826111"/>
              <a:ext cx="364807" cy="16666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F256471-13FF-57BA-638E-8555AF523661}"/>
                </a:ext>
              </a:extLst>
            </p:cNvPr>
            <p:cNvCxnSpPr>
              <a:cxnSpLocks/>
              <a:stCxn id="49" idx="4"/>
              <a:endCxn id="50" idx="1"/>
            </p:cNvCxnSpPr>
            <p:nvPr/>
          </p:nvCxnSpPr>
          <p:spPr>
            <a:xfrm>
              <a:off x="6244627" y="4228382"/>
              <a:ext cx="314903" cy="5738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034052F-0C66-A92C-3FCA-FF11AF2BFD91}"/>
                </a:ext>
              </a:extLst>
            </p:cNvPr>
            <p:cNvCxnSpPr>
              <a:cxnSpLocks/>
              <a:stCxn id="52" idx="0"/>
              <a:endCxn id="50" idx="4"/>
            </p:cNvCxnSpPr>
            <p:nvPr/>
          </p:nvCxnSpPr>
          <p:spPr>
            <a:xfrm flipV="1">
              <a:off x="6652598" y="5026954"/>
              <a:ext cx="0" cy="8839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8815BA0-5B8D-4347-51A3-B931479E2B50}"/>
                </a:ext>
              </a:extLst>
            </p:cNvPr>
            <p:cNvCxnSpPr>
              <a:cxnSpLocks/>
              <a:stCxn id="52" idx="2"/>
              <a:endCxn id="8" idx="5"/>
            </p:cNvCxnSpPr>
            <p:nvPr/>
          </p:nvCxnSpPr>
          <p:spPr>
            <a:xfrm flipH="1" flipV="1">
              <a:off x="4904886" y="5872322"/>
              <a:ext cx="1616094" cy="1701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E36DE8-B158-27B0-5AF0-2220CD3E5C2B}"/>
                </a:ext>
              </a:extLst>
            </p:cNvPr>
            <p:cNvCxnSpPr>
              <a:cxnSpLocks/>
              <a:stCxn id="53" idx="5"/>
              <a:endCxn id="52" idx="1"/>
            </p:cNvCxnSpPr>
            <p:nvPr/>
          </p:nvCxnSpPr>
          <p:spPr>
            <a:xfrm>
              <a:off x="6057714" y="5109238"/>
              <a:ext cx="501816" cy="8401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9670170-9A54-758F-DAE6-7636D61E843A}"/>
                </a:ext>
              </a:extLst>
            </p:cNvPr>
            <p:cNvCxnSpPr>
              <a:cxnSpLocks/>
              <a:stCxn id="49" idx="3"/>
              <a:endCxn id="20" idx="7"/>
            </p:cNvCxnSpPr>
            <p:nvPr/>
          </p:nvCxnSpPr>
          <p:spPr>
            <a:xfrm flipH="1">
              <a:off x="5470988" y="4189832"/>
              <a:ext cx="680571" cy="349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E9EC13-16EE-BB15-F45D-2776A35A4CA5}"/>
                </a:ext>
              </a:extLst>
            </p:cNvPr>
            <p:cNvCxnSpPr>
              <a:cxnSpLocks/>
              <a:stCxn id="53" idx="1"/>
              <a:endCxn id="21" idx="5"/>
            </p:cNvCxnSpPr>
            <p:nvPr/>
          </p:nvCxnSpPr>
          <p:spPr>
            <a:xfrm flipH="1" flipV="1">
              <a:off x="5246302" y="3779857"/>
              <a:ext cx="625276" cy="11432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00923A-6C05-9E0A-6BA4-BCC7493F9A29}"/>
                </a:ext>
              </a:extLst>
            </p:cNvPr>
            <p:cNvCxnSpPr>
              <a:cxnSpLocks/>
              <a:stCxn id="54" idx="2"/>
              <a:endCxn id="21" idx="6"/>
            </p:cNvCxnSpPr>
            <p:nvPr/>
          </p:nvCxnSpPr>
          <p:spPr>
            <a:xfrm flipH="1" flipV="1">
              <a:off x="5284852" y="3686789"/>
              <a:ext cx="1987148" cy="77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EDCF9CD-B828-52DC-8402-BDD28F57F2A2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>
              <a:off x="6784216" y="4613998"/>
              <a:ext cx="1130261" cy="2813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AFCFDCA-F87F-0D22-C8F0-2813E026BD7D}"/>
                </a:ext>
              </a:extLst>
            </p:cNvPr>
            <p:cNvCxnSpPr>
              <a:cxnSpLocks/>
              <a:stCxn id="54" idx="3"/>
              <a:endCxn id="52" idx="7"/>
            </p:cNvCxnSpPr>
            <p:nvPr/>
          </p:nvCxnSpPr>
          <p:spPr>
            <a:xfrm flipH="1">
              <a:off x="6745666" y="3787561"/>
              <a:ext cx="564884" cy="216186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C8A79EF-1F72-4A21-7A20-5E563E107F88}"/>
                </a:ext>
              </a:extLst>
            </p:cNvPr>
            <p:cNvCxnSpPr>
              <a:cxnSpLocks/>
              <a:stCxn id="8" idx="7"/>
              <a:endCxn id="53" idx="3"/>
            </p:cNvCxnSpPr>
            <p:nvPr/>
          </p:nvCxnSpPr>
          <p:spPr>
            <a:xfrm flipV="1">
              <a:off x="4904886" y="5109238"/>
              <a:ext cx="966692" cy="5769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07D0247-4587-4CC1-8B58-33BFDFBE27EF}"/>
                </a:ext>
              </a:extLst>
            </p:cNvPr>
            <p:cNvCxnSpPr>
              <a:cxnSpLocks/>
              <a:stCxn id="53" idx="6"/>
              <a:endCxn id="50" idx="2"/>
            </p:cNvCxnSpPr>
            <p:nvPr/>
          </p:nvCxnSpPr>
          <p:spPr>
            <a:xfrm flipV="1">
              <a:off x="6096264" y="4895336"/>
              <a:ext cx="424716" cy="120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09AB284-3F55-1138-08E0-1A04D9742FEA}"/>
                </a:ext>
              </a:extLst>
            </p:cNvPr>
            <p:cNvCxnSpPr>
              <a:cxnSpLocks/>
              <a:stCxn id="51" idx="2"/>
              <a:endCxn id="49" idx="6"/>
            </p:cNvCxnSpPr>
            <p:nvPr/>
          </p:nvCxnSpPr>
          <p:spPr>
            <a:xfrm flipH="1" flipV="1">
              <a:off x="6376245" y="4096764"/>
              <a:ext cx="1538232" cy="5172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98A5BC7-6635-A8CF-BB72-4B058FF18638}"/>
                </a:ext>
              </a:extLst>
            </p:cNvPr>
            <p:cNvCxnSpPr>
              <a:cxnSpLocks/>
              <a:stCxn id="45" idx="5"/>
              <a:endCxn id="20" idx="2"/>
            </p:cNvCxnSpPr>
            <p:nvPr/>
          </p:nvCxnSpPr>
          <p:spPr>
            <a:xfrm>
              <a:off x="3922857" y="3684911"/>
              <a:ext cx="1323445" cy="94718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D9423FF7-2307-E05E-B449-72B58832FDE4}"/>
              </a:ext>
            </a:extLst>
          </p:cNvPr>
          <p:cNvSpPr txBox="1">
            <a:spLocks/>
          </p:cNvSpPr>
          <p:nvPr/>
        </p:nvSpPr>
        <p:spPr>
          <a:xfrm>
            <a:off x="7786440" y="2644487"/>
            <a:ext cx="3600019" cy="441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33CC"/>
                </a:solidFill>
              </a:rPr>
              <a:t>Algorithms / Learning Theory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853C5A0-E358-4AFB-75BE-7CC6C984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417" y="1578862"/>
            <a:ext cx="1169030" cy="104258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A7CED5B-D718-795C-9A18-DAB94D84692D}"/>
              </a:ext>
            </a:extLst>
          </p:cNvPr>
          <p:cNvSpPr txBox="1"/>
          <p:nvPr/>
        </p:nvSpPr>
        <p:spPr>
          <a:xfrm>
            <a:off x="5487491" y="3446250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[Hirahara STOC’23]</a:t>
            </a:r>
            <a:endParaRPr lang="en-GB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EC1793-8E0E-616D-5CBD-76DA50277671}"/>
              </a:ext>
            </a:extLst>
          </p:cNvPr>
          <p:cNvSpPr txBox="1"/>
          <p:nvPr/>
        </p:nvSpPr>
        <p:spPr>
          <a:xfrm>
            <a:off x="5490268" y="4103307"/>
            <a:ext cx="226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[LP CRYPTO’23]</a:t>
            </a:r>
            <a:endParaRPr lang="en-GB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95CB485-C8A4-AE93-16E9-9AC8C06409D5}"/>
              </a:ext>
            </a:extLst>
          </p:cNvPr>
          <p:cNvSpPr txBox="1"/>
          <p:nvPr/>
        </p:nvSpPr>
        <p:spPr>
          <a:xfrm>
            <a:off x="8538344" y="3414711"/>
            <a:ext cx="17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[HN FOCS’23]</a:t>
            </a:r>
            <a:endParaRPr lang="en-GB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94F358E-4F3E-6100-748B-DF05593F2377}"/>
              </a:ext>
            </a:extLst>
          </p:cNvPr>
          <p:cNvSpPr txBox="1"/>
          <p:nvPr/>
        </p:nvSpPr>
        <p:spPr>
          <a:xfrm>
            <a:off x="5487491" y="3761192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[HILNO STOC’23]</a:t>
            </a:r>
            <a:endParaRPr lang="en-GB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5B94EE-3F4A-1C7F-5DD4-DAAA949AB1FE}"/>
              </a:ext>
            </a:extLst>
          </p:cNvPr>
          <p:cNvSpPr txBox="1"/>
          <p:nvPr/>
        </p:nvSpPr>
        <p:spPr>
          <a:xfrm>
            <a:off x="2976066" y="4216896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[Ilango FOCS’23]</a:t>
            </a:r>
            <a:endParaRPr lang="en-GB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8CD540-840E-F002-98E6-CA660E1696C6}"/>
              </a:ext>
            </a:extLst>
          </p:cNvPr>
          <p:cNvSpPr txBox="1"/>
          <p:nvPr/>
        </p:nvSpPr>
        <p:spPr>
          <a:xfrm>
            <a:off x="5490268" y="4423685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[HIR STOC’23]</a:t>
            </a:r>
            <a:endParaRPr lang="en-GB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941A22-4192-9087-E1A9-B29807C36D1B}"/>
              </a:ext>
            </a:extLst>
          </p:cNvPr>
          <p:cNvSpPr txBox="1"/>
          <p:nvPr/>
        </p:nvSpPr>
        <p:spPr>
          <a:xfrm>
            <a:off x="5483897" y="3122129"/>
            <a:ext cx="14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[HLO TCC’24]</a:t>
            </a:r>
            <a:endParaRPr lang="en-GB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99AFBE-5B6A-B8FB-7CD6-0355729E6EF5}"/>
              </a:ext>
            </a:extLst>
          </p:cNvPr>
          <p:cNvSpPr txBox="1"/>
          <p:nvPr/>
        </p:nvSpPr>
        <p:spPr>
          <a:xfrm>
            <a:off x="8538344" y="3096798"/>
            <a:ext cx="17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[LORS FOCS’24]</a:t>
            </a:r>
            <a:endParaRPr lang="en-GB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EC17B0-3CAC-6FF8-5B9E-618177C7CE99}"/>
              </a:ext>
            </a:extLst>
          </p:cNvPr>
          <p:cNvSpPr txBox="1"/>
          <p:nvPr/>
        </p:nvSpPr>
        <p:spPr>
          <a:xfrm>
            <a:off x="2975765" y="3600743"/>
            <a:ext cx="17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[HKLO CCC’24]</a:t>
            </a:r>
            <a:endParaRPr lang="en-GB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9B1BC7-BE19-878A-DDE7-5C763FB1D678}"/>
              </a:ext>
            </a:extLst>
          </p:cNvPr>
          <p:cNvSpPr txBox="1"/>
          <p:nvPr/>
        </p:nvSpPr>
        <p:spPr>
          <a:xfrm>
            <a:off x="8538344" y="4040188"/>
            <a:ext cx="18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[CLORS FOCS’23]</a:t>
            </a:r>
            <a:endParaRPr lang="en-GB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466B4A-0F62-FE41-DDE4-09C5F343DBE6}"/>
              </a:ext>
            </a:extLst>
          </p:cNvPr>
          <p:cNvSpPr txBox="1"/>
          <p:nvPr/>
        </p:nvSpPr>
        <p:spPr>
          <a:xfrm>
            <a:off x="8538344" y="3727553"/>
            <a:ext cx="160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[GK CCC’23]</a:t>
            </a:r>
            <a:endParaRPr lang="en-GB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E7AFDF-D02E-C766-FE32-149777BF76E2}"/>
              </a:ext>
            </a:extLst>
          </p:cNvPr>
          <p:cNvSpPr txBox="1"/>
          <p:nvPr/>
        </p:nvSpPr>
        <p:spPr>
          <a:xfrm>
            <a:off x="2976066" y="3307557"/>
            <a:ext cx="17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[LS ICALP’24]</a:t>
            </a:r>
            <a:endParaRPr lang="en-GB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12955FA-A40F-5DE7-AD7F-1FA0F589FD17}"/>
              </a:ext>
            </a:extLst>
          </p:cNvPr>
          <p:cNvSpPr txBox="1"/>
          <p:nvPr/>
        </p:nvSpPr>
        <p:spPr>
          <a:xfrm>
            <a:off x="2968098" y="3003113"/>
            <a:ext cx="17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[HLN FOCS’24]</a:t>
            </a:r>
            <a:endParaRPr lang="en-GB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243526-6C92-6A48-AD1D-BB4311416637}"/>
              </a:ext>
            </a:extLst>
          </p:cNvPr>
          <p:cNvSpPr txBox="1"/>
          <p:nvPr/>
        </p:nvSpPr>
        <p:spPr>
          <a:xfrm>
            <a:off x="2967056" y="3913366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[GK RANDOM’24]</a:t>
            </a:r>
            <a:endParaRPr lang="en-GB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BDB83F8-D67E-CF7C-95DE-A6DF4B801D18}"/>
              </a:ext>
            </a:extLst>
          </p:cNvPr>
          <p:cNvSpPr txBox="1"/>
          <p:nvPr/>
        </p:nvSpPr>
        <p:spPr>
          <a:xfrm>
            <a:off x="2976066" y="4531327"/>
            <a:ext cx="233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[Santhanam CCC’23]</a:t>
            </a:r>
            <a:endParaRPr lang="en-GB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B150A4-E95A-5F34-86FC-B6477FA5D7DE}"/>
              </a:ext>
            </a:extLst>
          </p:cNvPr>
          <p:cNvSpPr txBox="1"/>
          <p:nvPr/>
        </p:nvSpPr>
        <p:spPr>
          <a:xfrm rot="19690911">
            <a:off x="252402" y="2989076"/>
            <a:ext cx="2471685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Last 3 years:</a:t>
            </a:r>
            <a:endParaRPr lang="en-GB" sz="3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4FADC0C-BE6B-6504-40AD-1FAF1AAB9835}"/>
              </a:ext>
            </a:extLst>
          </p:cNvPr>
          <p:cNvSpPr txBox="1"/>
          <p:nvPr/>
        </p:nvSpPr>
        <p:spPr>
          <a:xfrm>
            <a:off x="2074488" y="5496350"/>
            <a:ext cx="778055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These notions offer the right framework in a computational world </a:t>
            </a:r>
          </a:p>
          <a:p>
            <a:pPr algn="ctr"/>
            <a:r>
              <a:rPr lang="en-US" sz="2200" dirty="0"/>
              <a:t>where </a:t>
            </a:r>
            <a:r>
              <a:rPr lang="en-US" sz="2200" b="1" dirty="0">
                <a:solidFill>
                  <a:srgbClr val="C00000"/>
                </a:solidFill>
              </a:rPr>
              <a:t>most computations are randomized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EC5E646-ECF5-EBDF-5D07-F1970A15F80B}"/>
              </a:ext>
            </a:extLst>
          </p:cNvPr>
          <p:cNvSpPr txBox="1"/>
          <p:nvPr/>
        </p:nvSpPr>
        <p:spPr>
          <a:xfrm>
            <a:off x="1157273" y="305971"/>
            <a:ext cx="1069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rKt</a:t>
            </a:r>
            <a:r>
              <a:rPr lang="en-US" sz="240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 pK</a:t>
            </a:r>
            <a:r>
              <a:rPr lang="en-US" sz="2400" b="1" baseline="30000" dirty="0">
                <a:solidFill>
                  <a:srgbClr val="C00000"/>
                </a:solidFill>
              </a:rPr>
              <a:t>t</a:t>
            </a:r>
            <a:r>
              <a:rPr lang="en-US" sz="2400" dirty="0"/>
              <a:t> and their meta-computational problems are connected to many </a:t>
            </a:r>
          </a:p>
          <a:p>
            <a:r>
              <a:rPr lang="en-US" sz="2400" dirty="0"/>
              <a:t>(if not most) recent developments in </a:t>
            </a:r>
            <a:r>
              <a:rPr lang="en-US" sz="2400" b="1" dirty="0"/>
              <a:t>meta-complexity and its applications</a:t>
            </a:r>
            <a:r>
              <a:rPr lang="en-US" sz="2400" dirty="0"/>
              <a:t>: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96D8D-A7CF-05BF-4F78-BE48CE0F2F0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35D1DB-347C-882A-742A-C90B04ED69FA}"/>
              </a:ext>
            </a:extLst>
          </p:cNvPr>
          <p:cNvSpPr txBox="1"/>
          <p:nvPr/>
        </p:nvSpPr>
        <p:spPr>
          <a:xfrm>
            <a:off x="8538344" y="4355128"/>
            <a:ext cx="18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[HN ’25]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012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E3824C-80F2-7699-4E83-1FBD2BF900E7}"/>
              </a:ext>
            </a:extLst>
          </p:cNvPr>
          <p:cNvSpPr/>
          <p:nvPr/>
        </p:nvSpPr>
        <p:spPr>
          <a:xfrm>
            <a:off x="6203989" y="1418565"/>
            <a:ext cx="4560637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329803-007B-645E-279F-5C05C500ACE3}"/>
              </a:ext>
            </a:extLst>
          </p:cNvPr>
          <p:cNvSpPr/>
          <p:nvPr/>
        </p:nvSpPr>
        <p:spPr>
          <a:xfrm>
            <a:off x="918756" y="1418565"/>
            <a:ext cx="4560637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262D4-E467-E747-F8FB-747816AFE750}"/>
              </a:ext>
            </a:extLst>
          </p:cNvPr>
          <p:cNvSpPr txBox="1"/>
          <p:nvPr/>
        </p:nvSpPr>
        <p:spPr>
          <a:xfrm>
            <a:off x="381965" y="176855"/>
            <a:ext cx="106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rKt vs Kt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5FFF9-D689-1A5F-2BCD-34D142206F3C}"/>
              </a:ext>
            </a:extLst>
          </p:cNvPr>
          <p:cNvSpPr txBox="1"/>
          <p:nvPr/>
        </p:nvSpPr>
        <p:spPr>
          <a:xfrm>
            <a:off x="1171591" y="1530790"/>
            <a:ext cx="40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02AC"/>
                </a:solidFill>
              </a:rPr>
              <a:t>Unconditional Lower Bounds</a:t>
            </a:r>
            <a:endParaRPr lang="en-GB" sz="2400" b="1" dirty="0">
              <a:solidFill>
                <a:srgbClr val="0E02A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C379A-DAE8-4938-E911-D42927B6D622}"/>
              </a:ext>
            </a:extLst>
          </p:cNvPr>
          <p:cNvSpPr txBox="1"/>
          <p:nvPr/>
        </p:nvSpPr>
        <p:spPr>
          <a:xfrm>
            <a:off x="6991486" y="1539191"/>
            <a:ext cx="300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02AC"/>
                </a:solidFill>
              </a:rPr>
              <a:t>Bounds for Primes</a:t>
            </a:r>
            <a:endParaRPr lang="en-GB" sz="2400" b="1" dirty="0">
              <a:solidFill>
                <a:srgbClr val="0E02A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5C243-99EB-8807-BB4A-D5CC909D1592}"/>
              </a:ext>
            </a:extLst>
          </p:cNvPr>
          <p:cNvSpPr txBox="1"/>
          <p:nvPr/>
        </p:nvSpPr>
        <p:spPr>
          <a:xfrm>
            <a:off x="1649301" y="1933392"/>
            <a:ext cx="323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[Oliveira 2019], [Hirahara 2022]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DEA2C-8D8D-F0D1-2CFB-F30DAEA70434}"/>
              </a:ext>
            </a:extLst>
          </p:cNvPr>
          <p:cNvSpPr txBox="1"/>
          <p:nvPr/>
        </p:nvSpPr>
        <p:spPr>
          <a:xfrm>
            <a:off x="6511542" y="1872405"/>
            <a:ext cx="412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[Chen-Lu-Oliveira-Ren-Santhanam 2023]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F416C-A2EA-8A54-A884-E52701F6D7C4}"/>
              </a:ext>
            </a:extLst>
          </p:cNvPr>
          <p:cNvSpPr txBox="1"/>
          <p:nvPr/>
        </p:nvSpPr>
        <p:spPr>
          <a:xfrm>
            <a:off x="1262954" y="2524152"/>
            <a:ext cx="385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</a:t>
            </a:r>
            <a:r>
              <a:rPr lang="en-US" sz="2200" b="1" dirty="0" err="1">
                <a:solidFill>
                  <a:srgbClr val="0E02AC"/>
                </a:solidFill>
              </a:rPr>
              <a:t>rKt</a:t>
            </a:r>
            <a:r>
              <a:rPr lang="en-US" sz="2200" b="1" dirty="0" err="1"/>
              <a:t>P</a:t>
            </a:r>
            <a:r>
              <a:rPr lang="en-US" sz="2200" dirty="0"/>
              <a:t> (</a:t>
            </a:r>
            <a:r>
              <a:rPr lang="en-US" sz="2200" b="1" dirty="0"/>
              <a:t>Minimum </a:t>
            </a:r>
            <a:r>
              <a:rPr lang="en-US" sz="2200" b="1" dirty="0">
                <a:solidFill>
                  <a:srgbClr val="0E02AC"/>
                </a:solidFill>
              </a:rPr>
              <a:t>rKt</a:t>
            </a:r>
            <a:r>
              <a:rPr lang="en-US" sz="2200" b="1" dirty="0"/>
              <a:t> Problem</a:t>
            </a:r>
            <a:r>
              <a:rPr lang="en-US" sz="2200" dirty="0"/>
              <a:t>): </a:t>
            </a:r>
          </a:p>
          <a:p>
            <a:pPr algn="ctr"/>
            <a:r>
              <a:rPr lang="en-US" sz="2200" dirty="0"/>
              <a:t>Given a string </a:t>
            </a:r>
            <a:r>
              <a:rPr lang="en-US" sz="2200" b="1" dirty="0"/>
              <a:t>x</a:t>
            </a:r>
            <a:r>
              <a:rPr lang="en-US" sz="2200" dirty="0"/>
              <a:t> and a bound </a:t>
            </a:r>
            <a:r>
              <a:rPr lang="en-US" sz="2200" b="1" dirty="0"/>
              <a:t>s</a:t>
            </a:r>
            <a:r>
              <a:rPr lang="en-US" sz="2200" dirty="0"/>
              <a:t>, </a:t>
            </a:r>
          </a:p>
          <a:p>
            <a:pPr algn="ctr"/>
            <a:r>
              <a:rPr lang="en-US" sz="2200" dirty="0"/>
              <a:t>is it the case that </a:t>
            </a:r>
            <a:r>
              <a:rPr lang="en-US" sz="2200" dirty="0">
                <a:solidFill>
                  <a:srgbClr val="0E02AC"/>
                </a:solidFill>
              </a:rPr>
              <a:t>rKt</a:t>
            </a:r>
            <a:r>
              <a:rPr lang="en-US" sz="2200" dirty="0"/>
              <a:t>(</a:t>
            </a:r>
            <a:r>
              <a:rPr lang="en-US" sz="2200" b="1" dirty="0"/>
              <a:t>x</a:t>
            </a:r>
            <a:r>
              <a:rPr lang="en-US" sz="2200" dirty="0"/>
              <a:t>) &lt; </a:t>
            </a:r>
            <a:r>
              <a:rPr lang="en-US" sz="2200" b="1" dirty="0"/>
              <a:t>s</a:t>
            </a:r>
            <a:r>
              <a:rPr lang="en-US" sz="2200" dirty="0"/>
              <a:t>?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40D1F-9C7F-90BC-5B49-471868E66762}"/>
              </a:ext>
            </a:extLst>
          </p:cNvPr>
          <p:cNvSpPr txBox="1"/>
          <p:nvPr/>
        </p:nvSpPr>
        <p:spPr>
          <a:xfrm>
            <a:off x="1162211" y="3933642"/>
            <a:ext cx="431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 [O’19].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 err="1"/>
              <a:t>MrKtP</a:t>
            </a:r>
            <a:r>
              <a:rPr lang="en-US" sz="2000" dirty="0"/>
              <a:t> is not in </a:t>
            </a:r>
            <a:r>
              <a:rPr lang="en-US" sz="2000" b="1" dirty="0"/>
              <a:t>BPP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CE530-8CEA-9CE1-B8CA-9FD986287035}"/>
              </a:ext>
            </a:extLst>
          </p:cNvPr>
          <p:cNvSpPr txBox="1"/>
          <p:nvPr/>
        </p:nvSpPr>
        <p:spPr>
          <a:xfrm>
            <a:off x="6443390" y="3561234"/>
            <a:ext cx="4378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 [CLORS’23]. </a:t>
            </a:r>
            <a:r>
              <a:rPr lang="en-US" sz="2000" dirty="0"/>
              <a:t>There are infinitely many values of n such that there is an </a:t>
            </a:r>
            <a:r>
              <a:rPr lang="en-US" sz="2000" b="1" dirty="0"/>
              <a:t>n-bit prime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with</a:t>
            </a:r>
          </a:p>
          <a:p>
            <a:r>
              <a:rPr lang="en-US" sz="2000" dirty="0"/>
              <a:t> </a:t>
            </a:r>
          </a:p>
          <a:p>
            <a:r>
              <a:rPr lang="en-US" sz="2000" b="1" dirty="0"/>
              <a:t>	   rKt(p) = O(log n)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29412-A0CC-235F-12D1-557C5F3DEB22}"/>
              </a:ext>
            </a:extLst>
          </p:cNvPr>
          <p:cNvSpPr txBox="1"/>
          <p:nvPr/>
        </p:nvSpPr>
        <p:spPr>
          <a:xfrm>
            <a:off x="6337775" y="2531085"/>
            <a:ext cx="4316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Infinitely many primes with </a:t>
            </a:r>
          </a:p>
          <a:p>
            <a:pPr algn="ctr"/>
            <a:r>
              <a:rPr lang="en-US" sz="2200" b="1" dirty="0"/>
              <a:t>short</a:t>
            </a:r>
            <a:r>
              <a:rPr lang="en-US" sz="2200" dirty="0"/>
              <a:t> and </a:t>
            </a:r>
            <a:r>
              <a:rPr lang="en-US" sz="2200" b="1" dirty="0"/>
              <a:t>efficient</a:t>
            </a:r>
            <a:r>
              <a:rPr lang="en-US" sz="2200" dirty="0"/>
              <a:t> representations!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D36F9-3EF7-4197-E7D1-C6650E54CBA1}"/>
              </a:ext>
            </a:extLst>
          </p:cNvPr>
          <p:cNvSpPr txBox="1"/>
          <p:nvPr/>
        </p:nvSpPr>
        <p:spPr>
          <a:xfrm>
            <a:off x="1162211" y="4469580"/>
            <a:ext cx="417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 [H’22]. 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         </a:t>
            </a:r>
            <a:r>
              <a:rPr lang="en-US" sz="2000" b="1" dirty="0" err="1"/>
              <a:t>MrKtP</a:t>
            </a:r>
            <a:r>
              <a:rPr lang="en-US" sz="2000" dirty="0"/>
              <a:t> is not in </a:t>
            </a:r>
            <a:r>
              <a:rPr lang="en-US" sz="2000" b="1" dirty="0"/>
              <a:t>BPTIME[2</a:t>
            </a:r>
            <a:r>
              <a:rPr lang="en-US" sz="2000" b="1" baseline="30000" dirty="0"/>
              <a:t>o(n)</a:t>
            </a:r>
            <a:r>
              <a:rPr lang="en-US" sz="2000" b="1" dirty="0"/>
              <a:t>]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16C79-CC83-9077-AA34-793E1A36036A}"/>
              </a:ext>
            </a:extLst>
          </p:cNvPr>
          <p:cNvSpPr txBox="1"/>
          <p:nvPr/>
        </p:nvSpPr>
        <p:spPr>
          <a:xfrm>
            <a:off x="796832" y="823186"/>
            <a:ext cx="1027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While the same questions remain longstanding open problems for Kt complexity, for rKt we have: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E73CCB-E442-0461-7CCB-7AE2D61F03EB}"/>
              </a:ext>
            </a:extLst>
          </p:cNvPr>
          <p:cNvSpPr txBox="1"/>
          <p:nvPr/>
        </p:nvSpPr>
        <p:spPr>
          <a:xfrm>
            <a:off x="796832" y="5587934"/>
            <a:ext cx="10276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Rest of the Presentation:  </a:t>
            </a:r>
            <a:r>
              <a:rPr lang="en-US" sz="2200" dirty="0"/>
              <a:t>Connections to central notions from Kolmogorov Complexity:  	               </a:t>
            </a:r>
          </a:p>
          <a:p>
            <a:r>
              <a:rPr lang="en-US" sz="2200" dirty="0"/>
              <a:t>		  	    </a:t>
            </a:r>
            <a:r>
              <a:rPr lang="en-US" sz="2200" b="1" dirty="0">
                <a:solidFill>
                  <a:srgbClr val="C00000"/>
                </a:solidFill>
              </a:rPr>
              <a:t>Symmetry of Information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C00000"/>
                </a:solidFill>
              </a:rPr>
              <a:t>Source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Coding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AC4CB-66A8-894C-E2AE-9B9665143BF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44AF-10CA-2835-A043-53214E17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417602DD-8691-7A60-FD39-44E607426D91}"/>
              </a:ext>
            </a:extLst>
          </p:cNvPr>
          <p:cNvSpPr txBox="1"/>
          <p:nvPr/>
        </p:nvSpPr>
        <p:spPr>
          <a:xfrm>
            <a:off x="5313249" y="565359"/>
            <a:ext cx="63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chemeClr val="accent3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Personal View/Mental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7EC2B-20B1-3EE6-D4FD-BD8BDD1285AA}"/>
              </a:ext>
            </a:extLst>
          </p:cNvPr>
          <p:cNvSpPr txBox="1"/>
          <p:nvPr/>
        </p:nvSpPr>
        <p:spPr>
          <a:xfrm>
            <a:off x="969316" y="1605410"/>
            <a:ext cx="442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Zoo of time-bounded Kolmogorov complexity notions: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3AC4B-6CFE-1117-4914-11096645A9DD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Applications in Theoretical Computer Science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B0D08-0DF0-A6C8-42EA-D19E54FFD042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Language Compression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0BA34-24B3-D604-6481-67E22740D6B8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e.g., given a string x and a time bound t, compute K</a:t>
            </a:r>
            <a:r>
              <a:rPr lang="en-US" sz="2200" baseline="300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(x)</a:t>
            </a:r>
            <a:endParaRPr lang="en-GB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E17BB6-D21A-D2FB-B9F6-58087283C3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30054" y="2596907"/>
            <a:ext cx="663349" cy="525425"/>
          </a:xfrm>
          <a:prstGeom prst="rect">
            <a:avLst/>
          </a:prstGeom>
          <a:ln w="7620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AB31-5B99-107B-A7A1-F6B047BDDB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63" y="3914320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FCA9AF-C8A6-3585-E76E-8C229D5B29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379770" y="3948691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43AD80-7F1F-6934-520B-19D4C9682F4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64505" y="4514167"/>
            <a:ext cx="870687" cy="5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692F68-7B3B-1B4D-5C6B-B09BD6F8050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1478494" y="4585281"/>
            <a:ext cx="771962" cy="528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CC6ED8-3BFA-2794-AA88-CD8B4318426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408175" y="4111922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B8CE5C-750D-8F1B-838D-9B346D7F59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4442564" y="4231249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76A0CD-9C01-4EDB-18A8-4A9E45E7BD6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1536350" y="5898588"/>
            <a:ext cx="985350" cy="619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06BF06-5E71-1923-5D4A-9BAF9825999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625383" y="5972235"/>
            <a:ext cx="870684" cy="4992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F01F8A-D7C8-5917-D1FD-F2EE2E785873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3564755" y="5981504"/>
            <a:ext cx="777790" cy="5366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E24C0B-565F-D3F1-37BF-969C57E6D82E}"/>
              </a:ext>
            </a:extLst>
          </p:cNvPr>
          <p:cNvCxnSpPr/>
          <p:nvPr/>
        </p:nvCxnSpPr>
        <p:spPr>
          <a:xfrm flipH="1">
            <a:off x="1482223" y="3270915"/>
            <a:ext cx="665779" cy="57106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E70D45-B6F7-0BD1-AEF5-51AA0483825B}"/>
              </a:ext>
            </a:extLst>
          </p:cNvPr>
          <p:cNvCxnSpPr>
            <a:cxnSpLocks/>
          </p:cNvCxnSpPr>
          <p:nvPr/>
        </p:nvCxnSpPr>
        <p:spPr>
          <a:xfrm>
            <a:off x="3257554" y="3246489"/>
            <a:ext cx="654729" cy="64927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97F883-098C-FE60-81D2-2703FFC591CF}"/>
              </a:ext>
            </a:extLst>
          </p:cNvPr>
          <p:cNvCxnSpPr>
            <a:cxnSpLocks/>
          </p:cNvCxnSpPr>
          <p:nvPr/>
        </p:nvCxnSpPr>
        <p:spPr>
          <a:xfrm>
            <a:off x="1536350" y="5220812"/>
            <a:ext cx="714106" cy="56122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4A715F-6F75-21E6-C815-1C5AC5060703}"/>
              </a:ext>
            </a:extLst>
          </p:cNvPr>
          <p:cNvCxnSpPr>
            <a:cxnSpLocks/>
          </p:cNvCxnSpPr>
          <p:nvPr/>
        </p:nvCxnSpPr>
        <p:spPr>
          <a:xfrm flipH="1">
            <a:off x="3184075" y="4974407"/>
            <a:ext cx="831105" cy="807626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8A3885E3-C266-570E-7767-CE9849622489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3041661" y="2601797"/>
            <a:ext cx="2163406" cy="536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4DE1B15-67C5-5A7E-AC4E-EA85C85CB53A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1486508" y="446132"/>
            <a:ext cx="3294116" cy="1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83C6F-36CB-F02F-F421-6FD582038D6E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</a:blip>
          <a:stretch>
            <a:fillRect/>
          </a:stretch>
        </p:blipFill>
        <p:spPr>
          <a:xfrm>
            <a:off x="2235318" y="2596907"/>
            <a:ext cx="780129" cy="517586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BB2B3-AC7E-664D-0B2A-9CB056511657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Meta-Complexity: What is the complexity of estimating complexity?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FECBF-6321-622B-1FDE-886C2E334FC3}"/>
              </a:ext>
            </a:extLst>
          </p:cNvPr>
          <p:cNvSpPr txBox="1"/>
          <p:nvPr/>
        </p:nvSpPr>
        <p:spPr>
          <a:xfrm>
            <a:off x="6089368" y="1471466"/>
            <a:ext cx="512019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Which features of Kolmogorov complexity survive in the time-bounded setting?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1965E-5463-DADE-9797-4C674647410B}"/>
              </a:ext>
            </a:extLst>
          </p:cNvPr>
          <p:cNvSpPr txBox="1"/>
          <p:nvPr/>
        </p:nvSpPr>
        <p:spPr>
          <a:xfrm>
            <a:off x="7611142" y="2360923"/>
            <a:ext cx="1655973" cy="769441"/>
          </a:xfrm>
          <a:prstGeom prst="rect">
            <a:avLst/>
          </a:prstGeom>
          <a:solidFill>
            <a:srgbClr val="F69E9E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Symmetry of </a:t>
            </a:r>
          </a:p>
          <a:p>
            <a:pPr algn="ctr"/>
            <a:r>
              <a:rPr lang="en-US" sz="2200" dirty="0"/>
              <a:t>Information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E5AA9-1389-B0F3-7D60-DE9DD84C2B0F}"/>
              </a:ext>
            </a:extLst>
          </p:cNvPr>
          <p:cNvSpPr txBox="1"/>
          <p:nvPr/>
        </p:nvSpPr>
        <p:spPr>
          <a:xfrm>
            <a:off x="6089369" y="2374851"/>
            <a:ext cx="1302606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Source Coding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AC504-2335-3304-D05D-14A512BB49F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2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Clipart Images - Free Download on Freepik">
            <a:extLst>
              <a:ext uri="{FF2B5EF4-FFF2-40B4-BE49-F238E27FC236}">
                <a16:creationId xmlns:a16="http://schemas.microsoft.com/office/drawing/2014/main" id="{7EAAD3DA-2F3F-667B-7B9D-47159A73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670" y="862557"/>
            <a:ext cx="2442483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/>
              <p:nvPr/>
            </p:nvSpPr>
            <p:spPr>
              <a:xfrm>
                <a:off x="3090033" y="3120535"/>
                <a:ext cx="3019573" cy="553998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033" y="3120535"/>
                <a:ext cx="30195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28F459BC-7000-8486-EC8E-41FA72BEDCE0}"/>
              </a:ext>
            </a:extLst>
          </p:cNvPr>
          <p:cNvSpPr txBox="1"/>
          <p:nvPr/>
        </p:nvSpPr>
        <p:spPr>
          <a:xfrm>
            <a:off x="1420406" y="2279750"/>
            <a:ext cx="635882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</a:rPr>
              <a:t>Symmetry of information (SoI)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for Kolmogorov co</a:t>
            </a:r>
            <a:r>
              <a:rPr lang="en-US" sz="2000" dirty="0"/>
              <a:t>mplexity: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3090033" y="1517295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033" y="1517295"/>
                <a:ext cx="301957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/>
              <p:nvPr/>
            </p:nvSpPr>
            <p:spPr>
              <a:xfrm>
                <a:off x="2190747" y="4144229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7" y="4144229"/>
                <a:ext cx="50019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1BA8E1-E9C7-1606-06CA-523B99486BCD}"/>
                  </a:ext>
                </a:extLst>
              </p:cNvPr>
              <p:cNvSpPr txBox="1"/>
              <p:nvPr/>
            </p:nvSpPr>
            <p:spPr>
              <a:xfrm>
                <a:off x="2162537" y="5771549"/>
                <a:ext cx="503019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1BA8E1-E9C7-1606-06CA-523B99486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537" y="5771549"/>
                <a:ext cx="5030197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>
            <a:extLst>
              <a:ext uri="{FF2B5EF4-FFF2-40B4-BE49-F238E27FC236}">
                <a16:creationId xmlns:a16="http://schemas.microsoft.com/office/drawing/2014/main" id="{352FF977-26DF-E96B-0F86-CD295F752EC8}"/>
              </a:ext>
            </a:extLst>
          </p:cNvPr>
          <p:cNvSpPr txBox="1"/>
          <p:nvPr/>
        </p:nvSpPr>
        <p:spPr>
          <a:xfrm>
            <a:off x="7320701" y="5671521"/>
            <a:ext cx="3322486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err="1"/>
              <a:t>SoI</a:t>
            </a:r>
            <a:r>
              <a:rPr lang="en-GB" sz="2000" dirty="0"/>
              <a:t> Principle in Shannon’s Information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61106-CE6B-8A8F-BE0D-50E3BE69AEAE}"/>
                  </a:ext>
                </a:extLst>
              </p:cNvPr>
              <p:cNvSpPr txBox="1"/>
              <p:nvPr/>
            </p:nvSpPr>
            <p:spPr>
              <a:xfrm>
                <a:off x="2190747" y="4940553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61106-CE6B-8A8F-BE0D-50E3BE69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7" y="4940553"/>
                <a:ext cx="500198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8">
            <a:extLst>
              <a:ext uri="{FF2B5EF4-FFF2-40B4-BE49-F238E27FC236}">
                <a16:creationId xmlns:a16="http://schemas.microsoft.com/office/drawing/2014/main" id="{4927EB4C-8332-5681-C525-E7F66492F035}"/>
              </a:ext>
            </a:extLst>
          </p:cNvPr>
          <p:cNvSpPr/>
          <p:nvPr/>
        </p:nvSpPr>
        <p:spPr>
          <a:xfrm>
            <a:off x="670029" y="478593"/>
            <a:ext cx="108519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sym typeface="+mn-ea"/>
              </a:rPr>
              <a:t>Symmetry of Information (SoI)</a:t>
            </a:r>
            <a:endParaRPr lang="en-US" altLang="en-GB" sz="3600" b="1" dirty="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1F917-E8B8-3AF1-D69F-1A3C5F83A775}"/>
              </a:ext>
            </a:extLst>
          </p:cNvPr>
          <p:cNvSpPr txBox="1"/>
          <p:nvPr/>
        </p:nvSpPr>
        <p:spPr>
          <a:xfrm>
            <a:off x="6194029" y="1517295"/>
            <a:ext cx="249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 to a O(log(|x| + |y|) </a:t>
            </a:r>
          </a:p>
          <a:p>
            <a:pPr algn="ctr"/>
            <a:r>
              <a:rPr lang="en-US" dirty="0"/>
              <a:t>additive factor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AB57B-10AE-8EAA-A7B8-3416EFD29E76}"/>
              </a:ext>
            </a:extLst>
          </p:cNvPr>
          <p:cNvSpPr txBox="1"/>
          <p:nvPr/>
        </p:nvSpPr>
        <p:spPr>
          <a:xfrm>
            <a:off x="7871107" y="4098062"/>
            <a:ext cx="201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also known as the </a:t>
            </a:r>
          </a:p>
          <a:p>
            <a:pPr algn="ctr"/>
            <a:r>
              <a:rPr lang="en-US" dirty="0"/>
              <a:t>“chain rule”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A5243C-7DA2-9EF3-D0BD-FC95E984E081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7192734" y="4421228"/>
            <a:ext cx="678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2258DC0-2AC7-CC31-2A70-0CFA7320C310}"/>
              </a:ext>
            </a:extLst>
          </p:cNvPr>
          <p:cNvSpPr txBox="1"/>
          <p:nvPr/>
        </p:nvSpPr>
        <p:spPr>
          <a:xfrm>
            <a:off x="8121672" y="2955898"/>
            <a:ext cx="332248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Does SoI hold in the time-bounded setting?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F3A13-48D2-6C3D-5132-FD8833C1EBA2}"/>
              </a:ext>
            </a:extLst>
          </p:cNvPr>
          <p:cNvSpPr txBox="1"/>
          <p:nvPr/>
        </p:nvSpPr>
        <p:spPr>
          <a:xfrm>
            <a:off x="3809061" y="964049"/>
            <a:ext cx="291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[Kolmogorov and Levin 1967]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51AD8-6800-EF74-D696-3F408AC6A870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5" grpId="0" animBg="1"/>
      <p:bldP spid="8" grpId="0" animBg="1"/>
      <p:bldP spid="10" grpId="0" animBg="1"/>
      <p:bldP spid="2" grpId="0" animBg="1"/>
      <p:bldP spid="9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FB8329-68CE-C09C-DAD4-BA923A376DB6}"/>
              </a:ext>
            </a:extLst>
          </p:cNvPr>
          <p:cNvSpPr/>
          <p:nvPr/>
        </p:nvSpPr>
        <p:spPr>
          <a:xfrm>
            <a:off x="670029" y="3148731"/>
            <a:ext cx="10675013" cy="1855071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A4D993-8A4E-DF04-08D1-22222C12EEF8}"/>
              </a:ext>
            </a:extLst>
          </p:cNvPr>
          <p:cNvSpPr/>
          <p:nvPr/>
        </p:nvSpPr>
        <p:spPr>
          <a:xfrm>
            <a:off x="670029" y="478593"/>
            <a:ext cx="108519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>
                <a:latin typeface="Calisto MT" panose="02040603050505030304" pitchFamily="18" charset="0"/>
                <a:sym typeface="+mn-ea"/>
              </a:rPr>
              <a:t>An Approach to P vs NP</a:t>
            </a:r>
            <a:endParaRPr lang="en-US" altLang="en-GB" sz="3600" b="1" dirty="0">
              <a:latin typeface="Calisto MT" panose="02040603050505030304" pitchFamily="18" charset="0"/>
            </a:endParaRPr>
          </a:p>
        </p:txBody>
      </p:sp>
      <p:pic>
        <p:nvPicPr>
          <p:cNvPr id="5" name="Picture 2" descr="Question Clipart Images - Free Download on Freepik">
            <a:extLst>
              <a:ext uri="{FF2B5EF4-FFF2-40B4-BE49-F238E27FC236}">
                <a16:creationId xmlns:a16="http://schemas.microsoft.com/office/drawing/2014/main" id="{80DC5307-00C6-62F6-4BFE-396ECBC6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01" y="60029"/>
            <a:ext cx="2077985" cy="16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6ECB7-2F4F-08B5-ED51-9F3758F66517}"/>
              </a:ext>
            </a:extLst>
          </p:cNvPr>
          <p:cNvSpPr txBox="1"/>
          <p:nvPr/>
        </p:nvSpPr>
        <p:spPr>
          <a:xfrm>
            <a:off x="670029" y="1783956"/>
            <a:ext cx="332248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Does SoI hold in the time-bounded setting?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54976-2BE9-FBEF-0228-74899F45AD59}"/>
              </a:ext>
            </a:extLst>
          </p:cNvPr>
          <p:cNvSpPr txBox="1"/>
          <p:nvPr/>
        </p:nvSpPr>
        <p:spPr>
          <a:xfrm>
            <a:off x="2109178" y="3271811"/>
            <a:ext cx="787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According to </a:t>
            </a:r>
            <a:r>
              <a:rPr lang="en-US" sz="2400" dirty="0">
                <a:solidFill>
                  <a:srgbClr val="0E02AC"/>
                </a:solidFill>
              </a:rPr>
              <a:t>[Levin 2003 – “The Tale of One-Way Functions”]</a:t>
            </a:r>
            <a:r>
              <a:rPr lang="en-US" sz="2400" dirty="0"/>
              <a:t>, </a:t>
            </a:r>
          </a:p>
          <a:p>
            <a:r>
              <a:rPr lang="en-US" sz="2400" dirty="0"/>
              <a:t>Kolmogorov suggested in 1967 that </a:t>
            </a:r>
            <a:r>
              <a:rPr lang="en-US" sz="2400" b="1" dirty="0"/>
              <a:t>the symmetry of information theorem may be a good test case to prove that for some tasks exhaustive search cannot be avoided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7B153-F32C-F900-9A89-3F9419BDDFAB}"/>
              </a:ext>
            </a:extLst>
          </p:cNvPr>
          <p:cNvSpPr txBox="1"/>
          <p:nvPr/>
        </p:nvSpPr>
        <p:spPr>
          <a:xfrm>
            <a:off x="4083887" y="5207973"/>
            <a:ext cx="402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E02AC"/>
                </a:solidFill>
              </a:rPr>
              <a:t>[Longpre and Watanabe 1995]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AE271-859A-36E2-AF75-0749FFFF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62" y="1863385"/>
            <a:ext cx="7015480" cy="672141"/>
          </a:xfrm>
          <a:prstGeom prst="rect">
            <a:avLst/>
          </a:prstGeom>
        </p:spPr>
      </p:pic>
      <p:pic>
        <p:nvPicPr>
          <p:cNvPr id="12" name="Picture 4 1">
            <a:extLst>
              <a:ext uri="{FF2B5EF4-FFF2-40B4-BE49-F238E27FC236}">
                <a16:creationId xmlns:a16="http://schemas.microsoft.com/office/drawing/2014/main" id="{AC38EF5D-E7D5-9451-5497-7108C5AE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3172545"/>
            <a:ext cx="1210545" cy="18158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drey Nikolayevich Kolmogorov | Russian Mathematician &amp; Probability Theory  Pioneer | Britannica">
            <a:extLst>
              <a:ext uri="{FF2B5EF4-FFF2-40B4-BE49-F238E27FC236}">
                <a16:creationId xmlns:a16="http://schemas.microsoft.com/office/drawing/2014/main" id="{D4D3D7BB-92C2-C417-9156-E6B8E205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248" y="3164079"/>
            <a:ext cx="1379794" cy="18158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C1384-CFB5-79B8-2FBF-9AA71E5C3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017" y="5669638"/>
            <a:ext cx="6363821" cy="799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77D997-76A8-2892-969E-3C27D28C542B}"/>
              </a:ext>
            </a:extLst>
          </p:cNvPr>
          <p:cNvSpPr/>
          <p:nvPr/>
        </p:nvSpPr>
        <p:spPr>
          <a:xfrm>
            <a:off x="601133" y="5027616"/>
            <a:ext cx="1430867" cy="407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25632-B96E-740F-F06B-DF4D50504723}"/>
              </a:ext>
            </a:extLst>
          </p:cNvPr>
          <p:cNvSpPr txBox="1"/>
          <p:nvPr/>
        </p:nvSpPr>
        <p:spPr>
          <a:xfrm>
            <a:off x="8778060" y="706556"/>
            <a:ext cx="292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(based on Shuichi’s slides)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27639-52D7-35F3-3C0B-88426FCECC7A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B838A-B07E-8070-6446-61FF76C4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7D3CB5-B7C6-E25B-7A24-D0D61E760412}"/>
              </a:ext>
            </a:extLst>
          </p:cNvPr>
          <p:cNvSpPr txBox="1"/>
          <p:nvPr/>
        </p:nvSpPr>
        <p:spPr>
          <a:xfrm>
            <a:off x="463711" y="362450"/>
            <a:ext cx="495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Failure of SoI for 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C10F6F-9DEC-F4E4-8610-52252CF0994F}"/>
                  </a:ext>
                </a:extLst>
              </p:cNvPr>
              <p:cNvSpPr txBox="1"/>
              <p:nvPr/>
            </p:nvSpPr>
            <p:spPr>
              <a:xfrm>
                <a:off x="8217646" y="504453"/>
                <a:ext cx="3322485" cy="600164"/>
              </a:xfrm>
              <a:prstGeom prst="rect">
                <a:avLst/>
              </a:pr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2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2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≈</m:t>
                      </m:r>
                      <m:r>
                        <a:rPr lang="en-US" sz="22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200" b="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200" b="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C10F6F-9DEC-F4E4-8610-52252CF09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646" y="504453"/>
                <a:ext cx="3322485" cy="600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B7D4A3A-587D-7128-AFE4-B03EDCBC63E2}"/>
              </a:ext>
            </a:extLst>
          </p:cNvPr>
          <p:cNvSpPr txBox="1"/>
          <p:nvPr/>
        </p:nvSpPr>
        <p:spPr>
          <a:xfrm>
            <a:off x="8217646" y="1078838"/>
            <a:ext cx="3322485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Does SoI hold in the time-bounded setting?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62BCD-EAFE-D332-3309-01453535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68" y="1154347"/>
            <a:ext cx="5757182" cy="1542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51DE0-4DB7-BF15-72CE-4193619B6742}"/>
              </a:ext>
            </a:extLst>
          </p:cNvPr>
          <p:cNvSpPr txBox="1"/>
          <p:nvPr/>
        </p:nvSpPr>
        <p:spPr>
          <a:xfrm>
            <a:off x="5133975" y="397599"/>
            <a:ext cx="3322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[</a:t>
            </a:r>
            <a:r>
              <a:rPr lang="en-US" sz="2200" dirty="0" err="1"/>
              <a:t>Ronneburger</a:t>
            </a:r>
            <a:r>
              <a:rPr lang="en-US" sz="2200" dirty="0"/>
              <a:t> 2004]</a:t>
            </a: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6B5B3E-AF0D-66C5-C913-D1F36C127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33" y="2824817"/>
            <a:ext cx="972716" cy="489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E5BFDB-F28B-8C8C-FAC0-B5BDC10CE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135" y="2903975"/>
            <a:ext cx="6916511" cy="2287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D4CC0B-56F3-8BC5-CCC2-52BD95AC1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786" y="5467456"/>
            <a:ext cx="8907235" cy="1204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F09B0E-0262-2F3D-1729-B10005401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654" y="1666675"/>
            <a:ext cx="471177" cy="4711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9A4DCA-BFA4-ACE6-C55F-1387C29D6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654" y="2225495"/>
            <a:ext cx="471177" cy="471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B6004-3A33-D398-39E8-B77AB40E96EB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A281C-8DB5-3EEE-7C81-B916ED9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918A08-CF23-1BDC-6782-E1F0FB934FE9}"/>
              </a:ext>
            </a:extLst>
          </p:cNvPr>
          <p:cNvSpPr txBox="1"/>
          <p:nvPr/>
        </p:nvSpPr>
        <p:spPr>
          <a:xfrm>
            <a:off x="381965" y="68195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as a Lower Bound Technique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F7C1D2-46C5-E89B-3E26-8B036AA22927}"/>
              </a:ext>
            </a:extLst>
          </p:cNvPr>
          <p:cNvSpPr/>
          <p:nvPr/>
        </p:nvSpPr>
        <p:spPr>
          <a:xfrm>
            <a:off x="803577" y="1723465"/>
            <a:ext cx="3887193" cy="1276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0A2CF-A579-A275-3477-E7C86B89457C}"/>
              </a:ext>
            </a:extLst>
          </p:cNvPr>
          <p:cNvSpPr txBox="1"/>
          <p:nvPr/>
        </p:nvSpPr>
        <p:spPr>
          <a:xfrm>
            <a:off x="838413" y="1797532"/>
            <a:ext cx="3852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E02AC"/>
                </a:solidFill>
              </a:rPr>
              <a:t>MrKtP</a:t>
            </a:r>
            <a:r>
              <a:rPr lang="en-US" sz="2200" dirty="0">
                <a:solidFill>
                  <a:srgbClr val="0E02AC"/>
                </a:solidFill>
              </a:rPr>
              <a:t> (</a:t>
            </a:r>
            <a:r>
              <a:rPr lang="en-US" sz="2200" b="1" dirty="0">
                <a:solidFill>
                  <a:srgbClr val="0E02AC"/>
                </a:solidFill>
              </a:rPr>
              <a:t>Minimum rKt Problem</a:t>
            </a:r>
            <a:r>
              <a:rPr lang="en-US" sz="2200" dirty="0">
                <a:solidFill>
                  <a:srgbClr val="0E02AC"/>
                </a:solidFill>
              </a:rPr>
              <a:t>): </a:t>
            </a:r>
          </a:p>
          <a:p>
            <a:pPr algn="ctr"/>
            <a:r>
              <a:rPr lang="en-US" sz="2200" dirty="0"/>
              <a:t>Given a string </a:t>
            </a:r>
            <a:r>
              <a:rPr lang="en-US" sz="2200" b="1" dirty="0"/>
              <a:t>x</a:t>
            </a:r>
            <a:r>
              <a:rPr lang="en-US" sz="2200" dirty="0"/>
              <a:t> and a bound </a:t>
            </a:r>
            <a:r>
              <a:rPr lang="en-US" sz="2200" b="1" dirty="0"/>
              <a:t>s</a:t>
            </a:r>
            <a:r>
              <a:rPr lang="en-US" sz="2200" dirty="0"/>
              <a:t>, </a:t>
            </a:r>
          </a:p>
          <a:p>
            <a:pPr algn="ctr"/>
            <a:r>
              <a:rPr lang="en-US" sz="2200" dirty="0"/>
              <a:t>is it the case that rKt(</a:t>
            </a:r>
            <a:r>
              <a:rPr lang="en-US" sz="2200" b="1" dirty="0"/>
              <a:t>x</a:t>
            </a:r>
            <a:r>
              <a:rPr lang="en-US" sz="2200" dirty="0"/>
              <a:t>) &lt; </a:t>
            </a:r>
            <a:r>
              <a:rPr lang="en-US" sz="2200" b="1" dirty="0"/>
              <a:t>s</a:t>
            </a:r>
            <a:r>
              <a:rPr lang="en-US" sz="2200" dirty="0"/>
              <a:t>?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632A4-D538-F2F3-E1E4-4148132D66B9}"/>
              </a:ext>
            </a:extLst>
          </p:cNvPr>
          <p:cNvSpPr txBox="1"/>
          <p:nvPr/>
        </p:nvSpPr>
        <p:spPr>
          <a:xfrm>
            <a:off x="5379864" y="2046642"/>
            <a:ext cx="6152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Theorem.  </a:t>
            </a:r>
            <a:r>
              <a:rPr lang="en-US" sz="2600" b="1" dirty="0" err="1"/>
              <a:t>MrKtP</a:t>
            </a:r>
            <a:r>
              <a:rPr lang="en-US" sz="2600" dirty="0"/>
              <a:t> is not in </a:t>
            </a:r>
            <a:r>
              <a:rPr lang="en-US" sz="2600" b="1" dirty="0"/>
              <a:t>BPTIME[2</a:t>
            </a:r>
            <a:r>
              <a:rPr lang="en-US" sz="2600" b="1" baseline="30000" dirty="0"/>
              <a:t>o(n)</a:t>
            </a:r>
            <a:r>
              <a:rPr lang="en-US" sz="2600" b="1" dirty="0"/>
              <a:t>]</a:t>
            </a:r>
            <a:r>
              <a:rPr lang="en-US" sz="2600" dirty="0"/>
              <a:t>.</a:t>
            </a:r>
            <a:endParaRPr lang="en-GB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296A6-FDEB-1B73-307F-C369E000F7AE}"/>
              </a:ext>
            </a:extLst>
          </p:cNvPr>
          <p:cNvSpPr txBox="1"/>
          <p:nvPr/>
        </p:nvSpPr>
        <p:spPr>
          <a:xfrm>
            <a:off x="5243351" y="2631430"/>
            <a:ext cx="615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Symmetry of Information as a technical tool!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48D96-8A42-2A35-DBC6-5115F52CA628}"/>
              </a:ext>
            </a:extLst>
          </p:cNvPr>
          <p:cNvSpPr txBox="1"/>
          <p:nvPr/>
        </p:nvSpPr>
        <p:spPr>
          <a:xfrm>
            <a:off x="6827386" y="1492632"/>
            <a:ext cx="2234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[Hirahara 2022]</a:t>
            </a:r>
            <a:r>
              <a:rPr lang="en-US" sz="2400" b="1" dirty="0"/>
              <a:t> 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39FA6-853F-423A-1D3C-B4FAB5749C82}"/>
              </a:ext>
            </a:extLst>
          </p:cNvPr>
          <p:cNvSpPr txBox="1"/>
          <p:nvPr/>
        </p:nvSpPr>
        <p:spPr>
          <a:xfrm>
            <a:off x="721933" y="3317070"/>
            <a:ext cx="282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Two steps: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9E9610-4320-76AC-1496-03E0B57B458C}"/>
              </a:ext>
            </a:extLst>
          </p:cNvPr>
          <p:cNvSpPr/>
          <p:nvPr/>
        </p:nvSpPr>
        <p:spPr>
          <a:xfrm>
            <a:off x="871069" y="3960384"/>
            <a:ext cx="538843" cy="5388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0D0EB0-D0C0-AC3F-8702-3746D1FAE251}"/>
              </a:ext>
            </a:extLst>
          </p:cNvPr>
          <p:cNvSpPr/>
          <p:nvPr/>
        </p:nvSpPr>
        <p:spPr>
          <a:xfrm>
            <a:off x="874545" y="5027184"/>
            <a:ext cx="538843" cy="5388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0CE8F-F9F2-082B-EC69-85E0B1B0B642}"/>
              </a:ext>
            </a:extLst>
          </p:cNvPr>
          <p:cNvSpPr txBox="1"/>
          <p:nvPr/>
        </p:nvSpPr>
        <p:spPr>
          <a:xfrm>
            <a:off x="1676107" y="4014850"/>
            <a:ext cx="343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MrKtP</a:t>
            </a:r>
            <a:r>
              <a:rPr lang="en-US" sz="2400" dirty="0"/>
              <a:t> is in </a:t>
            </a:r>
            <a:r>
              <a:rPr lang="en-US" sz="2400" b="1" dirty="0"/>
              <a:t>BPTIME[2</a:t>
            </a:r>
            <a:r>
              <a:rPr lang="en-US" sz="2400" b="1" baseline="30000" dirty="0"/>
              <a:t>o(n)</a:t>
            </a:r>
            <a:r>
              <a:rPr lang="en-US" sz="2400" b="1" dirty="0"/>
              <a:t>]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B1CFC-6E09-B50C-10DA-3D48141C8D83}"/>
              </a:ext>
            </a:extLst>
          </p:cNvPr>
          <p:cNvSpPr txBox="1"/>
          <p:nvPr/>
        </p:nvSpPr>
        <p:spPr>
          <a:xfrm>
            <a:off x="1676107" y="5065772"/>
            <a:ext cx="343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MrKtP</a:t>
            </a:r>
            <a:r>
              <a:rPr lang="en-US" sz="2400" dirty="0"/>
              <a:t> is in </a:t>
            </a:r>
            <a:r>
              <a:rPr lang="en-US" sz="2400" b="1" dirty="0"/>
              <a:t>BPTIME[2</a:t>
            </a:r>
            <a:r>
              <a:rPr lang="en-US" sz="2400" b="1" baseline="30000" dirty="0"/>
              <a:t>o(n)</a:t>
            </a:r>
            <a:r>
              <a:rPr lang="en-US" sz="2400" b="1" dirty="0"/>
              <a:t>]</a:t>
            </a:r>
            <a:endParaRPr lang="en-GB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C31CBE-82C1-B126-1596-97ED56582A91}"/>
              </a:ext>
            </a:extLst>
          </p:cNvPr>
          <p:cNvSpPr/>
          <p:nvPr/>
        </p:nvSpPr>
        <p:spPr>
          <a:xfrm>
            <a:off x="5143097" y="4130491"/>
            <a:ext cx="587829" cy="2467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14C7515-AAE6-E821-C239-406508CF6EA6}"/>
              </a:ext>
            </a:extLst>
          </p:cNvPr>
          <p:cNvSpPr/>
          <p:nvPr/>
        </p:nvSpPr>
        <p:spPr>
          <a:xfrm>
            <a:off x="5143097" y="5181413"/>
            <a:ext cx="587829" cy="2467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8834B-F2A4-F972-082C-16BB88875FBD}"/>
              </a:ext>
            </a:extLst>
          </p:cNvPr>
          <p:cNvSpPr txBox="1"/>
          <p:nvPr/>
        </p:nvSpPr>
        <p:spPr>
          <a:xfrm>
            <a:off x="5883730" y="4014850"/>
            <a:ext cx="2229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SoI </a:t>
            </a:r>
            <a:r>
              <a:rPr lang="en-US" sz="2400" b="1" dirty="0">
                <a:solidFill>
                  <a:srgbClr val="FF0000"/>
                </a:solidFill>
              </a:rPr>
              <a:t>fails</a:t>
            </a:r>
            <a:r>
              <a:rPr lang="en-US" sz="2400" b="1" dirty="0"/>
              <a:t> for rKt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1B6E4-557B-76C9-6712-A607900CC860}"/>
              </a:ext>
            </a:extLst>
          </p:cNvPr>
          <p:cNvSpPr txBox="1"/>
          <p:nvPr/>
        </p:nvSpPr>
        <p:spPr>
          <a:xfrm>
            <a:off x="5883729" y="5065771"/>
            <a:ext cx="2229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SoI </a:t>
            </a:r>
            <a:r>
              <a:rPr lang="en-US" sz="2400" b="1" dirty="0">
                <a:solidFill>
                  <a:srgbClr val="00B050"/>
                </a:solidFill>
              </a:rPr>
              <a:t>holds</a:t>
            </a:r>
            <a:r>
              <a:rPr lang="en-US" sz="2400" b="1" dirty="0"/>
              <a:t> for rKt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2E58A-02D7-8FE8-E1A1-5B685687C17D}"/>
              </a:ext>
            </a:extLst>
          </p:cNvPr>
          <p:cNvSpPr txBox="1"/>
          <p:nvPr/>
        </p:nvSpPr>
        <p:spPr>
          <a:xfrm>
            <a:off x="3315083" y="5900761"/>
            <a:ext cx="6702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New insight:  </a:t>
            </a:r>
            <a:r>
              <a:rPr lang="en-US" sz="3000" b="1" dirty="0">
                <a:solidFill>
                  <a:srgbClr val="0E02AC"/>
                </a:solidFill>
              </a:rPr>
              <a:t>SoI from Meta-Complexity</a:t>
            </a:r>
            <a:endParaRPr lang="en-GB" sz="3000" b="1" dirty="0">
              <a:solidFill>
                <a:srgbClr val="0E02AC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ABBE9C-6741-B4CF-83C5-595932A50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112873" y="4245683"/>
            <a:ext cx="1133651" cy="59301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DB04DB-DAAE-AA18-31FC-B938D6698D93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8112872" y="4838699"/>
            <a:ext cx="1133652" cy="45790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D80BE2-020F-8E16-BB5A-4F24DFD6C04E}"/>
              </a:ext>
            </a:extLst>
          </p:cNvPr>
          <p:cNvSpPr txBox="1"/>
          <p:nvPr/>
        </p:nvSpPr>
        <p:spPr>
          <a:xfrm>
            <a:off x="9246524" y="4654033"/>
            <a:ext cx="1644331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Contradiction!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2A86F-5B00-1728-CBF7-8A31B9D0C7F8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7" grpId="0"/>
      <p:bldP spid="9" grpId="0" animBg="1"/>
      <p:bldP spid="10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9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E0AC8-0A24-53AC-AC8A-62F400DAD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62C7BF-4D73-AC0B-2226-9863A9BB7313}"/>
              </a:ext>
            </a:extLst>
          </p:cNvPr>
          <p:cNvSpPr txBox="1"/>
          <p:nvPr/>
        </p:nvSpPr>
        <p:spPr>
          <a:xfrm>
            <a:off x="381965" y="68195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8455D-8FE8-00AF-60AC-E71E427CADBB}"/>
              </a:ext>
            </a:extLst>
          </p:cNvPr>
          <p:cNvSpPr txBox="1"/>
          <p:nvPr/>
        </p:nvSpPr>
        <p:spPr>
          <a:xfrm>
            <a:off x="1186901" y="3441936"/>
            <a:ext cx="833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We assume an </a:t>
            </a:r>
            <a:r>
              <a:rPr lang="en-US" sz="2000" b="1" dirty="0">
                <a:solidFill>
                  <a:schemeClr val="accent6"/>
                </a:solidFill>
              </a:rPr>
              <a:t>algorithm</a:t>
            </a:r>
            <a:r>
              <a:rPr lang="en-US" sz="2000" dirty="0"/>
              <a:t> computing a measure such as </a:t>
            </a:r>
            <a:r>
              <a:rPr lang="en-US" sz="2000" b="1" dirty="0"/>
              <a:t>K</a:t>
            </a:r>
            <a:r>
              <a:rPr lang="en-US" sz="2000" b="1" baseline="30000" dirty="0"/>
              <a:t>t</a:t>
            </a:r>
            <a:r>
              <a:rPr lang="en-US" sz="2000" dirty="0"/>
              <a:t>, </a:t>
            </a:r>
            <a:r>
              <a:rPr lang="en-US" sz="2000" b="1" dirty="0"/>
              <a:t>Kt</a:t>
            </a:r>
            <a:r>
              <a:rPr lang="en-US" sz="2000" dirty="0"/>
              <a:t>, </a:t>
            </a:r>
            <a:r>
              <a:rPr lang="en-US" sz="2000" b="1" dirty="0"/>
              <a:t>rKt</a:t>
            </a:r>
            <a:r>
              <a:rPr lang="en-US" sz="2000" dirty="0"/>
              <a:t>, etc.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612A2-3B12-8797-EC65-8F5657574EEE}"/>
              </a:ext>
            </a:extLst>
          </p:cNvPr>
          <p:cNvSpPr txBox="1"/>
          <p:nvPr/>
        </p:nvSpPr>
        <p:spPr>
          <a:xfrm>
            <a:off x="1186901" y="4324070"/>
            <a:ext cx="1037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To prove </a:t>
            </a:r>
            <a:r>
              <a:rPr lang="en-US" sz="2000" b="1" dirty="0">
                <a:solidFill>
                  <a:srgbClr val="C00000"/>
                </a:solidFill>
              </a:rPr>
              <a:t>SoI</a:t>
            </a:r>
            <a:r>
              <a:rPr lang="en-US" sz="2000" dirty="0"/>
              <a:t>, we employ a </a:t>
            </a:r>
            <a:r>
              <a:rPr lang="en-US" sz="2000" b="1" dirty="0">
                <a:solidFill>
                  <a:srgbClr val="0E02AC"/>
                </a:solidFill>
              </a:rPr>
              <a:t>pseudorandom generator (PRG)</a:t>
            </a:r>
            <a:r>
              <a:rPr lang="en-US" sz="2000" dirty="0"/>
              <a:t> construction. 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B97B6-4733-BDC0-F2AF-FDAFE5B63268}"/>
              </a:ext>
            </a:extLst>
          </p:cNvPr>
          <p:cNvSpPr txBox="1"/>
          <p:nvPr/>
        </p:nvSpPr>
        <p:spPr>
          <a:xfrm>
            <a:off x="1186901" y="5266887"/>
            <a:ext cx="1018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The quality of the </a:t>
            </a:r>
            <a:r>
              <a:rPr lang="en-US" sz="2000" b="1" dirty="0">
                <a:solidFill>
                  <a:srgbClr val="C00000"/>
                </a:solidFill>
              </a:rPr>
              <a:t>SoI</a:t>
            </a:r>
            <a:r>
              <a:rPr lang="en-US" sz="2000" dirty="0">
                <a:solidFill>
                  <a:srgbClr val="C00000"/>
                </a:solidFill>
              </a:rPr>
              <a:t> (</a:t>
            </a:r>
            <a:r>
              <a:rPr lang="en-US" sz="2000" b="1" dirty="0">
                <a:solidFill>
                  <a:srgbClr val="C00000"/>
                </a:solidFill>
              </a:rPr>
              <a:t>error term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 depends on the </a:t>
            </a:r>
            <a:r>
              <a:rPr lang="en-US" sz="2000" b="1" dirty="0">
                <a:solidFill>
                  <a:schemeClr val="accent6"/>
                </a:solidFill>
              </a:rPr>
              <a:t>efficiency of the algorithm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and on the</a:t>
            </a:r>
            <a:r>
              <a:rPr lang="en-US" sz="2000" b="1" dirty="0">
                <a:solidFill>
                  <a:srgbClr val="0E02AC"/>
                </a:solidFill>
              </a:rPr>
              <a:t> PRG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64D70-8731-8AF4-C96B-46E137C3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5" y="1931672"/>
            <a:ext cx="6900183" cy="8214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ABCF0-17AA-45BD-D123-836CD1221AF4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A9A3B-6ABD-F400-3476-A1AFE7252180}"/>
              </a:ext>
            </a:extLst>
          </p:cNvPr>
          <p:cNvSpPr txBox="1"/>
          <p:nvPr/>
        </p:nvSpPr>
        <p:spPr>
          <a:xfrm>
            <a:off x="1186901" y="2017096"/>
            <a:ext cx="133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Goal: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52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18577-9B6F-E41C-F9D1-D1FA69AE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9A018-8E86-952C-F2F7-D0E30E7217C1}"/>
              </a:ext>
            </a:extLst>
          </p:cNvPr>
          <p:cNvSpPr txBox="1"/>
          <p:nvPr/>
        </p:nvSpPr>
        <p:spPr>
          <a:xfrm>
            <a:off x="451413" y="241080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Example of PRG: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87338-6253-0AD0-1302-89365C4AC626}"/>
              </a:ext>
            </a:extLst>
          </p:cNvPr>
          <p:cNvSpPr txBox="1"/>
          <p:nvPr/>
        </p:nvSpPr>
        <p:spPr>
          <a:xfrm>
            <a:off x="451413" y="887411"/>
            <a:ext cx="11289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600" b="1" i="1" dirty="0">
                <a:latin typeface="Calisto MT" panose="02040603050505030304" pitchFamily="18" charset="0"/>
                <a:cs typeface="Aharoni" panose="020B0604020202020204" pitchFamily="2" charset="-79"/>
              </a:rPr>
              <a:t>k</a:t>
            </a:r>
            <a:r>
              <a:rPr lang="en-US" altLang="en-GB" sz="2600" b="1" dirty="0">
                <a:latin typeface="Calisto MT" panose="02040603050505030304" pitchFamily="18" charset="0"/>
                <a:cs typeface="Aharoni" panose="020B0604020202020204" pitchFamily="2" charset="-79"/>
              </a:rPr>
              <a:t>-Wise Direct Product Generator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5BE8F-D892-C153-DA12-746EFEB1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9" y="1635036"/>
            <a:ext cx="5233116" cy="561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71AB3-CA95-25DA-3E68-01361D31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4" y="2371964"/>
            <a:ext cx="6841993" cy="621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05E80-4625-DB09-13E7-5D86BB15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992" y="1606324"/>
            <a:ext cx="3991879" cy="542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8C7F07-37C6-A7DC-7D41-EFD691781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733" y="2387173"/>
            <a:ext cx="2849223" cy="337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74D2A-6C3D-E215-A6B4-95FB506AB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57" y="3398503"/>
            <a:ext cx="3733572" cy="523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9FEA9-6251-71D9-1B03-B0BFC879D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3491" y="3468726"/>
            <a:ext cx="4137559" cy="394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7E73AB-7F34-4AA6-2521-8EDB97190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209" y="2695804"/>
            <a:ext cx="3091662" cy="34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43114D-51F8-EBBC-4DEF-C09CF98AB6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172" y="3890947"/>
            <a:ext cx="6076722" cy="4515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7C8699-3E4F-1C31-B72E-2BBD55027C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920" y="4365934"/>
            <a:ext cx="4261636" cy="439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C06EC1-9847-AD4D-DA76-8C5D7BD73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098" y="5067551"/>
            <a:ext cx="3890457" cy="4598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9FEAF0-B538-808C-E0D0-4391D456D3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180" y="5075802"/>
            <a:ext cx="5521993" cy="419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AB5230-29D9-9C8C-9292-893C5814AD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419" y="5739881"/>
            <a:ext cx="6966512" cy="74272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4000EBC-7558-A230-089B-AE9F15CEB21B}"/>
              </a:ext>
            </a:extLst>
          </p:cNvPr>
          <p:cNvSpPr/>
          <p:nvPr/>
        </p:nvSpPr>
        <p:spPr>
          <a:xfrm>
            <a:off x="8590190" y="3555789"/>
            <a:ext cx="2955471" cy="8900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Observation: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Breaking pseudorandomness gives </a:t>
            </a:r>
            <a:r>
              <a:rPr lang="en-US" b="1" dirty="0">
                <a:solidFill>
                  <a:schemeClr val="tx1"/>
                </a:solidFill>
              </a:rPr>
              <a:t>K</a:t>
            </a:r>
            <a:r>
              <a:rPr lang="en-US" b="1" baseline="30000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 upper bounds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EBC0A-597C-21BD-32C1-2F780D185296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ADBB-509A-9169-AE8C-B048610B9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F3779F-F54D-0315-83E7-1C9EC8246071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0354D-F8C2-9E28-AB80-4D328220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6CD1C-AFDD-6783-F8A1-BDC18429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E7A76-1326-7B91-DD1E-399D4F52B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D34D29-17A6-8FB0-DEE5-E2D193A85A83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DA3D9F-507C-5893-01CF-EFB23836EA9B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7DDC-9E0B-F318-492D-100BA7BE0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4D2C57EE-0F48-1A6C-0E93-0C330A85DDCD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Plan for the Tutorial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AC915-269F-9590-3F86-8A34F2E7F2CA}"/>
              </a:ext>
            </a:extLst>
          </p:cNvPr>
          <p:cNvSpPr txBox="1"/>
          <p:nvPr/>
        </p:nvSpPr>
        <p:spPr>
          <a:xfrm>
            <a:off x="824594" y="1429586"/>
            <a:ext cx="300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Part I (Today)</a:t>
            </a:r>
            <a:endParaRPr lang="en-GB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E5548-950C-A54A-A884-5B6A9F992AD9}"/>
              </a:ext>
            </a:extLst>
          </p:cNvPr>
          <p:cNvSpPr txBox="1"/>
          <p:nvPr/>
        </p:nvSpPr>
        <p:spPr>
          <a:xfrm>
            <a:off x="824594" y="3926966"/>
            <a:ext cx="300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Part II (Tomorrow)</a:t>
            </a:r>
            <a:endParaRPr lang="en-GB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E2C6F-7F2D-096C-DFD0-F267C6E88F5C}"/>
              </a:ext>
            </a:extLst>
          </p:cNvPr>
          <p:cNvSpPr txBox="1"/>
          <p:nvPr/>
        </p:nvSpPr>
        <p:spPr>
          <a:xfrm>
            <a:off x="1360714" y="2023388"/>
            <a:ext cx="1872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Introduction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6EFB5-AAAD-F0AB-2AD1-D32B8DDA95AD}"/>
              </a:ext>
            </a:extLst>
          </p:cNvPr>
          <p:cNvSpPr txBox="1"/>
          <p:nvPr/>
        </p:nvSpPr>
        <p:spPr>
          <a:xfrm>
            <a:off x="1360713" y="2578417"/>
            <a:ext cx="5325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Prime numbers &amp; complexity lower bounds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7EAC9-3120-67C0-2F69-2403A8ED6698}"/>
              </a:ext>
            </a:extLst>
          </p:cNvPr>
          <p:cNvSpPr txBox="1"/>
          <p:nvPr/>
        </p:nvSpPr>
        <p:spPr>
          <a:xfrm>
            <a:off x="1360713" y="3133447"/>
            <a:ext cx="745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Advances in </a:t>
            </a:r>
            <a:r>
              <a:rPr lang="en-US" sz="2200" b="1" dirty="0">
                <a:solidFill>
                  <a:srgbClr val="C00000"/>
                </a:solidFill>
              </a:rPr>
              <a:t>probabilistic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Kolmogorov complexity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7797B-CD38-0ABE-396B-1D4E6B6E13B6}"/>
              </a:ext>
            </a:extLst>
          </p:cNvPr>
          <p:cNvSpPr txBox="1"/>
          <p:nvPr/>
        </p:nvSpPr>
        <p:spPr>
          <a:xfrm>
            <a:off x="1360713" y="4553790"/>
            <a:ext cx="7783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Adding </a:t>
            </a:r>
            <a:r>
              <a:rPr lang="en-US" sz="2200" b="1" dirty="0">
                <a:solidFill>
                  <a:srgbClr val="0E02AC"/>
                </a:solidFill>
              </a:rPr>
              <a:t>nondeterminism</a:t>
            </a:r>
            <a:r>
              <a:rPr lang="en-US" sz="2200" dirty="0"/>
              <a:t> to </a:t>
            </a:r>
            <a:r>
              <a:rPr lang="en-US" sz="2200" b="1" dirty="0">
                <a:solidFill>
                  <a:srgbClr val="C00000"/>
                </a:solidFill>
              </a:rPr>
              <a:t>probabilistic Kolmogorov complexity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2BC5C-D094-C87D-9B70-34EEECC15D92}"/>
              </a:ext>
            </a:extLst>
          </p:cNvPr>
          <p:cNvSpPr txBox="1"/>
          <p:nvPr/>
        </p:nvSpPr>
        <p:spPr>
          <a:xfrm>
            <a:off x="1360713" y="5125734"/>
            <a:ext cx="8362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Central problems from complexity theory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5ED65-3B3E-854B-2279-A603FA1D3BF9}"/>
              </a:ext>
            </a:extLst>
          </p:cNvPr>
          <p:cNvSpPr txBox="1"/>
          <p:nvPr/>
        </p:nvSpPr>
        <p:spPr>
          <a:xfrm>
            <a:off x="1360714" y="5697678"/>
            <a:ext cx="8264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NP-hardness of estimating complexity</a:t>
            </a:r>
            <a:endParaRPr lang="en-GB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27596-785B-ED15-1637-B7C32F093885}"/>
              </a:ext>
            </a:extLst>
          </p:cNvPr>
          <p:cNvSpPr/>
          <p:nvPr/>
        </p:nvSpPr>
        <p:spPr>
          <a:xfrm>
            <a:off x="9144000" y="600079"/>
            <a:ext cx="2424793" cy="646331"/>
          </a:xfrm>
          <a:prstGeom prst="rect">
            <a:avLst/>
          </a:prstGeom>
          <a:solidFill>
            <a:srgbClr val="0E02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concepts and techniques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A359A-AEC9-6DB7-40E7-6D2F22509246}"/>
              </a:ext>
            </a:extLst>
          </p:cNvPr>
          <p:cNvSpPr/>
          <p:nvPr/>
        </p:nvSpPr>
        <p:spPr>
          <a:xfrm>
            <a:off x="9144000" y="1602574"/>
            <a:ext cx="2424793" cy="646331"/>
          </a:xfrm>
          <a:prstGeom prst="rect">
            <a:avLst/>
          </a:prstGeom>
          <a:solidFill>
            <a:srgbClr val="0E02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problems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65E5B-7B2A-76AD-0E85-0E3C36D1F457}"/>
              </a:ext>
            </a:extLst>
          </p:cNvPr>
          <p:cNvSpPr txBox="1"/>
          <p:nvPr/>
        </p:nvSpPr>
        <p:spPr>
          <a:xfrm>
            <a:off x="7845880" y="2675598"/>
            <a:ext cx="203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Last 5 years or so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48E2F-618E-52A0-D8BD-2B66816C4231}"/>
              </a:ext>
            </a:extLst>
          </p:cNvPr>
          <p:cNvSpPr txBox="1"/>
          <p:nvPr/>
        </p:nvSpPr>
        <p:spPr>
          <a:xfrm>
            <a:off x="9245695" y="5176084"/>
            <a:ext cx="213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Last 6 months</a:t>
            </a:r>
          </a:p>
          <a:p>
            <a:pPr algn="ctr"/>
            <a:r>
              <a:rPr lang="en-US" b="1" dirty="0"/>
              <a:t>(upcoming papers)</a:t>
            </a:r>
            <a:endParaRPr lang="en-GB" b="1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B52B721-956B-B40A-2FF0-2FF48D5B2240}"/>
              </a:ext>
            </a:extLst>
          </p:cNvPr>
          <p:cNvSpPr/>
          <p:nvPr/>
        </p:nvSpPr>
        <p:spPr>
          <a:xfrm>
            <a:off x="7241723" y="2005818"/>
            <a:ext cx="489857" cy="172877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1C26082-4FD4-F83C-D901-D266895255AF}"/>
              </a:ext>
            </a:extLst>
          </p:cNvPr>
          <p:cNvSpPr/>
          <p:nvPr/>
        </p:nvSpPr>
        <p:spPr>
          <a:xfrm>
            <a:off x="8899072" y="4499130"/>
            <a:ext cx="489857" cy="172877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E461A-4A75-2183-991D-5D099656C3C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  <p:bldP spid="13" grpId="0" animBg="1"/>
      <p:bldP spid="15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C0B4A-CC76-58F3-ADC7-4AB3C3FF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02D55B-49F2-2633-BB13-096E55E3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851CC-ED95-5D47-B1F7-4839B102F953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D3B96-FFDE-795A-3D5D-57E08394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36229-2AD8-07F0-F397-3B39154E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EF8C5-E824-4D31-E236-3AC1A95C7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59C88-1620-43D8-C321-296BD00A3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72436B-1B66-4E4F-C1B8-0A55C87D3653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60A15C-C21E-C913-2293-5C0C2656091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5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6B5C4-2BD6-0323-B189-0EC8703F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1324F8-CBED-C47C-7B4B-C2B736CF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7953C-6E96-7D14-0EB0-7956526EACFB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B20F3-2CE7-BB00-D4F4-19C9D5CE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E26CC-ED36-8839-8E34-0EF612B66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922EA9-A9C8-1EBC-7532-B6FAF1D62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0600C-A698-71F5-206F-C38FC11E1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E66216-AF30-EC3B-E86D-D4F883A80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9DAFE4-CC5C-7AE4-59B3-7B89F8A18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561F90-84A9-2D64-1C39-BFAA6ADE0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CED4EA-5DC0-C676-5A81-2EF7179DE315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4F64FFB-5747-EBEF-88E2-8422BF0782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349DB11-F819-42EA-6F22-041B35ED2254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64555F-E6CD-D689-A4EA-985CB1DC167D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58E253-1180-61FD-2E3C-C2C9E1E22C20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6EDB9-ABC9-4B11-71EF-646C3B294CB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09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718CB-D1C9-F241-AB83-52B84D81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48FF0C-EDA3-3782-2E63-F4B5860F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B59D9-9E98-51CA-0638-E4E194DF0B21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AEB28-B758-293A-570B-C0D2184AF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746C4-9FB2-22CD-CB7D-947FCADD1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AF83B-8579-78E4-FE30-AF4750A68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81759C-4EED-3D73-E8E9-7F5D14837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3DFE41-C36F-8F6D-E0D4-77B9E0CFC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07A2C6-60C9-4B3B-B54A-168A7F604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1D4C9A-328A-E288-E767-AB328CF003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44E4A8-B851-A35C-CF7A-2CCFC660C267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2789DB7-BBEA-DF97-0449-AAEBB24613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F3ABF22-9BDA-1AEC-4A20-E909EC44CFF4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E5614F-54BB-7EBC-E806-751D314A6F3F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93FEE7-5D4A-845D-EF52-58E5756FA962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A9B3D55-1877-D9B9-BC50-6B257F92B2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724452-2FCE-359C-E03C-D02E274A0D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A0D6F-D5A0-9035-5072-B2A95D2413D6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2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B3F4-F9C2-D305-FCBE-87B2BC63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DD7DBBF-2DFF-9C37-D1F9-C244422EF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14152-0EA6-38BE-FF4F-9443AF568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75DD4-576E-583A-62E8-8FECA3FFA20F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0884A-22D9-72E5-61F4-4E8067C8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C67BE-B69E-33F4-5FFA-FFC042EDE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252B99-027B-68CD-D16B-40072FBE9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12DD4-867E-E284-DD74-CBBACF227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EFC12-6F91-C583-746F-72C99F9B3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A266A5-A95D-7AB4-6044-A0AA85E7A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5829C9-5A77-0FA7-628E-97DC6CBFC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E240E1-7950-CF40-B8FB-6C068B3DA0B1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DAF3DC-078D-8ACF-D186-53AF9D0B5C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6CFDE05-198B-6A14-7DEE-63B9D54D98E9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5D34CB-F0FC-705C-FA3E-3D353081FD73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C5EF89-E352-40D1-5824-4A81BE22F7FC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D0136B-5AAB-40E9-EA5C-C69A1CD94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EA724-4394-BBBA-50E3-E70DADAB62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41C95E-9B86-A6C6-ED32-72FC3DE3F2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291D0F-4935-C127-3507-BD5F9EB5C6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375CD-7FF2-0EBA-68FA-4AFCC029313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9EE3-35E3-60CA-E1FA-A8CDB2B7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6B0AA1C-87ED-D5F4-4B91-E5BAB015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C620A-B49F-7BC6-AC65-E181AA3D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5BE8D-F28F-FCFF-DCEE-042D8CD9EDB1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7E1F-D628-778E-5A55-88E5ED7D4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7596E-37CB-4FDE-261E-F870E12AF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8BC44-EC88-CDF9-4301-12DEF98B9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9DAB8-E9F4-E827-FF88-62FEFF3C2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5F879E-F402-DD53-C2FD-54194C860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78C150-242E-475A-A06A-66ABA4EA7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B5FA9C-3FFB-E34E-64BE-2E3B400B0F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EC5F25-13BD-2D8B-547A-893AF8B17449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EA32F57-D40C-A200-FDE7-351589F595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5D341D5-914A-8DBE-D154-146ED2210E12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42716E-E791-5709-412C-1AD39B31E657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4BA84B-AADF-7AC2-15A6-782860316EDF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2225A2-9848-7CF2-7D1F-88D6E6221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1242B9-2707-5FDF-2B7C-C76A5EA188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A02445-95B5-0B76-7F57-25D5C400F8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9D603B-107B-1A8F-1BDF-EC445EA7AE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E4562F-F8C7-827D-AD70-2202D82DDB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38DE4-C61B-9FB0-C18B-1F70D6793DF8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00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AD5E-3937-85E2-EAFB-06D3D760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BC93A7D-CCBD-863D-0BD5-E5226044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4AA189-35B9-AFB4-FC7E-8BB81483C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7C37F-C427-D4C4-AFA8-A9F0B1D44FDE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8DCCD-D1C5-A303-8F57-A26EA3672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BDD6E-E4D8-B2DB-E752-0F3ECCB4E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40B5E-9586-28C9-9484-1450262F7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A7639-A907-B74D-310B-66001641D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C50FF7-B112-4F3E-AC49-84BCB3602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47BDB2-E770-AEF4-680A-FBB6119CDD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3DC156-0A6E-16CF-115B-63317F017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0E8123-F1F6-B67B-E8A5-DFFA1A2C03C0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88CC70E-0EAE-23F0-1103-FEB6085EE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48EB346-1824-A426-A2A5-98B4E3671A9C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2D43A9-A316-88CF-8050-847CD168A8A4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A63159-7F5F-5580-564A-6281C462BC75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97163F-C898-E222-A267-A93008BACC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D83BD5-EF48-BBC3-CC49-26D57D48C8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415B6E-6C92-8761-0CBD-683FEF08EE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ABBBB5-2529-CA7F-5305-E6C3146FA9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7A7232-4E24-F5DA-4DFE-C02758466B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C3B1F4-2E84-70F4-6D73-48675F6A4D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9FA8E6-F121-2A13-643F-D99AAFE69A4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3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BBAF-510D-9CA2-6498-BAA6FE1EB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B19DE56-C718-A36B-92DA-6EAC5E03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8680A0-A9D7-B999-992E-162188C4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333A8-FC19-F216-2E12-1FF35817B36C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23235-EDF2-7F0E-7188-B1D68F71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4D614-E583-1653-5576-623817207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1600F-5D92-8812-249F-55346C3A5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33D17-A656-AB0B-B10D-421342ABA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5BA1A4-03C9-EB85-2C33-99186E254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A3DCFF-A93C-3867-A366-9414B9ED8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17CD7C-372A-AB9B-7B63-F4B013254B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2D4B8A-3D4F-F868-2EB3-325D8AF1EA48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D0CBA1F-AB35-2797-40BD-B519A2792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4B0E2FD-29B4-6AA7-ACA8-85D4E4A2B906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00C8E3-2DF8-C4F0-6324-1081B3013E07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F1B1CC-9AEB-1656-3DA2-EDEB29B201AC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6637F5-B2DE-5269-2747-814A8BD6EB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D8845D-5048-B3C6-897D-3840FDABF5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BD681E-98C6-7A5F-45B5-427097D273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5B87E2-8DB6-A2AC-294C-CE7FC09471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087000D-3924-D853-E43A-4EA501B08B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E1E62C-7F4B-04C0-21F0-2EC6546C89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16589B-0392-BAF8-40ED-1F925DFF2A79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D7D5F9-7FAF-7B09-DA73-4885B6DF2CA1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6985D5-804E-4533-0154-2B641A569A36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15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B213-9DE3-F0CF-B7B2-56BF14688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4681A6E-CF46-9883-4BF3-CAB6D09F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4" y="3669700"/>
            <a:ext cx="3272567" cy="1461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E29762-7170-2C4C-FAC6-3AC2DF481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45DE6-C967-C09E-D9F8-F3F96365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57203-3D88-A9A4-91C6-7A9F48BAA53F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3583B-E205-60DE-D974-735A3DC2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6FD1F1-A53D-D2DC-71D3-1B19C61E6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D0DD3-4506-57DD-BFFB-9B07D7A9E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C1F575-8BEB-64B1-0814-51F014A4D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5D622C-1DB8-7915-EF82-5EA522D5AB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84D37E-2E0A-0E58-9D21-F53694BB8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998023-7C71-6EB5-326A-6B17539E26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153E81-3F62-BC35-036B-3FB36C863B3F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197BE10-F2BE-4C19-CA6B-1A175EC0D6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D375621-5613-755B-0CBE-F317EB53C0C0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AAA71B-1772-B8B7-4CC2-A6172D49385C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241871-C86C-CDED-7752-24BEBB1C2071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465370-4632-55F9-6828-38C451C0D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DBCFE1-204B-0620-EFF8-26FD144599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5AB5F0F-4893-C4D2-79EF-7CE64207E0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3A7035-ABE1-191B-1D7F-FDA2C0094A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3AAA3D-D875-7E49-C112-A8ADD1120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E5C593-6110-88E0-C8ED-B5C5B917B9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CAE2F7-AFBA-B4A3-D94A-A8C4DF46280F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0F60F2-AC5A-D491-6D54-A24EE7D551AF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3F212987-E54A-AC45-D9FD-4DF9928875F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373" y="3090156"/>
            <a:ext cx="3034590" cy="3817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FCC20-C32A-A6AD-0997-5C3E14F2DB40}"/>
              </a:ext>
            </a:extLst>
          </p:cNvPr>
          <p:cNvCxnSpPr>
            <a:cxnSpLocks/>
          </p:cNvCxnSpPr>
          <p:nvPr/>
        </p:nvCxnSpPr>
        <p:spPr>
          <a:xfrm>
            <a:off x="640106" y="3998058"/>
            <a:ext cx="230031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645F8C6-F022-81E8-8C97-377F0212097A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7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9C7C8-418A-FF32-A3D7-D93913E1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2995975E-94D7-EB15-A84B-FA9379F80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4" y="3669700"/>
            <a:ext cx="3272567" cy="1461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F7B516-6948-2F1D-FE46-A26D0D44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C49FA5-0B8D-813D-1801-E73FE2B20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BF2CE6-1B24-3BB7-523F-4C576DF7BA80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FC698-721A-C6FE-1959-817AF0EAA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CE732-3665-5040-717C-8DFE5C9D7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E4411-E494-A83A-C4A1-1C8108E8E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9C758-3CD2-45F6-7454-466039740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B1D681-B6C3-2147-5C1B-BC21555DF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37F05D-46E6-8C6E-947E-D01B71D992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D3860F-522F-E7FC-EC1B-7C93F1E051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1C4AEC-28D5-AC5F-1786-23146999F3BD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5504876-3028-2F57-E0DC-8E924C222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EBF6CE5-1990-A567-1723-63E44B92B37C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FD606A-5D5D-D413-A586-A6650F94BE9C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0C3C8F-4F45-12FD-09F5-DC602CCC88F5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B0412C-70C4-3514-3E48-F6B4CBC331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C46845-C96E-F520-476F-CB1E7BD16C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3D461C-8FC8-AC3B-2939-9D8DA77EBA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1E6530-D293-1DED-D2FD-628692DD11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B70FD0-B330-CD4F-6CB3-FDD05C48DF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2E4968-0A42-918C-57DE-7E94A3736B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0BC8B0-F081-075A-4D23-5F6030246ACF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DAD530-EB66-FAB1-2858-F1398140E1E3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2DDC34E-107D-F3A7-1348-D1DD107F182A}"/>
              </a:ext>
            </a:extLst>
          </p:cNvPr>
          <p:cNvSpPr/>
          <p:nvPr/>
        </p:nvSpPr>
        <p:spPr>
          <a:xfrm>
            <a:off x="4464643" y="2973815"/>
            <a:ext cx="1506071" cy="1356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vs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6F7D0D0-7878-AED6-5123-E21F735939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373" y="3090156"/>
            <a:ext cx="3034590" cy="3817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E99605-93CE-F210-65AB-455633ADBD58}"/>
              </a:ext>
            </a:extLst>
          </p:cNvPr>
          <p:cNvCxnSpPr>
            <a:cxnSpLocks/>
          </p:cNvCxnSpPr>
          <p:nvPr/>
        </p:nvCxnSpPr>
        <p:spPr>
          <a:xfrm>
            <a:off x="640106" y="3998058"/>
            <a:ext cx="230031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DE6AB0-ACB6-9B73-2DE4-0AA2C7DD6226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62A17-2292-426B-EA26-1F70F73E2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1320A1C-DB04-C73E-9E91-28324736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4" y="3669700"/>
            <a:ext cx="3272567" cy="1461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DC5B90-225B-BA43-0B8F-928B85CF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87F15-B221-FEE8-17F2-CCA0463C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88604-CCEC-FA85-8401-EC9605D01165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87568-853E-4237-5F88-2F9AA384B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2EAC1-4552-7882-28DE-34892655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1765F-7939-4FA1-6C3C-0B62116C9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8D8FB-B098-F64C-179F-C9A1874AF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96E7B1-7343-E1F6-FEBA-10A001944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8EF5D4-2E73-BBE0-E9C3-ED71775B6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A24FFF-46B2-A0A2-1F35-777DCC8461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819BEF-F600-CB4C-6016-2AE7E82B25EC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BB93824-4211-ADD7-CD49-2B0B5EB73C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255A769-20E6-1083-2265-5D27403A6B0C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49663-41E3-B3D0-F4D9-8B70D55D2674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498EA7-B139-4D19-C4CD-BD8032784EC2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C57FD80-3E06-4E0C-F4DD-5EA9003C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FD99DA-E295-B95C-61A8-05D6E18408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34178-2798-1DAF-3997-A05BCA729B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A308F6-52E6-B5B2-67B7-AFE91E5008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7F3D80-B300-AE33-1702-EBD0362882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F01D7E6-B35B-6CCD-F114-02180D5706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C819D9-03C3-89B5-31EB-5530F3F3603C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079F4E-1E01-C69B-4512-7328401DE49D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BC345F1-CD03-D269-AC68-EF9A29220C7D}"/>
              </a:ext>
            </a:extLst>
          </p:cNvPr>
          <p:cNvSpPr/>
          <p:nvPr/>
        </p:nvSpPr>
        <p:spPr>
          <a:xfrm>
            <a:off x="4464643" y="2973815"/>
            <a:ext cx="1506071" cy="1356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vs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837C6C9-59A1-FB41-C072-CC479F05F7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373" y="3090156"/>
            <a:ext cx="3034590" cy="3817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84E0A5-0483-A2EF-A4E2-718EE0DC085D}"/>
              </a:ext>
            </a:extLst>
          </p:cNvPr>
          <p:cNvCxnSpPr>
            <a:cxnSpLocks/>
          </p:cNvCxnSpPr>
          <p:nvPr/>
        </p:nvCxnSpPr>
        <p:spPr>
          <a:xfrm>
            <a:off x="640106" y="3998058"/>
            <a:ext cx="230031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EC7F8FB2-3D94-A2B7-C1AB-247DC1C6B2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1848" y="5379672"/>
            <a:ext cx="5275274" cy="4407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5A63AE8-3E93-9DD5-500D-C1DAB7ADCD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2170" y="5747991"/>
            <a:ext cx="5454629" cy="49776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C324CA3-30F0-E200-9F3B-478B339F3E67}"/>
              </a:ext>
            </a:extLst>
          </p:cNvPr>
          <p:cNvCxnSpPr>
            <a:cxnSpLocks/>
          </p:cNvCxnSpPr>
          <p:nvPr/>
        </p:nvCxnSpPr>
        <p:spPr>
          <a:xfrm flipV="1">
            <a:off x="4894730" y="4419600"/>
            <a:ext cx="0" cy="1222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49EFC8-E27F-E27D-4F17-EE581991E98F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6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A8D20-8856-2D40-D73F-21B49A74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2F73ACB-B349-6128-27A7-3217096CFF93}"/>
              </a:ext>
            </a:extLst>
          </p:cNvPr>
          <p:cNvSpPr/>
          <p:nvPr/>
        </p:nvSpPr>
        <p:spPr>
          <a:xfrm>
            <a:off x="5864062" y="5485013"/>
            <a:ext cx="5647581" cy="619531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EB88480-9157-75E7-C168-830E36BCE986}"/>
              </a:ext>
            </a:extLst>
          </p:cNvPr>
          <p:cNvSpPr txBox="1"/>
          <p:nvPr/>
        </p:nvSpPr>
        <p:spPr>
          <a:xfrm>
            <a:off x="5313249" y="565359"/>
            <a:ext cx="63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Personal View/Mental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BABC-1F49-12F6-B972-EAD4E9D0B529}"/>
              </a:ext>
            </a:extLst>
          </p:cNvPr>
          <p:cNvSpPr txBox="1"/>
          <p:nvPr/>
        </p:nvSpPr>
        <p:spPr>
          <a:xfrm>
            <a:off x="969316" y="1605410"/>
            <a:ext cx="442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E02AC"/>
                </a:solidFill>
              </a:rPr>
              <a:t>Zoo of time-bounded Kolmogorov complexity notions: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9753A-FCE9-23DB-2D62-33692F478ACE}"/>
              </a:ext>
            </a:extLst>
          </p:cNvPr>
          <p:cNvSpPr txBox="1"/>
          <p:nvPr/>
        </p:nvSpPr>
        <p:spPr>
          <a:xfrm>
            <a:off x="6006190" y="1482792"/>
            <a:ext cx="557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Which features of Kolmogorov complexity survive in the time-bounded setting?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0E05-19CD-FC2A-2D53-49298EDCA24D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Meta-Complexity: What is the complexity of estimating complexity?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5C386-AF56-16A2-3BE9-81A912D26729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Applications in Theoretical Computer Science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CA5B-51E3-1980-43EF-D61CA373943C}"/>
              </a:ext>
            </a:extLst>
          </p:cNvPr>
          <p:cNvSpPr txBox="1"/>
          <p:nvPr/>
        </p:nvSpPr>
        <p:spPr>
          <a:xfrm>
            <a:off x="6095999" y="2352892"/>
            <a:ext cx="122689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Source Coding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A51D8-AD1D-C85C-E261-711DD01D129E}"/>
              </a:ext>
            </a:extLst>
          </p:cNvPr>
          <p:cNvSpPr txBox="1"/>
          <p:nvPr/>
        </p:nvSpPr>
        <p:spPr>
          <a:xfrm>
            <a:off x="7585741" y="2360923"/>
            <a:ext cx="165597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Symmetry of </a:t>
            </a:r>
          </a:p>
          <a:p>
            <a:pPr algn="ctr"/>
            <a:r>
              <a:rPr lang="en-US" sz="2200" dirty="0"/>
              <a:t>Information</a:t>
            </a:r>
            <a:endParaRPr lang="en-GB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D7D8E-C973-7124-78F9-30E849D14408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Language Compression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CFC6F-838A-F35D-97EA-FF8ED7042AA7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e.g., given a string x and a time bound t, compute K</a:t>
            </a:r>
            <a:r>
              <a:rPr lang="en-US" sz="2200" baseline="30000" dirty="0"/>
              <a:t>t</a:t>
            </a:r>
            <a:r>
              <a:rPr lang="en-US" sz="2200" dirty="0"/>
              <a:t>(x)</a:t>
            </a: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81CA42-E040-7F5F-F1F6-CE7A655C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38" y="2596148"/>
            <a:ext cx="663349" cy="525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DFB4B6-855E-CCBB-FF4D-C76A43AC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405" y="2620743"/>
            <a:ext cx="672238" cy="446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E7A6A7-E87E-3225-55F7-DC3321F6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63" y="3914320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92A048-6256-6C07-5239-7F63DB1A6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770" y="3948691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910CA-8D7A-3D13-E0EA-7C1D2D30C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05" y="4514167"/>
            <a:ext cx="870687" cy="5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78BF2C-0457-D2F8-2C9C-62B5DB51C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494" y="4585281"/>
            <a:ext cx="771962" cy="528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93ECCC-8B23-C2A6-1A85-2E6CC8982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8175" y="4111922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D2801F-C400-F4FC-2F7E-645AA6DAA8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2564" y="4231249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F6C4E9-56A1-137A-D8E7-2E77159CA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6350" y="5898588"/>
            <a:ext cx="985350" cy="619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A122C7-F12A-8655-5103-31A60C8F0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383" y="5972235"/>
            <a:ext cx="870684" cy="4992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30EB9C-4DA0-EFC2-C31D-5115103AFE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4755" y="5981504"/>
            <a:ext cx="777790" cy="5366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A49B95-C4B3-288F-10B2-568FCADB3A13}"/>
              </a:ext>
            </a:extLst>
          </p:cNvPr>
          <p:cNvCxnSpPr/>
          <p:nvPr/>
        </p:nvCxnSpPr>
        <p:spPr>
          <a:xfrm flipH="1">
            <a:off x="1482223" y="3270915"/>
            <a:ext cx="665779" cy="57106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2EA1A3-E0B8-79DE-AF30-A647FEDBE03C}"/>
              </a:ext>
            </a:extLst>
          </p:cNvPr>
          <p:cNvCxnSpPr>
            <a:cxnSpLocks/>
          </p:cNvCxnSpPr>
          <p:nvPr/>
        </p:nvCxnSpPr>
        <p:spPr>
          <a:xfrm>
            <a:off x="3257554" y="3246489"/>
            <a:ext cx="654729" cy="64927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4FAA9F-9E49-10D1-9008-6FAD54F1F48A}"/>
              </a:ext>
            </a:extLst>
          </p:cNvPr>
          <p:cNvCxnSpPr>
            <a:cxnSpLocks/>
          </p:cNvCxnSpPr>
          <p:nvPr/>
        </p:nvCxnSpPr>
        <p:spPr>
          <a:xfrm>
            <a:off x="1536350" y="5220812"/>
            <a:ext cx="714106" cy="56122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F9F364-B318-6429-E795-91C1143433FD}"/>
              </a:ext>
            </a:extLst>
          </p:cNvPr>
          <p:cNvCxnSpPr>
            <a:cxnSpLocks/>
          </p:cNvCxnSpPr>
          <p:nvPr/>
        </p:nvCxnSpPr>
        <p:spPr>
          <a:xfrm flipH="1">
            <a:off x="3184075" y="4974407"/>
            <a:ext cx="831105" cy="8076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EE5B6825-6E95-4621-1A26-2CA0FE83F3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0643" y="2601797"/>
            <a:ext cx="2163406" cy="536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67DF824-2F69-C23D-3E8C-58E797DEA9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6508" y="446132"/>
            <a:ext cx="3294116" cy="1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E23F19-B140-45E4-72D4-544BE6CDD4E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AABF1-A43C-08C2-51C0-446DF50E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7C66EA3A-A8A5-5446-5582-F2C7ECED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4" y="3669700"/>
            <a:ext cx="3272567" cy="1461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109E003-F5D5-6B6C-7EA9-9B2B9CA2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04336D-F84E-FA2A-5414-35C1A3385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CA611-9B58-BC30-979B-0C344B438E41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9090F-5ACC-25B2-9B3B-44BDAAAA2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032A5-A5AB-999C-9439-5A335303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509BE-3617-70C5-0E22-B8136ABE1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0E4425-B3D0-F524-E571-345587916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EDC042-B287-E7A4-A4E1-38B437966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A6E05D-DC4D-AB5E-9E25-6C7FB387DB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9272FF-3AA7-CF33-3CB4-CDC7D2E0F8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5A6FC6-DF2A-5743-2DFE-9A344126EC83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603BE80-DBCB-BFCB-B2B7-23B4325C76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6869C45-E00C-0BC1-3681-A7E864FE75FF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766658-B258-9A68-23A8-84C56776823D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32A870-F51D-3853-0F9D-EB857A368DEE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A6B3F1F-7AA0-C739-C7B8-B4A36E3AE7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E6B9C9-1EE0-A4F5-0501-D7AF58F57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9C678A-1290-C371-723E-E324170489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67B930-03A9-7AD0-D4CE-EF5717F435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9A3253-89AF-F46A-796D-6D0473828A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22D4E12-F568-8BB2-5423-06B85A658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ABCBB6-908F-6881-6D67-5A1598AF0071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B9024E-6398-7AF8-F5FE-F7C759D0875A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907DE14-2BA5-100E-11AA-DCDEC1D49286}"/>
              </a:ext>
            </a:extLst>
          </p:cNvPr>
          <p:cNvSpPr/>
          <p:nvPr/>
        </p:nvSpPr>
        <p:spPr>
          <a:xfrm>
            <a:off x="4464643" y="2973815"/>
            <a:ext cx="1506071" cy="1356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vs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C386937-F65E-0D88-ACD7-8643A59771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373" y="3090156"/>
            <a:ext cx="3034590" cy="3817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7AD8F93-57CD-2C8A-439F-4BA1CA5EC5A7}"/>
              </a:ext>
            </a:extLst>
          </p:cNvPr>
          <p:cNvCxnSpPr>
            <a:cxnSpLocks/>
          </p:cNvCxnSpPr>
          <p:nvPr/>
        </p:nvCxnSpPr>
        <p:spPr>
          <a:xfrm>
            <a:off x="640106" y="3998058"/>
            <a:ext cx="230031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6F741E4F-AE3B-F3D6-5C22-F73A0F6508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1848" y="5379672"/>
            <a:ext cx="5275274" cy="4407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B213ED9-61C8-253D-5D84-8419B5A56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2170" y="5747991"/>
            <a:ext cx="5454629" cy="49776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5DED86D-CFFC-8CCF-D866-523B317A4024}"/>
              </a:ext>
            </a:extLst>
          </p:cNvPr>
          <p:cNvCxnSpPr>
            <a:cxnSpLocks/>
          </p:cNvCxnSpPr>
          <p:nvPr/>
        </p:nvCxnSpPr>
        <p:spPr>
          <a:xfrm flipV="1">
            <a:off x="4894730" y="4419600"/>
            <a:ext cx="0" cy="1222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6BAF52C7-C7EB-CAAC-CAC7-686F470C9F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6798" y="6330981"/>
            <a:ext cx="7500324" cy="462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CA6ABB-4D51-741F-3EF5-C04D05DC0FF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3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83E5-4218-880F-0C5D-8048780E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606362A-5FB7-E259-D99C-92FBED08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4" y="3669700"/>
            <a:ext cx="3272567" cy="1461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3EE471-DBF8-A388-D5B9-675AFACD2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9CD51-B1A3-B59D-02DB-63169F4D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290FA-6A04-E639-F0A8-529286A760B4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5A262-EC49-F319-D513-5B27C7C7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4D5DB-FA52-E4E6-31D8-F5D914BBA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887BA-9774-FDDF-749A-311008E4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EA8C0-7DEA-97F4-48C5-B4F7A383B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0FAE7C-FC3C-2D54-B4F9-B578DEF093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420B97-7B0E-FDB5-DBB1-C57388B02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9549C0-E715-1CFD-2C2D-44922F0074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EBC991-D7E2-D77E-F7DD-221A1B41E025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BB507F0-56E9-439C-9E56-E17A8A672D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240D407-22BD-84C9-E3EC-EFF1C12B8FC8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6E76F8-FDEB-81F2-96F0-A8915C1A42CC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F79B9B-7F1B-D8E4-BC5A-6AACA2207343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F1DE10-279B-427B-3FBB-F771ACB197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9D9BEF-E7BA-392B-94CD-13BA591628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F4879A-639A-3DF6-1DDB-B4DDD4BC98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BBEAE0E-7A0D-90DC-F7F7-323BBD6574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941349-688E-BC26-2E4B-9419EC2A08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5E013DE-F2D2-50E8-E167-DA6D1936050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8C5E6E-564F-4C9D-6945-07841807CA42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F28AB41-FBC5-305D-7C05-26892AED1FC7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4EE6C9E-74FE-FBF0-081E-C1F97BD310F5}"/>
              </a:ext>
            </a:extLst>
          </p:cNvPr>
          <p:cNvSpPr/>
          <p:nvPr/>
        </p:nvSpPr>
        <p:spPr>
          <a:xfrm>
            <a:off x="4464643" y="2973815"/>
            <a:ext cx="1506071" cy="1356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vs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E208AAC-D1A0-C675-A8F4-C39D8BB510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373" y="3090156"/>
            <a:ext cx="3034590" cy="3817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02B9A7-DD3F-996B-9D51-107105683F6C}"/>
              </a:ext>
            </a:extLst>
          </p:cNvPr>
          <p:cNvCxnSpPr>
            <a:cxnSpLocks/>
          </p:cNvCxnSpPr>
          <p:nvPr/>
        </p:nvCxnSpPr>
        <p:spPr>
          <a:xfrm>
            <a:off x="640106" y="3998058"/>
            <a:ext cx="230031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354B1FF-AB9A-4626-34ED-61AAB3AB7A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1848" y="5379672"/>
            <a:ext cx="5275274" cy="4407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024207-EF5F-6DC2-6452-5B29382DEC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2170" y="5747991"/>
            <a:ext cx="5454629" cy="49776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55319B-6FA0-1E83-3199-0AF032F4B310}"/>
              </a:ext>
            </a:extLst>
          </p:cNvPr>
          <p:cNvCxnSpPr>
            <a:cxnSpLocks/>
          </p:cNvCxnSpPr>
          <p:nvPr/>
        </p:nvCxnSpPr>
        <p:spPr>
          <a:xfrm flipV="1">
            <a:off x="4894730" y="4419600"/>
            <a:ext cx="0" cy="1222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619F47B9-1570-52AD-BA73-E274A1B94E1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6798" y="6330981"/>
            <a:ext cx="7500324" cy="4628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7DB03D4-DCC2-339A-57C3-BB17E4499F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6502" y="5660893"/>
            <a:ext cx="2124317" cy="48872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F807586-710C-94D0-7A18-8F5B0F172E2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626344">
            <a:off x="1920278" y="6072202"/>
            <a:ext cx="252436" cy="347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B2C01-57BC-8A78-BEE2-3B0A678485E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8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9BE5-A070-3792-3292-5C1DD590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0A26528A-8D9B-82FF-0940-3BF4B4CA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4" y="3669700"/>
            <a:ext cx="3272567" cy="1461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C455BF-A621-8456-67FE-6617B596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4325" y="4289190"/>
            <a:ext cx="676275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08C593-49A0-3EA7-6019-6B6559149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3631"/>
            <a:ext cx="5827201" cy="42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438BC-0B7F-00A9-C102-6C28BC83A8E8}"/>
              </a:ext>
            </a:extLst>
          </p:cNvPr>
          <p:cNvSpPr txBox="1"/>
          <p:nvPr/>
        </p:nvSpPr>
        <p:spPr>
          <a:xfrm>
            <a:off x="451413" y="98611"/>
            <a:ext cx="112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SoI from Meta-Complexity via PRG (Overview)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C3600-F497-DF0D-07B6-81FBB857D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35" y="829734"/>
            <a:ext cx="7876495" cy="45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CE306-0CB0-25F3-EF6F-B0D2C1CF5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067" y="810711"/>
            <a:ext cx="3494071" cy="486430"/>
          </a:xfrm>
          <a:prstGeom prst="rect">
            <a:avLst/>
          </a:prstGeom>
          <a:ln w="38100">
            <a:solidFill>
              <a:srgbClr val="0E02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74B51-3CDE-4D43-189C-BDD12F930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25" y="1216330"/>
            <a:ext cx="4052387" cy="38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AE147-C8BC-6BF8-C3BB-DFA1B7A79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14" y="1475971"/>
            <a:ext cx="6161143" cy="385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F861B7-6A71-218E-7BEA-69FC77B1C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921" y="2973815"/>
            <a:ext cx="4180960" cy="540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DF0A4E-BA8A-EC5D-EE7B-3638A28A4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530" y="3833626"/>
            <a:ext cx="4109350" cy="4317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27D8A3-893F-C6FD-3C26-69AF76317B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530" y="4733961"/>
            <a:ext cx="4109349" cy="450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FB4309-E59A-D547-BDD1-0C9237DEA5C5}"/>
              </a:ext>
            </a:extLst>
          </p:cNvPr>
          <p:cNvCxnSpPr/>
          <p:nvPr/>
        </p:nvCxnSpPr>
        <p:spPr>
          <a:xfrm>
            <a:off x="1318661" y="1580331"/>
            <a:ext cx="3801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D345FCA-89A2-5F4D-800C-BC0AB3B9B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35" y="2393328"/>
            <a:ext cx="8218801" cy="3974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518057F-7AE6-3586-DDB6-D9A84BBBE52B}"/>
              </a:ext>
            </a:extLst>
          </p:cNvPr>
          <p:cNvSpPr/>
          <p:nvPr/>
        </p:nvSpPr>
        <p:spPr>
          <a:xfrm>
            <a:off x="3444772" y="3031514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endParaRPr lang="en-GB" sz="2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F11D9C-F89D-A147-EF46-6BA596396A0C}"/>
              </a:ext>
            </a:extLst>
          </p:cNvPr>
          <p:cNvSpPr/>
          <p:nvPr/>
        </p:nvSpPr>
        <p:spPr>
          <a:xfrm>
            <a:off x="3444772" y="3830826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  <a:endParaRPr lang="en-GB" sz="2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355672-10E6-3B7D-06CF-8E41BA624415}"/>
              </a:ext>
            </a:extLst>
          </p:cNvPr>
          <p:cNvSpPr/>
          <p:nvPr/>
        </p:nvSpPr>
        <p:spPr>
          <a:xfrm>
            <a:off x="3444772" y="4733961"/>
            <a:ext cx="397486" cy="397486"/>
          </a:xfrm>
          <a:prstGeom prst="ellipse">
            <a:avLst/>
          </a:prstGeom>
          <a:solidFill>
            <a:srgbClr val="0E02A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35E790-60B8-5138-A86D-D033F1492F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204" y="4717562"/>
            <a:ext cx="2002253" cy="51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A0F03E-9615-A873-3AF5-BE830AF5FC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029" y="5244577"/>
            <a:ext cx="2885241" cy="42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4021B-7FA8-009A-D79C-DF35BBF926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029" y="5740788"/>
            <a:ext cx="3405195" cy="480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F28357-17E1-D8B6-2686-A95EA5FF85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971" y="3722441"/>
            <a:ext cx="3305521" cy="431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E48891-8A5B-079A-8A56-C2206BB91A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71" y="4159343"/>
            <a:ext cx="3713686" cy="3812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02A883-93AE-8AF6-85E7-5B17942BED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71" y="3049260"/>
            <a:ext cx="3141311" cy="41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5CE4E3-98A3-5D9F-7304-4D4C02951265}"/>
              </a:ext>
            </a:extLst>
          </p:cNvPr>
          <p:cNvCxnSpPr>
            <a:cxnSpLocks/>
          </p:cNvCxnSpPr>
          <p:nvPr/>
        </p:nvCxnSpPr>
        <p:spPr>
          <a:xfrm>
            <a:off x="8633861" y="3513964"/>
            <a:ext cx="2724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90F0B95-B892-8A19-4517-F43F15881790}"/>
              </a:ext>
            </a:extLst>
          </p:cNvPr>
          <p:cNvCxnSpPr>
            <a:cxnSpLocks/>
          </p:cNvCxnSpPr>
          <p:nvPr/>
        </p:nvCxnSpPr>
        <p:spPr>
          <a:xfrm>
            <a:off x="8732473" y="6229580"/>
            <a:ext cx="28947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EFAC639-D231-854A-3811-A856CD823AAB}"/>
              </a:ext>
            </a:extLst>
          </p:cNvPr>
          <p:cNvSpPr/>
          <p:nvPr/>
        </p:nvSpPr>
        <p:spPr>
          <a:xfrm>
            <a:off x="4464643" y="2973815"/>
            <a:ext cx="1506071" cy="1356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vs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D037615-BEEA-6117-8B4D-144D222DAB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373" y="3090156"/>
            <a:ext cx="3034590" cy="3817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CFB50-AFD9-F806-37CB-3959985282D1}"/>
              </a:ext>
            </a:extLst>
          </p:cNvPr>
          <p:cNvCxnSpPr>
            <a:cxnSpLocks/>
          </p:cNvCxnSpPr>
          <p:nvPr/>
        </p:nvCxnSpPr>
        <p:spPr>
          <a:xfrm>
            <a:off x="640106" y="3998058"/>
            <a:ext cx="230031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E562DA23-989C-7C82-AEA5-4B3B6F8112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1848" y="5379672"/>
            <a:ext cx="5275274" cy="4407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B7DB777-EB6E-E88E-9667-BF206B9AFF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2170" y="5747991"/>
            <a:ext cx="5454629" cy="49776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6C080DF-FCC1-CCBC-39B3-CC5551980654}"/>
              </a:ext>
            </a:extLst>
          </p:cNvPr>
          <p:cNvCxnSpPr>
            <a:cxnSpLocks/>
          </p:cNvCxnSpPr>
          <p:nvPr/>
        </p:nvCxnSpPr>
        <p:spPr>
          <a:xfrm flipV="1">
            <a:off x="4894730" y="4419600"/>
            <a:ext cx="0" cy="1222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BFBD9EE-6BF0-8BA4-F46B-E6D1C5DB89F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6798" y="6330981"/>
            <a:ext cx="7500324" cy="4628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3ED9A88-3D50-4CB6-365E-92B6811710F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6502" y="5660893"/>
            <a:ext cx="2124317" cy="48872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62063A3-BCD7-C65E-0056-7032C9D7CDB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626344">
            <a:off x="1920278" y="6072202"/>
            <a:ext cx="252436" cy="3471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048B06F-1414-5400-6741-9A4EF34F8288}"/>
              </a:ext>
            </a:extLst>
          </p:cNvPr>
          <p:cNvSpPr/>
          <p:nvPr/>
        </p:nvSpPr>
        <p:spPr>
          <a:xfrm>
            <a:off x="1246425" y="5641670"/>
            <a:ext cx="1310515" cy="780859"/>
          </a:xfrm>
          <a:prstGeom prst="rect">
            <a:avLst/>
          </a:prstGeom>
          <a:noFill/>
          <a:ln w="28575">
            <a:solidFill>
              <a:srgbClr val="0E02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F8BBD-1FEB-7D93-2885-4C4EA34A5904}"/>
              </a:ext>
            </a:extLst>
          </p:cNvPr>
          <p:cNvSpPr/>
          <p:nvPr/>
        </p:nvSpPr>
        <p:spPr>
          <a:xfrm>
            <a:off x="5898994" y="6287071"/>
            <a:ext cx="2128128" cy="534375"/>
          </a:xfrm>
          <a:prstGeom prst="rect">
            <a:avLst/>
          </a:prstGeom>
          <a:noFill/>
          <a:ln w="28575">
            <a:solidFill>
              <a:srgbClr val="0E02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A3FC2-70B4-F6C4-106F-BAB708042D6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92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9E6A-3E0F-16EF-B2A4-56C4AB572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B0FCBEE1-6038-F620-93F6-B198079D847A}"/>
              </a:ext>
            </a:extLst>
          </p:cNvPr>
          <p:cNvSpPr txBox="1"/>
          <p:nvPr/>
        </p:nvSpPr>
        <p:spPr>
          <a:xfrm>
            <a:off x="5313249" y="565359"/>
            <a:ext cx="63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chemeClr val="accent3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Personal View/Mental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C72A0-4A6D-BEFB-9425-F4B2519055C7}"/>
              </a:ext>
            </a:extLst>
          </p:cNvPr>
          <p:cNvSpPr txBox="1"/>
          <p:nvPr/>
        </p:nvSpPr>
        <p:spPr>
          <a:xfrm>
            <a:off x="969316" y="1605410"/>
            <a:ext cx="442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Zoo of time-bounded Kolmogorov complexity notions: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DE366-76F6-6A08-9E4C-21DFD500E520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Applications in Theoretical Computer Science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703FE-36A0-1068-3C57-6275E6825959}"/>
              </a:ext>
            </a:extLst>
          </p:cNvPr>
          <p:cNvSpPr txBox="1"/>
          <p:nvPr/>
        </p:nvSpPr>
        <p:spPr>
          <a:xfrm>
            <a:off x="7585741" y="2360923"/>
            <a:ext cx="165597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Symmetry of </a:t>
            </a:r>
          </a:p>
          <a:p>
            <a:pPr algn="ctr"/>
            <a:r>
              <a:rPr lang="en-US" sz="2200" dirty="0">
                <a:solidFill>
                  <a:schemeClr val="accent3"/>
                </a:solidFill>
              </a:rPr>
              <a:t>Information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F1CAC0-04D0-3876-5520-3E7E2F0F2E13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Language Compression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D36C8D-7BEE-3627-709E-1592B723641F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e.g., given a string x and a time bound t, compute K</a:t>
            </a:r>
            <a:r>
              <a:rPr lang="en-US" sz="2200" baseline="300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(x)</a:t>
            </a:r>
            <a:endParaRPr lang="en-GB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A21146-868E-4B55-4209-A6BDF1465B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30054" y="2596907"/>
            <a:ext cx="663349" cy="525425"/>
          </a:xfrm>
          <a:prstGeom prst="rect">
            <a:avLst/>
          </a:prstGeom>
          <a:ln w="7620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8F9A43-696F-D61E-9A55-198F77C171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63" y="3914320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C59835-1A82-A46B-F8AD-FF4B27768D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379770" y="3948691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6A9E7C-D895-F753-BECC-446ADE63B3D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64505" y="4514167"/>
            <a:ext cx="870687" cy="5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9C1E3E-D748-0A6D-3912-DC6AD7D9FC2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1478494" y="4585281"/>
            <a:ext cx="771962" cy="528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7EA173-8B25-B5B9-D348-E5166C8D557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408175" y="4111922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08D6C4-8B8B-C61B-7BB6-DD1FE80055F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4442564" y="4231249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221320-CFC2-8793-89F9-6E5F772194B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1536350" y="5898588"/>
            <a:ext cx="985350" cy="619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14FB729-5E04-CF70-3221-8A5663C7AF9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625383" y="5972235"/>
            <a:ext cx="870684" cy="4992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EAF6BA-DFBF-D320-AA0C-CE8BD86D5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3564755" y="5981504"/>
            <a:ext cx="777790" cy="5366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99CF86-E30C-A707-DD42-18140FA680F9}"/>
              </a:ext>
            </a:extLst>
          </p:cNvPr>
          <p:cNvCxnSpPr/>
          <p:nvPr/>
        </p:nvCxnSpPr>
        <p:spPr>
          <a:xfrm flipH="1">
            <a:off x="1482223" y="3270915"/>
            <a:ext cx="665779" cy="57106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A8EC44-E0B2-F839-1014-D61382CC66B7}"/>
              </a:ext>
            </a:extLst>
          </p:cNvPr>
          <p:cNvCxnSpPr>
            <a:cxnSpLocks/>
          </p:cNvCxnSpPr>
          <p:nvPr/>
        </p:nvCxnSpPr>
        <p:spPr>
          <a:xfrm>
            <a:off x="3257554" y="3246489"/>
            <a:ext cx="654729" cy="64927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C429A5-9DC0-98D8-52C5-A1A2EF3291BD}"/>
              </a:ext>
            </a:extLst>
          </p:cNvPr>
          <p:cNvCxnSpPr>
            <a:cxnSpLocks/>
          </p:cNvCxnSpPr>
          <p:nvPr/>
        </p:nvCxnSpPr>
        <p:spPr>
          <a:xfrm>
            <a:off x="1536350" y="5220812"/>
            <a:ext cx="714106" cy="56122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D4A6DA-C5FC-5D2B-484E-3E55357F0294}"/>
              </a:ext>
            </a:extLst>
          </p:cNvPr>
          <p:cNvCxnSpPr>
            <a:cxnSpLocks/>
          </p:cNvCxnSpPr>
          <p:nvPr/>
        </p:nvCxnSpPr>
        <p:spPr>
          <a:xfrm flipH="1">
            <a:off x="3184075" y="4974407"/>
            <a:ext cx="831105" cy="807626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7068228-BB66-3C60-23EB-1D79D8655C0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3041661" y="2601797"/>
            <a:ext cx="2163406" cy="536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098B0F4-F010-23CC-3FDD-585852C7F2EA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1486508" y="446132"/>
            <a:ext cx="3294116" cy="1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87780A-958E-5CBB-9C0D-55341ECD299F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</a:blip>
          <a:stretch>
            <a:fillRect/>
          </a:stretch>
        </p:blipFill>
        <p:spPr>
          <a:xfrm>
            <a:off x="2235318" y="2596907"/>
            <a:ext cx="780129" cy="517586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521C26-96B5-36B9-9C96-C6FD832E288F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Meta-Complexity: What is the complexity of estimating complexity?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F0872-0564-2F63-A3DF-93F1CEE811E9}"/>
              </a:ext>
            </a:extLst>
          </p:cNvPr>
          <p:cNvSpPr txBox="1"/>
          <p:nvPr/>
        </p:nvSpPr>
        <p:spPr>
          <a:xfrm>
            <a:off x="6089368" y="1471466"/>
            <a:ext cx="512019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Which features of Kolmogorov complexity survive in the time-bounded setting?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3D1CD-749C-1DAF-FD95-A2D82340E44D}"/>
              </a:ext>
            </a:extLst>
          </p:cNvPr>
          <p:cNvSpPr txBox="1"/>
          <p:nvPr/>
        </p:nvSpPr>
        <p:spPr>
          <a:xfrm>
            <a:off x="6095999" y="2352892"/>
            <a:ext cx="1226897" cy="769441"/>
          </a:xfrm>
          <a:prstGeom prst="rect">
            <a:avLst/>
          </a:prstGeom>
          <a:solidFill>
            <a:srgbClr val="F69E9E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Source Coding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49A59-CE2D-CB8F-D1E5-1DCC97B35500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06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942-7E4F-443F-AC00-5A2E2928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0" y="305697"/>
            <a:ext cx="10566400" cy="13411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sto MT" panose="02040603050505030304" pitchFamily="18" charset="0"/>
                <a:cs typeface="Arial" panose="020B0604020202020204" pitchFamily="34" charset="0"/>
              </a:rPr>
              <a:t>Coding Theorems</a:t>
            </a:r>
            <a:endParaRPr lang="en-GB" sz="3600" b="1" dirty="0"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A821C-ED2D-6286-FF52-963B8CE6A7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7" y="1868188"/>
            <a:ext cx="3743946" cy="646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95513-D7A1-62E9-5C2D-70B38CB459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65" y="1885981"/>
            <a:ext cx="3442570" cy="65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3CB78-C838-E8F5-21BF-621341310D0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1" y="2084014"/>
            <a:ext cx="866312" cy="315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E6C204-0A20-9BA5-5754-0B55729F6F07}"/>
              </a:ext>
            </a:extLst>
          </p:cNvPr>
          <p:cNvSpPr txBox="1"/>
          <p:nvPr/>
        </p:nvSpPr>
        <p:spPr>
          <a:xfrm>
            <a:off x="250507" y="3036671"/>
            <a:ext cx="11452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33CC"/>
                </a:solidFill>
              </a:rPr>
              <a:t>Known to hold for Kolmogorov Complexity. Existence of a feasible version? </a:t>
            </a:r>
            <a:endParaRPr lang="en-GB" sz="2600" dirty="0">
              <a:solidFill>
                <a:srgbClr val="0033CC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AE56B1-F4BA-E123-3131-92B9CCDC392C}"/>
              </a:ext>
            </a:extLst>
          </p:cNvPr>
          <p:cNvGrpSpPr/>
          <p:nvPr/>
        </p:nvGrpSpPr>
        <p:grpSpPr>
          <a:xfrm>
            <a:off x="1016684" y="4051267"/>
            <a:ext cx="9919856" cy="1934927"/>
            <a:chOff x="1016684" y="4051267"/>
            <a:chExt cx="9919856" cy="19349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3C4145-4025-C334-8970-134A625F473A}"/>
                </a:ext>
              </a:extLst>
            </p:cNvPr>
            <p:cNvSpPr/>
            <p:nvPr/>
          </p:nvSpPr>
          <p:spPr>
            <a:xfrm>
              <a:off x="1016684" y="4051267"/>
              <a:ext cx="9919856" cy="1934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AD2A02-F003-32C9-CDE8-3356096C3800}"/>
                </a:ext>
              </a:extLst>
            </p:cNvPr>
            <p:cNvSpPr txBox="1"/>
            <p:nvPr/>
          </p:nvSpPr>
          <p:spPr>
            <a:xfrm>
              <a:off x="1303016" y="4199049"/>
              <a:ext cx="32696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[Lu-Oliveira 2021]</a:t>
              </a:r>
              <a:endParaRPr lang="en-GB" sz="22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A77004-ACEF-6373-A22F-FC5F9840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3016" y="4670314"/>
              <a:ext cx="9221825" cy="4908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CED806-B6C9-405E-37A1-B93CC0E1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7092" y="5181026"/>
              <a:ext cx="4016520" cy="66066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3D5F27-9847-93F6-8333-DED32C04691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CB5-3218-76E6-909A-3AFB8823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45" y="4249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We would like to obtain almost-everywhere bounds for primes:</a:t>
            </a:r>
            <a:endParaRPr lang="en-GB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A740B-59BB-10E8-6C2B-46A9690A1128}"/>
              </a:ext>
            </a:extLst>
          </p:cNvPr>
          <p:cNvSpPr txBox="1"/>
          <p:nvPr/>
        </p:nvSpPr>
        <p:spPr>
          <a:xfrm>
            <a:off x="784860" y="3072475"/>
            <a:ext cx="1000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/>
              <a:t>Is the existence of primes with </a:t>
            </a:r>
          </a:p>
          <a:p>
            <a:pPr algn="ctr"/>
            <a:r>
              <a:rPr lang="en-US" sz="3000" i="1" dirty="0"/>
              <a:t>succinct representations a </a:t>
            </a:r>
            <a:r>
              <a:rPr lang="en-US" sz="3000" b="1" i="1" dirty="0">
                <a:solidFill>
                  <a:srgbClr val="C00000"/>
                </a:solidFill>
              </a:rPr>
              <a:t>rare</a:t>
            </a:r>
            <a:r>
              <a:rPr lang="en-US" sz="3000" i="1" dirty="0"/>
              <a:t> phenomenon?</a:t>
            </a:r>
            <a:endParaRPr lang="en-GB" sz="3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344F0-C19F-FB8E-C0E9-BCE449CAB3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42" y="5417531"/>
            <a:ext cx="9082454" cy="2477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7CA54-83A1-E331-8E65-B9290BE7E78C}"/>
              </a:ext>
            </a:extLst>
          </p:cNvPr>
          <p:cNvCxnSpPr>
            <a:cxnSpLocks/>
          </p:cNvCxnSpPr>
          <p:nvPr/>
        </p:nvCxnSpPr>
        <p:spPr>
          <a:xfrm>
            <a:off x="2789926" y="5750195"/>
            <a:ext cx="19167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12E3A25D-DC9F-C740-BAA9-96437E604B9D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Back to Primes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7398D-8334-6529-83FB-2CF7A8BC1521}"/>
              </a:ext>
            </a:extLst>
          </p:cNvPr>
          <p:cNvSpPr txBox="1"/>
          <p:nvPr/>
        </p:nvSpPr>
        <p:spPr>
          <a:xfrm>
            <a:off x="529045" y="1606977"/>
            <a:ext cx="1203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[CLORS23] </a:t>
            </a:r>
            <a:r>
              <a:rPr lang="en-US" sz="2000" dirty="0"/>
              <a:t>shows that there are </a:t>
            </a:r>
            <a:r>
              <a:rPr lang="en-US" sz="2000" b="1" dirty="0"/>
              <a:t>infinitely many input lengths </a:t>
            </a:r>
            <a:r>
              <a:rPr lang="en-US" sz="2000" dirty="0"/>
              <a:t>n with a prime of rKt complexity O(log n)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D60B8-75C9-67D7-9BE1-FCB3D2DD8307}"/>
              </a:ext>
            </a:extLst>
          </p:cNvPr>
          <p:cNvSpPr txBox="1"/>
          <p:nvPr/>
        </p:nvSpPr>
        <p:spPr>
          <a:xfrm>
            <a:off x="2300069" y="2207349"/>
            <a:ext cx="794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However, gap between input lengths can be exponential!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F7641-BF3D-D378-79DB-25CC1D016860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B2720-9574-D91D-4A59-381CC64AB2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1" y="3476688"/>
            <a:ext cx="10123017" cy="628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AE2E7-EE2A-BC32-E606-633C40B71D93}"/>
              </a:ext>
            </a:extLst>
          </p:cNvPr>
          <p:cNvSpPr txBox="1"/>
          <p:nvPr/>
        </p:nvSpPr>
        <p:spPr>
          <a:xfrm>
            <a:off x="715904" y="2196107"/>
            <a:ext cx="1039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 the </a:t>
            </a:r>
            <a:r>
              <a:rPr lang="en-US" sz="2400" dirty="0">
                <a:solidFill>
                  <a:srgbClr val="FF0000"/>
                </a:solidFill>
              </a:rPr>
              <a:t>Coding Theorem for rKt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E02AC"/>
                </a:solidFill>
              </a:rPr>
              <a:t>almost-everywhere</a:t>
            </a:r>
            <a:r>
              <a:rPr lang="en-US" sz="2400" dirty="0"/>
              <a:t> bounds for primes follow from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49795-B229-9A1A-B9D2-DC07A15DD88B}"/>
              </a:ext>
            </a:extLst>
          </p:cNvPr>
          <p:cNvSpPr txBox="1"/>
          <p:nvPr/>
        </p:nvSpPr>
        <p:spPr>
          <a:xfrm>
            <a:off x="462068" y="4923650"/>
            <a:ext cx="10985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(This is a significant relaxation of the Polymath problem of deterministically generating primes.)</a:t>
            </a:r>
            <a:endParaRPr lang="en-GB" sz="22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65CD058-CDDD-B019-6ECE-085AFDCCD72B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Connection to coding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95E44-E327-EE52-D544-F9FB53F371AC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AC11D-2240-3332-5ABB-3506C6EB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E700C0-B111-758E-C5CB-263794087B45}"/>
              </a:ext>
            </a:extLst>
          </p:cNvPr>
          <p:cNvSpPr txBox="1"/>
          <p:nvPr/>
        </p:nvSpPr>
        <p:spPr>
          <a:xfrm>
            <a:off x="744139" y="528788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Some of my favorite 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65070-B862-B74E-F996-292675C46B40}"/>
              </a:ext>
            </a:extLst>
          </p:cNvPr>
          <p:cNvSpPr txBox="1"/>
          <p:nvPr/>
        </p:nvSpPr>
        <p:spPr>
          <a:xfrm>
            <a:off x="3677741" y="1550857"/>
            <a:ext cx="837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Prove (unconditionally) that </a:t>
            </a:r>
            <a:r>
              <a:rPr lang="en-US" sz="2000" b="1" dirty="0" err="1"/>
              <a:t>MKtP</a:t>
            </a:r>
            <a:r>
              <a:rPr lang="en-US" sz="2000" dirty="0"/>
              <a:t> is not in </a:t>
            </a:r>
            <a:r>
              <a:rPr lang="en-US" sz="2000" b="1" dirty="0"/>
              <a:t>P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28B47-A475-9C5E-C115-2C884B1328C8}"/>
              </a:ext>
            </a:extLst>
          </p:cNvPr>
          <p:cNvSpPr txBox="1"/>
          <p:nvPr/>
        </p:nvSpPr>
        <p:spPr>
          <a:xfrm>
            <a:off x="3677741" y="3739598"/>
            <a:ext cx="837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Show that for </a:t>
            </a:r>
            <a:r>
              <a:rPr lang="en-US" sz="2000" u="sng" dirty="0"/>
              <a:t>every large </a:t>
            </a:r>
            <a:r>
              <a:rPr lang="en-US" sz="2000" b="1" u="sng" dirty="0"/>
              <a:t>n</a:t>
            </a:r>
            <a:r>
              <a:rPr lang="en-US" sz="2000" dirty="0"/>
              <a:t> there is an </a:t>
            </a:r>
            <a:r>
              <a:rPr lang="en-US" sz="2000" b="1" dirty="0"/>
              <a:t>n-bit</a:t>
            </a:r>
            <a:r>
              <a:rPr lang="en-US" sz="2000" dirty="0"/>
              <a:t> prime </a:t>
            </a:r>
            <a:r>
              <a:rPr lang="en-US" sz="2000" b="1" dirty="0"/>
              <a:t>p</a:t>
            </a:r>
            <a:r>
              <a:rPr lang="en-US" sz="2000" dirty="0"/>
              <a:t> with </a:t>
            </a:r>
            <a:r>
              <a:rPr lang="en-US" sz="2000" b="1" dirty="0"/>
              <a:t>rKt(p) = </a:t>
            </a:r>
            <a:r>
              <a:rPr lang="en-US" b="1" dirty="0"/>
              <a:t>o</a:t>
            </a:r>
            <a:r>
              <a:rPr lang="en-US" sz="2000" b="1" dirty="0"/>
              <a:t>(n)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18166-25EA-2CFB-DF73-9889DC7D56D2}"/>
              </a:ext>
            </a:extLst>
          </p:cNvPr>
          <p:cNvSpPr txBox="1"/>
          <p:nvPr/>
        </p:nvSpPr>
        <p:spPr>
          <a:xfrm>
            <a:off x="3677741" y="4891184"/>
            <a:ext cx="603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Prove that </a:t>
            </a:r>
            <a:r>
              <a:rPr lang="en-US" sz="2000" b="1" dirty="0"/>
              <a:t>Symmetry of Information</a:t>
            </a:r>
            <a:r>
              <a:rPr lang="en-US" sz="2000" dirty="0"/>
              <a:t> </a:t>
            </a:r>
            <a:r>
              <a:rPr lang="en-US" sz="2000" u="sng" dirty="0"/>
              <a:t>fails</a:t>
            </a:r>
            <a:r>
              <a:rPr lang="en-US" sz="2000" dirty="0"/>
              <a:t> for </a:t>
            </a:r>
            <a:r>
              <a:rPr lang="en-US" sz="2000" b="1" dirty="0"/>
              <a:t>rKt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6979B-A354-1CBE-69E2-5913DAAE17FB}"/>
              </a:ext>
            </a:extLst>
          </p:cNvPr>
          <p:cNvSpPr txBox="1"/>
          <p:nvPr/>
        </p:nvSpPr>
        <p:spPr>
          <a:xfrm>
            <a:off x="1025981" y="1559608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E02AC"/>
                </a:solidFill>
              </a:rPr>
              <a:t>Meta-Complexity</a:t>
            </a:r>
            <a:endParaRPr lang="en-GB" sz="2000" b="1" dirty="0">
              <a:solidFill>
                <a:srgbClr val="0E02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15E13-8FDA-E1B6-011E-099BA17108AD}"/>
              </a:ext>
            </a:extLst>
          </p:cNvPr>
          <p:cNvSpPr txBox="1"/>
          <p:nvPr/>
        </p:nvSpPr>
        <p:spPr>
          <a:xfrm>
            <a:off x="560072" y="3745737"/>
            <a:ext cx="270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E02AC"/>
                </a:solidFill>
              </a:rPr>
              <a:t>Explicit Constructions</a:t>
            </a:r>
            <a:endParaRPr lang="en-GB" sz="2000" b="1" dirty="0">
              <a:solidFill>
                <a:srgbClr val="0E02A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A5521-4DCD-9788-AFF4-AE361E72F301}"/>
              </a:ext>
            </a:extLst>
          </p:cNvPr>
          <p:cNvSpPr txBox="1"/>
          <p:nvPr/>
        </p:nvSpPr>
        <p:spPr>
          <a:xfrm>
            <a:off x="424542" y="4891184"/>
            <a:ext cx="284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E02AC"/>
                </a:solidFill>
              </a:rPr>
              <a:t>Theory of Time-Bounded Kolmogorov Complexity</a:t>
            </a:r>
            <a:endParaRPr lang="en-GB" sz="2000" b="1" dirty="0">
              <a:solidFill>
                <a:srgbClr val="0E02A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FDA20-7FA4-3F04-A418-4A41AE6F40F3}"/>
              </a:ext>
            </a:extLst>
          </p:cNvPr>
          <p:cNvSpPr txBox="1"/>
          <p:nvPr/>
        </p:nvSpPr>
        <p:spPr>
          <a:xfrm>
            <a:off x="3677741" y="2588012"/>
            <a:ext cx="7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Prove the </a:t>
            </a:r>
            <a:r>
              <a:rPr lang="en-US" sz="2000" b="1" dirty="0"/>
              <a:t>NP-hardness of MINKT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869B8-F8F5-FC3C-11F2-C3675686BDC7}"/>
              </a:ext>
            </a:extLst>
          </p:cNvPr>
          <p:cNvSpPr txBox="1"/>
          <p:nvPr/>
        </p:nvSpPr>
        <p:spPr>
          <a:xfrm>
            <a:off x="3677740" y="5928339"/>
            <a:ext cx="603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Prove that </a:t>
            </a:r>
            <a:r>
              <a:rPr lang="en-US" sz="2000" b="1" dirty="0"/>
              <a:t>Symmetry of Information</a:t>
            </a:r>
            <a:r>
              <a:rPr lang="en-US" sz="2000" dirty="0"/>
              <a:t> </a:t>
            </a:r>
            <a:r>
              <a:rPr lang="en-US" sz="2000" u="sng" dirty="0"/>
              <a:t>fails</a:t>
            </a:r>
            <a:r>
              <a:rPr lang="en-US" sz="2000" dirty="0"/>
              <a:t> for </a:t>
            </a:r>
            <a:r>
              <a:rPr lang="en-US" sz="2000" b="1" dirty="0"/>
              <a:t>nKt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27F2F-C01D-4417-DED6-241B3EDF171C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65EF4-66C1-0975-F328-A39E3DCEA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69CB864C-D513-C222-EDDA-FDC23ED961EB}"/>
              </a:ext>
            </a:extLst>
          </p:cNvPr>
          <p:cNvSpPr txBox="1"/>
          <p:nvPr/>
        </p:nvSpPr>
        <p:spPr>
          <a:xfrm>
            <a:off x="0" y="3440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cs typeface="Aharoni" panose="020B0604020202020204" pitchFamily="2" charset="-79"/>
              </a:rPr>
              <a:t>Further Resources: Probabilistic Kolmogorov Complexity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2A47D-4C46-C4BA-9ED6-B72F22B13805}"/>
              </a:ext>
            </a:extLst>
          </p:cNvPr>
          <p:cNvGrpSpPr/>
          <p:nvPr/>
        </p:nvGrpSpPr>
        <p:grpSpPr>
          <a:xfrm>
            <a:off x="6498882" y="4913787"/>
            <a:ext cx="4325873" cy="1600200"/>
            <a:chOff x="7695087" y="4307695"/>
            <a:chExt cx="4325873" cy="1600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A59427-59EE-688F-143E-5DFDA61180B6}"/>
                </a:ext>
              </a:extLst>
            </p:cNvPr>
            <p:cNvSpPr/>
            <p:nvPr/>
          </p:nvSpPr>
          <p:spPr>
            <a:xfrm>
              <a:off x="7695087" y="4307695"/>
              <a:ext cx="4325873" cy="1600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E02A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36F93F-FFF8-81D5-0772-869534A176C3}"/>
                </a:ext>
              </a:extLst>
            </p:cNvPr>
            <p:cNvSpPr txBox="1"/>
            <p:nvPr/>
          </p:nvSpPr>
          <p:spPr>
            <a:xfrm>
              <a:off x="8599742" y="4634590"/>
              <a:ext cx="2561447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E02AC"/>
                  </a:solidFill>
                </a:rPr>
                <a:t>EATCS Bulletin Survey: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2741DB-1E2D-B4F0-CFBB-FE4D697B247B}"/>
                </a:ext>
              </a:extLst>
            </p:cNvPr>
            <p:cNvSpPr txBox="1"/>
            <p:nvPr/>
          </p:nvSpPr>
          <p:spPr>
            <a:xfrm>
              <a:off x="7736199" y="5169680"/>
              <a:ext cx="42847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[Lu-Oliveira 2022]: </a:t>
              </a:r>
              <a:r>
                <a:rPr lang="en-GB" dirty="0"/>
                <a:t>Theory and Applications </a:t>
              </a:r>
            </a:p>
            <a:p>
              <a:r>
                <a:rPr lang="en-GB" dirty="0"/>
                <a:t>of Probabilistic Kolmogorov Complexity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3DAD7C1-8C73-7A0C-656C-8ABA8D3C7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946" y="4447474"/>
              <a:ext cx="682467" cy="682467"/>
            </a:xfrm>
            <a:prstGeom prst="rect">
              <a:avLst/>
            </a:prstGeom>
            <a:noFill/>
            <a:ln>
              <a:solidFill>
                <a:srgbClr val="0E02A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F4E144-772E-3DD5-8724-438CB900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97" y="1670999"/>
            <a:ext cx="6570445" cy="2975296"/>
          </a:xfrm>
          <a:prstGeom prst="rect">
            <a:avLst/>
          </a:prstGeom>
          <a:ln w="28575">
            <a:solidFill>
              <a:srgbClr val="0E02A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A588D1-CA39-976E-888C-58DBCDEA3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598" y="1183930"/>
            <a:ext cx="6570445" cy="345515"/>
          </a:xfrm>
          <a:prstGeom prst="rect">
            <a:avLst/>
          </a:prstGeom>
          <a:ln w="28575">
            <a:solidFill>
              <a:srgbClr val="0E02A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4EE39-675A-3FD8-5EE1-4BAC65D39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94" y="1953235"/>
            <a:ext cx="4871751" cy="4169304"/>
          </a:xfrm>
          <a:prstGeom prst="rect">
            <a:avLst/>
          </a:prstGeom>
          <a:ln w="28575">
            <a:solidFill>
              <a:srgbClr val="0E02AC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4A828-5C10-1253-1291-A32594B84EA9}"/>
              </a:ext>
            </a:extLst>
          </p:cNvPr>
          <p:cNvSpPr txBox="1"/>
          <p:nvPr/>
        </p:nvSpPr>
        <p:spPr>
          <a:xfrm>
            <a:off x="219556" y="1183930"/>
            <a:ext cx="4897153" cy="646331"/>
          </a:xfrm>
          <a:prstGeom prst="rect">
            <a:avLst/>
          </a:prstGeom>
          <a:noFill/>
          <a:ln w="28575">
            <a:solidFill>
              <a:srgbClr val="0E02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Frontiers in Complexity Theory Workshop </a:t>
            </a:r>
          </a:p>
          <a:p>
            <a:pPr algn="ctr"/>
            <a:r>
              <a:rPr lang="en-US" dirty="0"/>
              <a:t>(Rutgers DIMACS, 2024)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58497-AEF3-879A-B69B-85B920A332C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9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EE35-4D3F-1975-0611-F36FF0F0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B3FDB2E0-A75D-9132-2374-7717952A97EB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Part II (Tomorrow)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F9B76-2EB4-4338-BBA3-82BCC6AD52B3}"/>
              </a:ext>
            </a:extLst>
          </p:cNvPr>
          <p:cNvSpPr txBox="1"/>
          <p:nvPr/>
        </p:nvSpPr>
        <p:spPr>
          <a:xfrm>
            <a:off x="892389" y="2001611"/>
            <a:ext cx="9888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Extension of the theory to the </a:t>
            </a:r>
            <a:r>
              <a:rPr lang="en-US" sz="2200" b="1" dirty="0">
                <a:solidFill>
                  <a:srgbClr val="0E02AC"/>
                </a:solidFill>
              </a:rPr>
              <a:t>nondeterministic</a:t>
            </a:r>
            <a:r>
              <a:rPr lang="en-US" sz="2200" dirty="0"/>
              <a:t> setting </a:t>
            </a:r>
          </a:p>
          <a:p>
            <a:r>
              <a:rPr lang="en-US" sz="2200" b="1" dirty="0"/>
              <a:t>                   </a:t>
            </a:r>
            <a:br>
              <a:rPr lang="en-US" sz="2200" b="1" dirty="0"/>
            </a:br>
            <a:r>
              <a:rPr lang="en-US" sz="2200" b="1" dirty="0"/>
              <a:t>	(+ results from the last 6 months)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A204A-3F8D-B0E3-E372-328FEA7FE115}"/>
              </a:ext>
            </a:extLst>
          </p:cNvPr>
          <p:cNvSpPr txBox="1"/>
          <p:nvPr/>
        </p:nvSpPr>
        <p:spPr>
          <a:xfrm>
            <a:off x="938047" y="3827025"/>
            <a:ext cx="8456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Connections to central open problems in TCS:</a:t>
            </a:r>
          </a:p>
          <a:p>
            <a:endParaRPr lang="en-US" dirty="0"/>
          </a:p>
          <a:p>
            <a:r>
              <a:rPr lang="en-US" sz="2200" b="1" dirty="0"/>
              <a:t>         Cryptography</a:t>
            </a:r>
            <a:r>
              <a:rPr lang="en-US" sz="2200" dirty="0"/>
              <a:t>, </a:t>
            </a:r>
            <a:r>
              <a:rPr lang="en-US" sz="2200" b="1" dirty="0"/>
              <a:t>Derandomization</a:t>
            </a:r>
            <a:r>
              <a:rPr lang="en-US" sz="2200" dirty="0"/>
              <a:t>, </a:t>
            </a:r>
            <a:r>
              <a:rPr lang="en-US" sz="2200" b="1" dirty="0"/>
              <a:t>Lower Bounds, …</a:t>
            </a:r>
            <a:endParaRPr lang="en-GB" sz="2200" b="1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E63519A-F2CB-0D6F-A1A3-67D3DD3EAC6C}"/>
              </a:ext>
            </a:extLst>
          </p:cNvPr>
          <p:cNvSpPr txBox="1"/>
          <p:nvPr/>
        </p:nvSpPr>
        <p:spPr>
          <a:xfrm>
            <a:off x="3238664" y="5562187"/>
            <a:ext cx="56141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60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DC6ED-5DFE-3D66-144D-D80BD5F39F2F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69086-9CF3-41FC-782A-83A28331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3F41B1C-45A0-EAC3-A088-986591A0EA87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Applications in TCS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A43D5D-2518-21A5-9F70-7F85636EADD4}"/>
              </a:ext>
            </a:extLst>
          </p:cNvPr>
          <p:cNvSpPr txBox="1">
            <a:spLocks/>
          </p:cNvSpPr>
          <p:nvPr/>
        </p:nvSpPr>
        <p:spPr>
          <a:xfrm>
            <a:off x="2664780" y="1710253"/>
            <a:ext cx="1776984" cy="741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Learning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Theory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2D03A7-A2EB-D70F-B376-E42927AC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" y="1615779"/>
            <a:ext cx="2487961" cy="9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7EB582-B4E8-3C07-EFA4-31C451041A65}"/>
              </a:ext>
            </a:extLst>
          </p:cNvPr>
          <p:cNvSpPr txBox="1">
            <a:spLocks/>
          </p:cNvSpPr>
          <p:nvPr/>
        </p:nvSpPr>
        <p:spPr>
          <a:xfrm>
            <a:off x="1905828" y="3143114"/>
            <a:ext cx="3294888" cy="83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Average-Case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Complexity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EEFA40-CC7E-1329-9505-A1384FC4408C}"/>
              </a:ext>
            </a:extLst>
          </p:cNvPr>
          <p:cNvSpPr txBox="1">
            <a:spLocks/>
          </p:cNvSpPr>
          <p:nvPr/>
        </p:nvSpPr>
        <p:spPr>
          <a:xfrm>
            <a:off x="2198436" y="4834167"/>
            <a:ext cx="2709672" cy="442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0033CC"/>
                </a:solidFill>
              </a:rPr>
              <a:t>Cryptography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 descr="Device and padlock">
            <a:extLst>
              <a:ext uri="{FF2B5EF4-FFF2-40B4-BE49-F238E27FC236}">
                <a16:creationId xmlns:a16="http://schemas.microsoft.com/office/drawing/2014/main" id="{0CD220B6-B5B7-13DC-8981-9E03BA282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066" r="25225" b="10933"/>
          <a:stretch/>
        </p:blipFill>
        <p:spPr>
          <a:xfrm>
            <a:off x="775779" y="4532449"/>
            <a:ext cx="1447714" cy="1060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E83F0D-A466-7016-D7A4-6AA70AC5FE44}"/>
              </a:ext>
            </a:extLst>
          </p:cNvPr>
          <p:cNvSpPr txBox="1"/>
          <p:nvPr/>
        </p:nvSpPr>
        <p:spPr>
          <a:xfrm>
            <a:off x="4854043" y="3088250"/>
            <a:ext cx="683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[Hirahara 2021] </a:t>
            </a:r>
            <a:r>
              <a:rPr lang="en-US" sz="2400" dirty="0"/>
              <a:t>If PH is easy on average, then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07BE7-5FC7-ED07-F0E3-87E939756334}"/>
              </a:ext>
            </a:extLst>
          </p:cNvPr>
          <p:cNvSpPr txBox="1"/>
          <p:nvPr/>
        </p:nvSpPr>
        <p:spPr>
          <a:xfrm>
            <a:off x="4854042" y="4468695"/>
            <a:ext cx="699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[Lu-Mazor-Oliveira-Pass 2025] </a:t>
            </a:r>
          </a:p>
          <a:p>
            <a:r>
              <a:rPr lang="en-US" sz="2400" dirty="0"/>
              <a:t>“Obfuscating the code of computer programs requires a non-trivial overhead in program size.”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E510E1-F2E0-4F1F-5EEA-1E4DE0303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9" y="2892346"/>
            <a:ext cx="1472304" cy="13130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D2B66A-F94E-59DD-958E-36EC0432E49B}"/>
              </a:ext>
            </a:extLst>
          </p:cNvPr>
          <p:cNvSpPr txBox="1"/>
          <p:nvPr/>
        </p:nvSpPr>
        <p:spPr>
          <a:xfrm>
            <a:off x="4854042" y="1536211"/>
            <a:ext cx="683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[Carmosino-Impagliazzo-Kabanets-</a:t>
            </a:r>
            <a:r>
              <a:rPr lang="en-US" sz="2400" b="1" dirty="0" err="1"/>
              <a:t>Kolokolova</a:t>
            </a:r>
            <a:r>
              <a:rPr lang="en-US" sz="2400" b="1" dirty="0"/>
              <a:t> 2016]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Bounded-depth Boolean circuits with </a:t>
            </a:r>
            <a:r>
              <a:rPr lang="en-US" sz="2400" b="1" dirty="0"/>
              <a:t>AND/OR/XOR </a:t>
            </a:r>
            <a:r>
              <a:rPr lang="en-US" sz="2400" dirty="0"/>
              <a:t>gates can be learned in quasi-polynomial time. </a:t>
            </a:r>
            <a:endParaRPr lang="en-GB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186366-BEE8-3732-E47D-CE4635FDF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606492"/>
            <a:ext cx="3737179" cy="528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CCDBC-ECD2-D966-847C-42502E00F77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25380-39A6-53BF-958A-1B58E16C9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615509E6-CDAE-0971-3B49-C27D5991DEED}"/>
              </a:ext>
            </a:extLst>
          </p:cNvPr>
          <p:cNvSpPr txBox="1"/>
          <p:nvPr/>
        </p:nvSpPr>
        <p:spPr>
          <a:xfrm>
            <a:off x="744138" y="269669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46DC1-898A-9180-E24F-F2234B35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22" y="1101717"/>
            <a:ext cx="8983151" cy="54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0E171-8702-BF35-4D6E-DF9DEBC3B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FC68B-E11E-0CB7-BFF8-4A1D2ECE4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387" y="1043088"/>
            <a:ext cx="8911225" cy="50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3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443C9-748E-9279-B829-6C71289C2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89B1294F-FB0C-1252-6629-8C12EC513DFF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Applications in TCS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C1F3D9-C037-A77D-BAEB-139AF02ED1EE}"/>
              </a:ext>
            </a:extLst>
          </p:cNvPr>
          <p:cNvSpPr txBox="1">
            <a:spLocks/>
          </p:cNvSpPr>
          <p:nvPr/>
        </p:nvSpPr>
        <p:spPr>
          <a:xfrm>
            <a:off x="2664780" y="1710253"/>
            <a:ext cx="1776984" cy="741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Learning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Theory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DB21F0-7477-DA04-2AE9-92BCFF86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" y="1615779"/>
            <a:ext cx="2487961" cy="9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FFAE8C-CE03-E1EB-2797-6C6D08A742DD}"/>
              </a:ext>
            </a:extLst>
          </p:cNvPr>
          <p:cNvSpPr txBox="1">
            <a:spLocks/>
          </p:cNvSpPr>
          <p:nvPr/>
        </p:nvSpPr>
        <p:spPr>
          <a:xfrm>
            <a:off x="1905828" y="3143114"/>
            <a:ext cx="3294888" cy="83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Average-Case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Complexity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9618DD-7CD5-2F29-2FDE-8E902CD769A7}"/>
              </a:ext>
            </a:extLst>
          </p:cNvPr>
          <p:cNvSpPr txBox="1">
            <a:spLocks/>
          </p:cNvSpPr>
          <p:nvPr/>
        </p:nvSpPr>
        <p:spPr>
          <a:xfrm>
            <a:off x="2198436" y="4834167"/>
            <a:ext cx="2709672" cy="442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0033CC"/>
                </a:solidFill>
              </a:rPr>
              <a:t>Cryptography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 descr="Device and padlock">
            <a:extLst>
              <a:ext uri="{FF2B5EF4-FFF2-40B4-BE49-F238E27FC236}">
                <a16:creationId xmlns:a16="http://schemas.microsoft.com/office/drawing/2014/main" id="{256F2FB9-2E32-BCA3-720F-0A16CBEE6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066" r="25225" b="10933"/>
          <a:stretch/>
        </p:blipFill>
        <p:spPr>
          <a:xfrm>
            <a:off x="775779" y="4532449"/>
            <a:ext cx="1447714" cy="1060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9231BF-D799-671E-A340-097F947BC839}"/>
              </a:ext>
            </a:extLst>
          </p:cNvPr>
          <p:cNvSpPr txBox="1"/>
          <p:nvPr/>
        </p:nvSpPr>
        <p:spPr>
          <a:xfrm>
            <a:off x="4854043" y="3088250"/>
            <a:ext cx="683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[Hirahara 2021] </a:t>
            </a:r>
            <a:r>
              <a:rPr lang="en-US" sz="2400" dirty="0"/>
              <a:t>If PH is easy on average, then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9C8FE5-C0E0-75E8-2AC7-841B3C860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9" y="2892346"/>
            <a:ext cx="1472304" cy="13130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3D0033-818E-BD72-546A-8D9124B1FAC4}"/>
              </a:ext>
            </a:extLst>
          </p:cNvPr>
          <p:cNvSpPr txBox="1"/>
          <p:nvPr/>
        </p:nvSpPr>
        <p:spPr>
          <a:xfrm>
            <a:off x="4854042" y="1536211"/>
            <a:ext cx="683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[Carmosino-Impagliazzo-Kabanets-</a:t>
            </a:r>
            <a:r>
              <a:rPr lang="en-US" sz="2400" b="1" dirty="0" err="1"/>
              <a:t>Kolokolova</a:t>
            </a:r>
            <a:r>
              <a:rPr lang="en-US" sz="2400" b="1" dirty="0"/>
              <a:t> 2016]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Bounded-depth Boolean circuits with AND/OR/XOR gates can be learned in quasi-polynomial time. </a:t>
            </a:r>
            <a:endParaRPr lang="en-GB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53B38B-1F9F-A09A-47E8-2ECB88C72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606492"/>
            <a:ext cx="3737179" cy="5282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838667-9122-A5F0-2B09-2B653313D988}"/>
              </a:ext>
            </a:extLst>
          </p:cNvPr>
          <p:cNvSpPr/>
          <p:nvPr/>
        </p:nvSpPr>
        <p:spPr>
          <a:xfrm>
            <a:off x="564744" y="4416405"/>
            <a:ext cx="4004073" cy="131306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696E3-BD9F-7E1D-9036-A0A97B92DF96}"/>
              </a:ext>
            </a:extLst>
          </p:cNvPr>
          <p:cNvSpPr/>
          <p:nvPr/>
        </p:nvSpPr>
        <p:spPr>
          <a:xfrm>
            <a:off x="4555500" y="1281670"/>
            <a:ext cx="6969110" cy="444779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Device and padlock">
            <a:extLst>
              <a:ext uri="{FF2B5EF4-FFF2-40B4-BE49-F238E27FC236}">
                <a16:creationId xmlns:a16="http://schemas.microsoft.com/office/drawing/2014/main" id="{87849BF5-4307-A0FB-6D7D-AB85BF0BC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066" r="25225" b="10933"/>
          <a:stretch/>
        </p:blipFill>
        <p:spPr>
          <a:xfrm>
            <a:off x="771665" y="4533353"/>
            <a:ext cx="1447714" cy="10600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021D2A-EFBD-E0F5-35CC-40E75ED1D5EC}"/>
              </a:ext>
            </a:extLst>
          </p:cNvPr>
          <p:cNvSpPr/>
          <p:nvPr/>
        </p:nvSpPr>
        <p:spPr>
          <a:xfrm>
            <a:off x="4680096" y="2107278"/>
            <a:ext cx="6757990" cy="316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B871E-BCAB-6FF6-4A45-BFA5D6B87B6F}"/>
              </a:ext>
            </a:extLst>
          </p:cNvPr>
          <p:cNvSpPr/>
          <p:nvPr/>
        </p:nvSpPr>
        <p:spPr>
          <a:xfrm>
            <a:off x="4987540" y="2808512"/>
            <a:ext cx="1569459" cy="18089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4B3EE0-560B-3968-6C6A-EDCDE6F05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005" y="3037578"/>
            <a:ext cx="1382527" cy="1504663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55686BB2-BD60-4338-A979-CFBE984B5B28}"/>
              </a:ext>
            </a:extLst>
          </p:cNvPr>
          <p:cNvSpPr/>
          <p:nvPr/>
        </p:nvSpPr>
        <p:spPr>
          <a:xfrm>
            <a:off x="6838590" y="3172831"/>
            <a:ext cx="1832956" cy="75361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70CD0D-D388-F527-BFC2-36437B732CA5}"/>
              </a:ext>
            </a:extLst>
          </p:cNvPr>
          <p:cNvSpPr/>
          <p:nvPr/>
        </p:nvSpPr>
        <p:spPr>
          <a:xfrm>
            <a:off x="8865505" y="2562433"/>
            <a:ext cx="2169624" cy="23423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73264F-6AC7-A20E-96BF-AB9A8006A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629" y="2530834"/>
            <a:ext cx="451541" cy="46684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7F7ADA-91CF-60C1-C214-BB5A04790CC4}"/>
              </a:ext>
            </a:extLst>
          </p:cNvPr>
          <p:cNvCxnSpPr/>
          <p:nvPr/>
        </p:nvCxnSpPr>
        <p:spPr>
          <a:xfrm flipV="1">
            <a:off x="8898759" y="2581331"/>
            <a:ext cx="586048" cy="61900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F66290-4BDF-0C78-CED3-FCBBF84BD46D}"/>
              </a:ext>
            </a:extLst>
          </p:cNvPr>
          <p:cNvCxnSpPr/>
          <p:nvPr/>
        </p:nvCxnSpPr>
        <p:spPr>
          <a:xfrm flipV="1">
            <a:off x="10393664" y="4180146"/>
            <a:ext cx="586048" cy="61900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F3954B-0B71-A69A-884C-B7D3A8C100EA}"/>
              </a:ext>
            </a:extLst>
          </p:cNvPr>
          <p:cNvCxnSpPr>
            <a:cxnSpLocks/>
          </p:cNvCxnSpPr>
          <p:nvPr/>
        </p:nvCxnSpPr>
        <p:spPr>
          <a:xfrm flipV="1">
            <a:off x="9917761" y="3715530"/>
            <a:ext cx="1029395" cy="111834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4C6916-769A-9A3B-7616-45C71BACB2DF}"/>
              </a:ext>
            </a:extLst>
          </p:cNvPr>
          <p:cNvCxnSpPr>
            <a:cxnSpLocks/>
          </p:cNvCxnSpPr>
          <p:nvPr/>
        </p:nvCxnSpPr>
        <p:spPr>
          <a:xfrm flipV="1">
            <a:off x="8893214" y="2589634"/>
            <a:ext cx="1029395" cy="111834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F74F75-7034-47F0-399C-E7B2404B959C}"/>
              </a:ext>
            </a:extLst>
          </p:cNvPr>
          <p:cNvCxnSpPr>
            <a:cxnSpLocks/>
          </p:cNvCxnSpPr>
          <p:nvPr/>
        </p:nvCxnSpPr>
        <p:spPr>
          <a:xfrm flipV="1">
            <a:off x="8931315" y="2696086"/>
            <a:ext cx="1448495" cy="15609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0BB2B3-8C46-3A11-DB8B-F2FB4AC627EE}"/>
              </a:ext>
            </a:extLst>
          </p:cNvPr>
          <p:cNvCxnSpPr>
            <a:cxnSpLocks/>
          </p:cNvCxnSpPr>
          <p:nvPr/>
        </p:nvCxnSpPr>
        <p:spPr>
          <a:xfrm flipV="1">
            <a:off x="9484807" y="3209819"/>
            <a:ext cx="1448495" cy="15609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0EA787-B572-0A07-86FD-1F441D4AE494}"/>
              </a:ext>
            </a:extLst>
          </p:cNvPr>
          <p:cNvCxnSpPr>
            <a:cxnSpLocks/>
          </p:cNvCxnSpPr>
          <p:nvPr/>
        </p:nvCxnSpPr>
        <p:spPr>
          <a:xfrm flipV="1">
            <a:off x="8917804" y="2536795"/>
            <a:ext cx="2089616" cy="2262353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762BB5B-4213-36BA-714A-5F6793E9A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0825" y="4696768"/>
            <a:ext cx="1024212" cy="31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917B4C-00B5-5DEA-B772-80D051E33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3214" y="5037518"/>
            <a:ext cx="2123792" cy="315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BEF8887-9BC2-58CB-8A83-EDEA53A66EED}"/>
              </a:ext>
            </a:extLst>
          </p:cNvPr>
          <p:cNvSpPr txBox="1"/>
          <p:nvPr/>
        </p:nvSpPr>
        <p:spPr>
          <a:xfrm>
            <a:off x="5024682" y="2414083"/>
            <a:ext cx="147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program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D2EF77-DBAF-03A2-CEE1-E0B9FA58806B}"/>
              </a:ext>
            </a:extLst>
          </p:cNvPr>
          <p:cNvSpPr txBox="1"/>
          <p:nvPr/>
        </p:nvSpPr>
        <p:spPr>
          <a:xfrm>
            <a:off x="8746532" y="2140724"/>
            <a:ext cx="249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obfuscated program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E586A0-63CB-C4FE-5328-4C3A1ECEBE4B}"/>
              </a:ext>
            </a:extLst>
          </p:cNvPr>
          <p:cNvSpPr txBox="1"/>
          <p:nvPr/>
        </p:nvSpPr>
        <p:spPr>
          <a:xfrm>
            <a:off x="4862380" y="1541950"/>
            <a:ext cx="4834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[Lu-Mazor-Oliveira-Pass 2025]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749289-B8D7-0576-CE62-927F450D9B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3730" y="1589837"/>
            <a:ext cx="2175128" cy="4130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B835B10-5A8A-4160-60C1-14F0FE61AEB4}"/>
              </a:ext>
            </a:extLst>
          </p:cNvPr>
          <p:cNvSpPr/>
          <p:nvPr/>
        </p:nvSpPr>
        <p:spPr>
          <a:xfrm>
            <a:off x="4416829" y="4468695"/>
            <a:ext cx="342585" cy="122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CC3889C-CE11-F83C-AA4B-8432E3AEE1B0}"/>
              </a:ext>
            </a:extLst>
          </p:cNvPr>
          <p:cNvSpPr txBox="1">
            <a:spLocks/>
          </p:cNvSpPr>
          <p:nvPr/>
        </p:nvSpPr>
        <p:spPr>
          <a:xfrm>
            <a:off x="2198436" y="4838011"/>
            <a:ext cx="2709672" cy="442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0033CC"/>
                </a:solidFill>
              </a:rPr>
              <a:t>Cryptography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11A3B-38D8-A9D0-2DD3-04B01E611FA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C7C5-B13D-2435-468E-C0C591591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F470710E-E942-E076-DBA5-080D2CF766FD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Applications in TCS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B12157-E1D9-D054-62D0-D3B45DD1E5FB}"/>
              </a:ext>
            </a:extLst>
          </p:cNvPr>
          <p:cNvSpPr txBox="1">
            <a:spLocks/>
          </p:cNvSpPr>
          <p:nvPr/>
        </p:nvSpPr>
        <p:spPr>
          <a:xfrm>
            <a:off x="2664780" y="1710253"/>
            <a:ext cx="1776984" cy="741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Learning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Theory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E4CD2D4-F8B7-03FD-4233-AA893935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" y="1615779"/>
            <a:ext cx="2487961" cy="9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60A171-8454-AC87-18D2-949586B71FD4}"/>
              </a:ext>
            </a:extLst>
          </p:cNvPr>
          <p:cNvSpPr txBox="1">
            <a:spLocks/>
          </p:cNvSpPr>
          <p:nvPr/>
        </p:nvSpPr>
        <p:spPr>
          <a:xfrm>
            <a:off x="1905828" y="3143114"/>
            <a:ext cx="3294888" cy="83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Average-Case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CC"/>
                </a:solidFill>
              </a:rPr>
              <a:t>Complexity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D7DEE4-E467-25F4-96AB-ED23426ED5F5}"/>
              </a:ext>
            </a:extLst>
          </p:cNvPr>
          <p:cNvSpPr txBox="1">
            <a:spLocks/>
          </p:cNvSpPr>
          <p:nvPr/>
        </p:nvSpPr>
        <p:spPr>
          <a:xfrm>
            <a:off x="2198436" y="4834167"/>
            <a:ext cx="2709672" cy="442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0033CC"/>
                </a:solidFill>
              </a:rPr>
              <a:t>Cryptography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 descr="Device and padlock">
            <a:extLst>
              <a:ext uri="{FF2B5EF4-FFF2-40B4-BE49-F238E27FC236}">
                <a16:creationId xmlns:a16="http://schemas.microsoft.com/office/drawing/2014/main" id="{9E3EEAD7-8F77-4AB1-D51F-BFBD3B4D1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066" r="25225" b="10933"/>
          <a:stretch/>
        </p:blipFill>
        <p:spPr>
          <a:xfrm>
            <a:off x="775779" y="4532449"/>
            <a:ext cx="1447714" cy="1060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1594EF-B5E3-6D7C-5BDF-C08A3FE4B310}"/>
              </a:ext>
            </a:extLst>
          </p:cNvPr>
          <p:cNvSpPr txBox="1"/>
          <p:nvPr/>
        </p:nvSpPr>
        <p:spPr>
          <a:xfrm>
            <a:off x="4854043" y="3088250"/>
            <a:ext cx="683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[Hirahara 2021] </a:t>
            </a:r>
            <a:r>
              <a:rPr lang="en-US" sz="2400" dirty="0"/>
              <a:t>If PH is easy on average, then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BF4BB-1ACF-871C-86E8-8879A06439A9}"/>
              </a:ext>
            </a:extLst>
          </p:cNvPr>
          <p:cNvSpPr txBox="1"/>
          <p:nvPr/>
        </p:nvSpPr>
        <p:spPr>
          <a:xfrm>
            <a:off x="4854042" y="4468695"/>
            <a:ext cx="699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[Lu-Mazor-Oliveira-Pass 2025] </a:t>
            </a:r>
          </a:p>
          <a:p>
            <a:r>
              <a:rPr lang="en-US" sz="2400" dirty="0"/>
              <a:t>“Obfuscating the code of computer programs requires a non-trivial overhead in program size.”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E2FC47-DC68-478D-CF91-8B473A340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9" y="2892346"/>
            <a:ext cx="1472304" cy="13130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3B1A6-C056-5891-9A88-B9B43AAE21AD}"/>
              </a:ext>
            </a:extLst>
          </p:cNvPr>
          <p:cNvSpPr txBox="1"/>
          <p:nvPr/>
        </p:nvSpPr>
        <p:spPr>
          <a:xfrm>
            <a:off x="4854042" y="1536211"/>
            <a:ext cx="683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[Carmosino-Impagliazzo-Kabanets-</a:t>
            </a:r>
            <a:r>
              <a:rPr lang="en-US" sz="2400" b="1" dirty="0" err="1"/>
              <a:t>Kolokolova</a:t>
            </a:r>
            <a:r>
              <a:rPr lang="en-US" sz="2400" b="1" dirty="0"/>
              <a:t> 2016]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Bounded-depth Boolean circuits with AND/OR/XOR gates can be learned in quasi-polynomial time. </a:t>
            </a:r>
            <a:endParaRPr lang="en-GB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9605BB-32DE-EC67-49B4-3EFE0EB2C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606492"/>
            <a:ext cx="3737179" cy="528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90291-34A1-0B96-DEB0-F4C978468921}"/>
              </a:ext>
            </a:extLst>
          </p:cNvPr>
          <p:cNvSpPr txBox="1"/>
          <p:nvPr/>
        </p:nvSpPr>
        <p:spPr>
          <a:xfrm>
            <a:off x="586195" y="5707960"/>
            <a:ext cx="10625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highlight>
                  <a:srgbClr val="FFFF00"/>
                </a:highlight>
              </a:rPr>
              <a:t>In each case, only known proof of the result goes through </a:t>
            </a:r>
          </a:p>
          <a:p>
            <a:pPr algn="ctr"/>
            <a:r>
              <a:rPr lang="en-US" sz="2600" b="1" u="sng" dirty="0">
                <a:highlight>
                  <a:srgbClr val="FFFF00"/>
                </a:highlight>
              </a:rPr>
              <a:t>resource-bounded Kolmogorov complexity</a:t>
            </a:r>
            <a:endParaRPr lang="en-GB" sz="2600" b="1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7AE3E-9DC1-ED4E-56AF-A3588735B37E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8A8E-F90B-17FE-BAE3-C322B7B6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61B72EC-C0E2-9F50-F94C-4D18A491A791}"/>
              </a:ext>
            </a:extLst>
          </p:cNvPr>
          <p:cNvSpPr txBox="1"/>
          <p:nvPr/>
        </p:nvSpPr>
        <p:spPr>
          <a:xfrm>
            <a:off x="5313249" y="565359"/>
            <a:ext cx="63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chemeClr val="accent3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Personal View/Mental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B1F45-B43E-196C-9E66-056187B23AA0}"/>
              </a:ext>
            </a:extLst>
          </p:cNvPr>
          <p:cNvSpPr txBox="1"/>
          <p:nvPr/>
        </p:nvSpPr>
        <p:spPr>
          <a:xfrm>
            <a:off x="969316" y="1605410"/>
            <a:ext cx="442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Zoo of time-bounded Kolmogorov complexity notions: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0EAD0-338C-B3FD-F957-130D63EF5D60}"/>
              </a:ext>
            </a:extLst>
          </p:cNvPr>
          <p:cNvSpPr txBox="1"/>
          <p:nvPr/>
        </p:nvSpPr>
        <p:spPr>
          <a:xfrm>
            <a:off x="6006190" y="1482792"/>
            <a:ext cx="557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Which features of Kolmogorov complexity survive in the time-bounded setting?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3FF12-7F2C-90F1-A066-71FA2742973C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Meta-Complexity: What is the complexity of estimating complexity?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4AE57-C532-F9C3-77BC-1209A6432091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Applications in Theoretical Computer Science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41611-B080-A02B-1C3A-F1200E511F8E}"/>
              </a:ext>
            </a:extLst>
          </p:cNvPr>
          <p:cNvSpPr txBox="1"/>
          <p:nvPr/>
        </p:nvSpPr>
        <p:spPr>
          <a:xfrm>
            <a:off x="6095999" y="2352892"/>
            <a:ext cx="122689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Source Coding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C3FCB-39A4-7590-1FFE-7BAD88FB919A}"/>
              </a:ext>
            </a:extLst>
          </p:cNvPr>
          <p:cNvSpPr txBox="1"/>
          <p:nvPr/>
        </p:nvSpPr>
        <p:spPr>
          <a:xfrm>
            <a:off x="7585741" y="2360923"/>
            <a:ext cx="165597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Symmetry of </a:t>
            </a:r>
          </a:p>
          <a:p>
            <a:pPr algn="ctr"/>
            <a:r>
              <a:rPr lang="en-US" sz="2200" dirty="0">
                <a:solidFill>
                  <a:schemeClr val="accent3"/>
                </a:solidFill>
              </a:rPr>
              <a:t>Information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12C34-F757-A87A-A331-238E9A8AAD88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</a:rPr>
              <a:t>Language Compression</a:t>
            </a:r>
            <a:endParaRPr lang="en-GB" sz="22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56319-E35A-C623-0376-32C1DEAFCC78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e.g., given a string x and a time bound t, compute K</a:t>
            </a:r>
            <a:r>
              <a:rPr lang="en-US" sz="2200" baseline="300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(x)</a:t>
            </a:r>
            <a:endParaRPr lang="en-GB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82DAB9-7C02-C436-EFB4-DA46B9F8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54" y="2596907"/>
            <a:ext cx="663349" cy="5254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B682F6-2D50-191B-D4DA-D1A2269F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63" y="3914320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7670A3-39FE-82F8-DEB4-D5B126DDCB8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379770" y="3948691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D59BF1-9AA6-7088-ACC1-E32DA818488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64505" y="4514167"/>
            <a:ext cx="870687" cy="5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DD0A3F-01EF-2239-71F9-A0C6F6C6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1478494" y="4585281"/>
            <a:ext cx="771962" cy="528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1B9C49-4FE4-5463-3EA0-6DAD4620E5E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408175" y="4111922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F442DB-A14C-F1D7-9D87-DCE071FFD38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4442564" y="4231249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A0B946-2938-5440-F53D-65957D0A0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1536350" y="5898588"/>
            <a:ext cx="985350" cy="619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B0CEDA-C906-3DD0-6E83-09A45A191DD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625383" y="5972235"/>
            <a:ext cx="870684" cy="4992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DB8CFD-AFBF-FA45-697B-2A343B60E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3564755" y="5981504"/>
            <a:ext cx="777790" cy="5366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7F553F-F238-A397-7140-02A60AD7C2B4}"/>
              </a:ext>
            </a:extLst>
          </p:cNvPr>
          <p:cNvCxnSpPr/>
          <p:nvPr/>
        </p:nvCxnSpPr>
        <p:spPr>
          <a:xfrm flipH="1">
            <a:off x="1482223" y="3270915"/>
            <a:ext cx="665779" cy="57106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3898FB-DEC9-2F0A-F0BB-D899135D0AE3}"/>
              </a:ext>
            </a:extLst>
          </p:cNvPr>
          <p:cNvCxnSpPr>
            <a:cxnSpLocks/>
          </p:cNvCxnSpPr>
          <p:nvPr/>
        </p:nvCxnSpPr>
        <p:spPr>
          <a:xfrm>
            <a:off x="3257554" y="3246489"/>
            <a:ext cx="654729" cy="64927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EA964F-A9F2-E55B-56D4-2E0AEF28C520}"/>
              </a:ext>
            </a:extLst>
          </p:cNvPr>
          <p:cNvCxnSpPr>
            <a:cxnSpLocks/>
          </p:cNvCxnSpPr>
          <p:nvPr/>
        </p:nvCxnSpPr>
        <p:spPr>
          <a:xfrm>
            <a:off x="1536350" y="5220812"/>
            <a:ext cx="714106" cy="56122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926DCF-FACA-366C-0D19-41E5F905B4AE}"/>
              </a:ext>
            </a:extLst>
          </p:cNvPr>
          <p:cNvCxnSpPr>
            <a:cxnSpLocks/>
          </p:cNvCxnSpPr>
          <p:nvPr/>
        </p:nvCxnSpPr>
        <p:spPr>
          <a:xfrm flipH="1">
            <a:off x="3184075" y="4974407"/>
            <a:ext cx="831105" cy="807626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DB8C6C5A-223F-7862-3175-2C35D99D37A3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3041661" y="2601797"/>
            <a:ext cx="2163406" cy="536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1057736-E94E-755B-EC29-3E14583B7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1486508" y="446132"/>
            <a:ext cx="3294116" cy="1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655FDD-1447-D6E4-DFAE-628537F279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5318" y="2596907"/>
            <a:ext cx="780129" cy="51758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2B3D-74BB-DEAE-CE19-E62F6DB8285F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1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80DE23BE-9022-501B-C735-57DFBF1711A8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Definitions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921F9-D456-D740-1BD6-A4395D96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96" y="1509484"/>
            <a:ext cx="3866174" cy="409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65115A-18F2-DA77-95F5-9C2EA913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30" y="2481930"/>
            <a:ext cx="7566214" cy="46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B9CD83-4980-26FA-0E95-D2509637B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86" y="3285729"/>
            <a:ext cx="8963658" cy="780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55D761-8B99-E83B-6D30-F570CF448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30" y="4408069"/>
            <a:ext cx="6971751" cy="350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F9D64B-2267-88D9-CFF2-3FCE2DD26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96" y="5303496"/>
            <a:ext cx="8596361" cy="4609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AA5A81-00CB-6F69-2B06-5795ED2FD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398" y="5704155"/>
            <a:ext cx="3602744" cy="543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A7DAB-C32F-B854-59BD-835ADD6C996D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286.208"/>
  <p:tag name="LATEXADDIN" val="\documentclass{article}&#10;\usepackage{amsmath}&#10;\pagestyle{empty}&#10;\begin{document}&#10;&#10;$00101010010010010010010010100001001011001010101010101$&#10;&#10;&#10;\end{document}"/>
  <p:tag name="IGUANATEXSIZE" val="20"/>
  <p:tag name="IGUANATEXCURSOR" val="13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4151.829"/>
  <p:tag name="LATEXADDIN" val="\documentclass{article}&#10;\usepackage{amsmath}&#10;\pagestyle{empty}&#10;\begin{document}&#10;&#10;\noindent Prove that for every large $n$, there is an $n$-bit prime of $\mathsf{rKt}$ complexity $\leq \varepsilon n$.&#10;&#10;&#10;\end{document}"/>
  <p:tag name="IGUANATEXSIZE" val="20"/>
  <p:tag name="IGUANATEXCURSOR" val="1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4292.099"/>
  <p:tag name="LATEXADDIN" val="\documentclass{article}&#10;\usepackage{amsmath}&#10;\pagestyle{empty}&#10;\begin{document}&#10;&#10;&#10;\noindent \textbf{Problem.} Is there a probabilistic algorithm that, given $n$ as input, runs in time $2^{\varepsilon n}$ and outputs some fixed $n$-bit prime&#10;with probability at least $1/2^{\varepsilon n}$?&#10;&#10;\end{document}"/>
  <p:tag name="IGUANATEXSIZE" val="20"/>
  <p:tag name="IGUANATEXCURSOR" val="2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2178</Words>
  <Application>Microsoft Office PowerPoint</Application>
  <PresentationFormat>Widescreen</PresentationFormat>
  <Paragraphs>387</Paragraphs>
  <Slides>51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Calisto MT</vt:lpstr>
      <vt:lpstr>Cambria Math</vt:lpstr>
      <vt:lpstr>Noto Serif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Coding Theorems</vt:lpstr>
      <vt:lpstr>We would like to obtain almost-everywhere bounds for primes: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Carboni Oliveira, Igor</cp:lastModifiedBy>
  <cp:revision>1144</cp:revision>
  <dcterms:created xsi:type="dcterms:W3CDTF">2021-07-13T14:43:00Z</dcterms:created>
  <dcterms:modified xsi:type="dcterms:W3CDTF">2025-07-14T13:45:11Z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DDF91A055ABE42049E5B424C0463BE74</vt:lpwstr>
  </property>
  <property fmtid="{D5CDD505-2E9C-101B-9397-08002B2CF9AE}" pid="3" name="KSOProductBuildVer">
    <vt:lpwstr>1033-11.2.0.11074</vt:lpwstr>
  </property>
</Properties>
</file>