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89" r:id="rId2"/>
    <p:sldId id="491" r:id="rId3"/>
    <p:sldId id="492" r:id="rId4"/>
    <p:sldId id="704" r:id="rId5"/>
    <p:sldId id="703" r:id="rId6"/>
    <p:sldId id="691" r:id="rId7"/>
    <p:sldId id="278" r:id="rId8"/>
    <p:sldId id="279" r:id="rId9"/>
    <p:sldId id="280" r:id="rId10"/>
    <p:sldId id="702" r:id="rId11"/>
    <p:sldId id="692" r:id="rId12"/>
    <p:sldId id="693" r:id="rId13"/>
    <p:sldId id="443" r:id="rId14"/>
    <p:sldId id="544" r:id="rId15"/>
    <p:sldId id="545" r:id="rId16"/>
    <p:sldId id="451" r:id="rId17"/>
    <p:sldId id="457" r:id="rId18"/>
    <p:sldId id="535" r:id="rId19"/>
    <p:sldId id="276" r:id="rId20"/>
    <p:sldId id="694" r:id="rId21"/>
    <p:sldId id="697" r:id="rId22"/>
    <p:sldId id="698" r:id="rId23"/>
    <p:sldId id="273" r:id="rId24"/>
    <p:sldId id="699" r:id="rId25"/>
    <p:sldId id="695" r:id="rId26"/>
    <p:sldId id="689" r:id="rId27"/>
    <p:sldId id="700" r:id="rId28"/>
    <p:sldId id="705" r:id="rId29"/>
    <p:sldId id="701" r:id="rId30"/>
    <p:sldId id="496" r:id="rId31"/>
    <p:sldId id="268" r:id="rId32"/>
    <p:sldId id="706" r:id="rId33"/>
    <p:sldId id="708" r:id="rId34"/>
    <p:sldId id="712" r:id="rId35"/>
    <p:sldId id="709" r:id="rId36"/>
    <p:sldId id="715" r:id="rId37"/>
    <p:sldId id="710" r:id="rId38"/>
    <p:sldId id="711" r:id="rId39"/>
    <p:sldId id="688" r:id="rId40"/>
    <p:sldId id="707" r:id="rId41"/>
    <p:sldId id="684" r:id="rId42"/>
    <p:sldId id="488" r:id="rId43"/>
    <p:sldId id="714" r:id="rId44"/>
    <p:sldId id="7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6282-4FD3-BCB4-0AB0-26B3FDA04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8758B-3069-A97E-F448-C1BD33B2E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81E27-A747-4964-8FE8-7D28EEA5DF2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7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9D19-DD20-2633-9BC9-A12141B50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B18AF-C881-AD6B-2B12-EC8243416F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5AFA-1F17-0B94-0FFD-F8757B24E5E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7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3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8B855-AD06-7BF2-3ABA-A7EBDD0B9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237CA-729E-787C-8E44-A6838DBE7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1DCEC-8C0D-E6F9-FF36-B003C771D7D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1489-E56C-C482-6597-3AA679E1F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C03DD-04C2-F1CC-377F-A386EBDE14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71D4F-2A2F-1C32-008B-37968EDDE01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70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3551-0837-A362-E049-FF7AAF9C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705C8-3B1C-F4F6-5A2B-B5AF8610C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0F4BC-31D7-65EB-8D72-0F820FBB953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E077-FF22-E5DA-BB2E-3AE7B3C2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F4C71-043A-2CEF-DA44-485DC9B70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DA49-135F-5FF4-525E-FDA46BC30DD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AE85-909F-83EB-E8E9-EC28A975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3ED79-048F-5432-EB7A-62B446F77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05199-F3F3-29DB-C643-87E91971BBB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F6F5B-DE0A-907B-D39C-DDC726C5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79EBE-E333-E474-4507-5A7E11F6B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697A-0C58-E4AC-B945-34BA3AC86AA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586E-10D4-3FA1-74F6-DCC3FF22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401AB-DC24-671E-66B6-B8315981E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6493-510A-5FFA-CD32-C06101699F1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7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1936-1D6E-7FC7-81CA-DDC92F82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F4D05-7159-C8C0-7B65-B90944B90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0E58-E709-0197-0DB5-46537E4D47E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3551-0837-A362-E049-FF7AAF9C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705C8-3B1C-F4F6-5A2B-B5AF8610C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0F4BC-31D7-65EB-8D72-0F820FBB953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D810-6214-7E2D-BC56-32293D01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96D5F-0C6F-07EC-E7B8-D8517187C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BA41-9A7E-DA65-7A82-6AEF1FE20C5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EA624-C194-2E9C-2442-48D162CE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88987-2CA2-11EA-673C-0FE3C6939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AC8FA-5AFE-5C61-CD01-7990F1626C5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CA888-D156-82EF-95D9-4B847E94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5A8D3-85C4-777F-AD71-6D1B7B4837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7807-A0B0-6B93-DBB8-B6156553998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388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4A26-2F47-4A16-BEA2-1A45DD145001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1.png"/><Relationship Id="rId5" Type="http://schemas.openxmlformats.org/officeDocument/2006/relationships/tags" Target="../tags/tag6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5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1.xml"/><Relationship Id="rId7" Type="http://schemas.openxmlformats.org/officeDocument/2006/relationships/image" Target="../media/image4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8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77.png"/><Relationship Id="rId2" Type="http://schemas.openxmlformats.org/officeDocument/2006/relationships/tags" Target="../tags/tag18.xml"/><Relationship Id="rId16" Type="http://schemas.openxmlformats.org/officeDocument/2006/relationships/image" Target="../media/image81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76.png"/><Relationship Id="rId5" Type="http://schemas.openxmlformats.org/officeDocument/2006/relationships/tags" Target="../tags/tag21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72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0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7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6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0.png"/><Relationship Id="rId9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09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5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50.png"/><Relationship Id="rId10" Type="http://schemas.openxmlformats.org/officeDocument/2006/relationships/image" Target="../media/image28.png"/><Relationship Id="rId4" Type="http://schemas.openxmlformats.org/officeDocument/2006/relationships/image" Target="../media/image32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1.png"/><Relationship Id="rId5" Type="http://schemas.openxmlformats.org/officeDocument/2006/relationships/image" Target="../media/image3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389927" y="5168415"/>
            <a:ext cx="680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Calisto MT" panose="02040603050505030304" pitchFamily="18" charset="0"/>
              </a:rPr>
              <a:t>Computability in Europe</a:t>
            </a:r>
          </a:p>
          <a:p>
            <a:pPr algn="ctr"/>
            <a:br>
              <a:rPr lang="en-US" altLang="en-GB" sz="1800" dirty="0">
                <a:latin typeface="Calisto MT" panose="02040603050505030304" pitchFamily="18" charset="0"/>
              </a:rPr>
            </a:br>
            <a:r>
              <a:rPr lang="en-US" altLang="en-GB" sz="1800" dirty="0">
                <a:latin typeface="Calisto MT" panose="02040603050505030304" pitchFamily="18" charset="0"/>
              </a:rPr>
              <a:t>July/</a:t>
            </a:r>
            <a:r>
              <a:rPr lang="en-US" altLang="en-GB" sz="1700" dirty="0">
                <a:latin typeface="Calisto MT" panose="02040603050505030304" pitchFamily="18" charset="0"/>
              </a:rPr>
              <a:t>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14400" y="3008742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CC3F39-3C39-31A6-C259-90F80DD43A81}"/>
              </a:ext>
            </a:extLst>
          </p:cNvPr>
          <p:cNvSpPr txBox="1"/>
          <p:nvPr/>
        </p:nvSpPr>
        <p:spPr>
          <a:xfrm>
            <a:off x="4583012" y="3630589"/>
            <a:ext cx="24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pic>
        <p:nvPicPr>
          <p:cNvPr id="3" name="Picture 2" descr="Computability in Europe - Wikipedia">
            <a:extLst>
              <a:ext uri="{FF2B5EF4-FFF2-40B4-BE49-F238E27FC236}">
                <a16:creationId xmlns:a16="http://schemas.microsoft.com/office/drawing/2014/main" id="{2859747C-DBED-94A1-3AF5-E17199A9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52" y="4910066"/>
            <a:ext cx="1948409" cy="1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839BF89D-FC93-DE46-6433-CFD3F0E0C89F}"/>
              </a:ext>
            </a:extLst>
          </p:cNvPr>
          <p:cNvSpPr txBox="1"/>
          <p:nvPr/>
        </p:nvSpPr>
        <p:spPr>
          <a:xfrm>
            <a:off x="744139" y="87098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Probabilistic Kolmogorov Complexity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C6A52-A5CF-B5BC-1DBD-0B3B966728EC}"/>
              </a:ext>
            </a:extLst>
          </p:cNvPr>
          <p:cNvSpPr txBox="1"/>
          <p:nvPr/>
        </p:nvSpPr>
        <p:spPr>
          <a:xfrm>
            <a:off x="4524306" y="1609115"/>
            <a:ext cx="253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(Tutorial - Part 2)</a:t>
            </a:r>
            <a:endParaRPr lang="en-GB" sz="2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6971F-DAFB-924C-53A8-9FAB37426B38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2F106-5A4A-36C9-107C-55BFC49D6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2345D215-59A0-BA52-C41A-3B2DF7CB973D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DE3BB-C801-9DCF-AA42-9F01507A8540}"/>
              </a:ext>
            </a:extLst>
          </p:cNvPr>
          <p:cNvSpPr txBox="1"/>
          <p:nvPr/>
        </p:nvSpPr>
        <p:spPr>
          <a:xfrm>
            <a:off x="1262741" y="5270656"/>
            <a:ext cx="94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Adding nondeterminism to probabilistic Kolmogorov complexity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5CE36-5A06-94C9-0015-93F53F2B4615}"/>
              </a:ext>
            </a:extLst>
          </p:cNvPr>
          <p:cNvSpPr txBox="1"/>
          <p:nvPr/>
        </p:nvSpPr>
        <p:spPr>
          <a:xfrm>
            <a:off x="1262741" y="2803054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2. Central problems from complexity theory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66009-D2E4-DF3F-19DD-18C2E4605BEA}"/>
              </a:ext>
            </a:extLst>
          </p:cNvPr>
          <p:cNvSpPr txBox="1"/>
          <p:nvPr/>
        </p:nvSpPr>
        <p:spPr>
          <a:xfrm>
            <a:off x="1262741" y="4036855"/>
            <a:ext cx="826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A new hardness result in meta-complexity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553AC-6383-24F0-95FE-F4C8AB563413}"/>
              </a:ext>
            </a:extLst>
          </p:cNvPr>
          <p:cNvSpPr txBox="1"/>
          <p:nvPr/>
        </p:nvSpPr>
        <p:spPr>
          <a:xfrm>
            <a:off x="1262741" y="1569253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Probabilistic notions of Kolmogorov Complexity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488A0-7C33-463F-847A-87FF461DBAD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743753-0522-5A64-8076-4D2D6407A8E9}"/>
              </a:ext>
            </a:extLst>
          </p:cNvPr>
          <p:cNvSpPr/>
          <p:nvPr/>
        </p:nvSpPr>
        <p:spPr>
          <a:xfrm>
            <a:off x="-73479" y="3649436"/>
            <a:ext cx="12338957" cy="382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42513-5694-DF08-7631-25C735424310}"/>
              </a:ext>
            </a:extLst>
          </p:cNvPr>
          <p:cNvSpPr/>
          <p:nvPr/>
        </p:nvSpPr>
        <p:spPr>
          <a:xfrm>
            <a:off x="-146957" y="-179614"/>
            <a:ext cx="12338957" cy="382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DD29C-C1DF-7C05-6817-65015858F298}"/>
              </a:ext>
            </a:extLst>
          </p:cNvPr>
          <p:cNvSpPr txBox="1"/>
          <p:nvPr/>
        </p:nvSpPr>
        <p:spPr>
          <a:xfrm>
            <a:off x="1110343" y="4508626"/>
            <a:ext cx="2865664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Symmetry of Information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497E5-5618-D329-B36F-B5278ACEA801}"/>
              </a:ext>
            </a:extLst>
          </p:cNvPr>
          <p:cNvSpPr txBox="1"/>
          <p:nvPr/>
        </p:nvSpPr>
        <p:spPr>
          <a:xfrm>
            <a:off x="4824963" y="4504784"/>
            <a:ext cx="179588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Source Coding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0E008-4986-27B6-1B4C-830F45B56A02}"/>
              </a:ext>
            </a:extLst>
          </p:cNvPr>
          <p:cNvSpPr txBox="1"/>
          <p:nvPr/>
        </p:nvSpPr>
        <p:spPr>
          <a:xfrm>
            <a:off x="7671449" y="1992084"/>
            <a:ext cx="302376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“P vs NP”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(Is NP contained in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71575-13AD-6745-96B7-1D09DCA469C3}"/>
              </a:ext>
            </a:extLst>
          </p:cNvPr>
          <p:cNvSpPr txBox="1"/>
          <p:nvPr/>
        </p:nvSpPr>
        <p:spPr>
          <a:xfrm>
            <a:off x="7800846" y="4423363"/>
            <a:ext cx="276496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Language Compression &amp; Meta-Complexity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CBC3C-33E0-83C9-22FF-B90C810C5F10}"/>
              </a:ext>
            </a:extLst>
          </p:cNvPr>
          <p:cNvSpPr txBox="1"/>
          <p:nvPr/>
        </p:nvSpPr>
        <p:spPr>
          <a:xfrm>
            <a:off x="4676263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“Derandomization”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(Power of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E6F95-7341-3A65-1A28-37B550F1C65E}"/>
              </a:ext>
            </a:extLst>
          </p:cNvPr>
          <p:cNvSpPr txBox="1"/>
          <p:nvPr/>
        </p:nvSpPr>
        <p:spPr>
          <a:xfrm>
            <a:off x="1289958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“Cryptography”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(Existence of OWF?)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63C02-A72E-2251-67CC-DBE34922F8D8}"/>
              </a:ext>
            </a:extLst>
          </p:cNvPr>
          <p:cNvSpPr txBox="1"/>
          <p:nvPr/>
        </p:nvSpPr>
        <p:spPr>
          <a:xfrm>
            <a:off x="1615168" y="5658146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Kolmogorov 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B70F1-F083-B1B8-37B5-B3BA3F2B95BB}"/>
              </a:ext>
            </a:extLst>
          </p:cNvPr>
          <p:cNvSpPr txBox="1"/>
          <p:nvPr/>
        </p:nvSpPr>
        <p:spPr>
          <a:xfrm>
            <a:off x="1462509" y="289110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102821A5-E316-C181-6725-7DCB8CD41A3F}"/>
              </a:ext>
            </a:extLst>
          </p:cNvPr>
          <p:cNvSpPr/>
          <p:nvPr/>
        </p:nvSpPr>
        <p:spPr>
          <a:xfrm>
            <a:off x="2145974" y="2875509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A49534B-5443-29B0-1ADE-838FA2203A74}"/>
              </a:ext>
            </a:extLst>
          </p:cNvPr>
          <p:cNvSpPr/>
          <p:nvPr/>
        </p:nvSpPr>
        <p:spPr>
          <a:xfrm>
            <a:off x="5428992" y="2875508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30000120-DDFD-496B-9958-8418B12C4F93}"/>
              </a:ext>
            </a:extLst>
          </p:cNvPr>
          <p:cNvSpPr/>
          <p:nvPr/>
        </p:nvSpPr>
        <p:spPr>
          <a:xfrm>
            <a:off x="8889416" y="2875507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66853-DD54-DE60-F54F-A8AEF5658D4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0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80DEB-2366-5719-096B-EEAAB609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29C301-9CCF-130C-5A24-468ACCE20D4F}"/>
              </a:ext>
            </a:extLst>
          </p:cNvPr>
          <p:cNvSpPr/>
          <p:nvPr/>
        </p:nvSpPr>
        <p:spPr>
          <a:xfrm>
            <a:off x="-73479" y="3649436"/>
            <a:ext cx="12338957" cy="382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E5708B-137D-0E45-C8CB-C406C6D4D39C}"/>
              </a:ext>
            </a:extLst>
          </p:cNvPr>
          <p:cNvSpPr/>
          <p:nvPr/>
        </p:nvSpPr>
        <p:spPr>
          <a:xfrm>
            <a:off x="-146957" y="-179614"/>
            <a:ext cx="12338957" cy="382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2616C-A4CF-E8C3-3F6A-41952A7ABEA1}"/>
              </a:ext>
            </a:extLst>
          </p:cNvPr>
          <p:cNvSpPr txBox="1"/>
          <p:nvPr/>
        </p:nvSpPr>
        <p:spPr>
          <a:xfrm>
            <a:off x="1110343" y="4508626"/>
            <a:ext cx="2865664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Symmetry of Information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EA67B-2F9F-A070-185F-054461DCF2B8}"/>
              </a:ext>
            </a:extLst>
          </p:cNvPr>
          <p:cNvSpPr txBox="1"/>
          <p:nvPr/>
        </p:nvSpPr>
        <p:spPr>
          <a:xfrm>
            <a:off x="4824963" y="4504784"/>
            <a:ext cx="179588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Source Coding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9017E-E504-2EF4-708D-D2DC9A3AD60C}"/>
              </a:ext>
            </a:extLst>
          </p:cNvPr>
          <p:cNvSpPr txBox="1"/>
          <p:nvPr/>
        </p:nvSpPr>
        <p:spPr>
          <a:xfrm>
            <a:off x="7671449" y="1992084"/>
            <a:ext cx="302376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“P vs NP”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(Is NP contained in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22C50-B423-C35E-1787-392B41EB1F3A}"/>
              </a:ext>
            </a:extLst>
          </p:cNvPr>
          <p:cNvSpPr txBox="1"/>
          <p:nvPr/>
        </p:nvSpPr>
        <p:spPr>
          <a:xfrm>
            <a:off x="7800846" y="4423363"/>
            <a:ext cx="276496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Language Compression &amp; Meta-Complexity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7C7D3-F23B-35BF-2230-0E7E6A35EA36}"/>
              </a:ext>
            </a:extLst>
          </p:cNvPr>
          <p:cNvSpPr txBox="1"/>
          <p:nvPr/>
        </p:nvSpPr>
        <p:spPr>
          <a:xfrm>
            <a:off x="4676263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“Derandomization”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(Power of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068C0-30DB-91DD-202C-7A11EFF31CB7}"/>
              </a:ext>
            </a:extLst>
          </p:cNvPr>
          <p:cNvSpPr txBox="1"/>
          <p:nvPr/>
        </p:nvSpPr>
        <p:spPr>
          <a:xfrm>
            <a:off x="1289958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“Cryptography”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(Existence of OWF?)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62A02-594C-DB7F-2629-72DF5DE2C2A7}"/>
              </a:ext>
            </a:extLst>
          </p:cNvPr>
          <p:cNvSpPr txBox="1"/>
          <p:nvPr/>
        </p:nvSpPr>
        <p:spPr>
          <a:xfrm>
            <a:off x="1615168" y="5658146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Kolmogorov 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9DC13-7CD8-A96B-B385-781D788C9C65}"/>
              </a:ext>
            </a:extLst>
          </p:cNvPr>
          <p:cNvSpPr txBox="1"/>
          <p:nvPr/>
        </p:nvSpPr>
        <p:spPr>
          <a:xfrm>
            <a:off x="1462509" y="289110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2D4B0AE4-9931-CF01-DCAE-FE265473037D}"/>
              </a:ext>
            </a:extLst>
          </p:cNvPr>
          <p:cNvSpPr/>
          <p:nvPr/>
        </p:nvSpPr>
        <p:spPr>
          <a:xfrm>
            <a:off x="2145974" y="2875509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BBF28A0D-3D0B-F9F9-E620-5553D0188D45}"/>
              </a:ext>
            </a:extLst>
          </p:cNvPr>
          <p:cNvSpPr/>
          <p:nvPr/>
        </p:nvSpPr>
        <p:spPr>
          <a:xfrm>
            <a:off x="5428992" y="2875508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3C43815-C8EF-EB8E-D481-02A17FF3F383}"/>
              </a:ext>
            </a:extLst>
          </p:cNvPr>
          <p:cNvSpPr/>
          <p:nvPr/>
        </p:nvSpPr>
        <p:spPr>
          <a:xfrm>
            <a:off x="8889416" y="2875507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FAE38-E277-74F5-541A-1D41D028F8DE}"/>
              </a:ext>
            </a:extLst>
          </p:cNvPr>
          <p:cNvSpPr/>
          <p:nvPr/>
        </p:nvSpPr>
        <p:spPr>
          <a:xfrm>
            <a:off x="785091" y="1601932"/>
            <a:ext cx="3380510" cy="374592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76200">
            <a:solidFill>
              <a:schemeClr val="accent1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80510"/>
                      <a:gd name="connsiteY0" fmla="*/ 0 h 3745923"/>
                      <a:gd name="connsiteX1" fmla="*/ 597223 w 3380510"/>
                      <a:gd name="connsiteY1" fmla="*/ 0 h 3745923"/>
                      <a:gd name="connsiteX2" fmla="*/ 1059226 w 3380510"/>
                      <a:gd name="connsiteY2" fmla="*/ 0 h 3745923"/>
                      <a:gd name="connsiteX3" fmla="*/ 1588840 w 3380510"/>
                      <a:gd name="connsiteY3" fmla="*/ 0 h 3745923"/>
                      <a:gd name="connsiteX4" fmla="*/ 2219868 w 3380510"/>
                      <a:gd name="connsiteY4" fmla="*/ 0 h 3745923"/>
                      <a:gd name="connsiteX5" fmla="*/ 2783287 w 3380510"/>
                      <a:gd name="connsiteY5" fmla="*/ 0 h 3745923"/>
                      <a:gd name="connsiteX6" fmla="*/ 3380510 w 3380510"/>
                      <a:gd name="connsiteY6" fmla="*/ 0 h 3745923"/>
                      <a:gd name="connsiteX7" fmla="*/ 3380510 w 3380510"/>
                      <a:gd name="connsiteY7" fmla="*/ 497673 h 3745923"/>
                      <a:gd name="connsiteX8" fmla="*/ 3380510 w 3380510"/>
                      <a:gd name="connsiteY8" fmla="*/ 957886 h 3745923"/>
                      <a:gd name="connsiteX9" fmla="*/ 3380510 w 3380510"/>
                      <a:gd name="connsiteY9" fmla="*/ 1530477 h 3745923"/>
                      <a:gd name="connsiteX10" fmla="*/ 3380510 w 3380510"/>
                      <a:gd name="connsiteY10" fmla="*/ 1990691 h 3745923"/>
                      <a:gd name="connsiteX11" fmla="*/ 3380510 w 3380510"/>
                      <a:gd name="connsiteY11" fmla="*/ 2413445 h 3745923"/>
                      <a:gd name="connsiteX12" fmla="*/ 3380510 w 3380510"/>
                      <a:gd name="connsiteY12" fmla="*/ 2873658 h 3745923"/>
                      <a:gd name="connsiteX13" fmla="*/ 3380510 w 3380510"/>
                      <a:gd name="connsiteY13" fmla="*/ 3745923 h 3745923"/>
                      <a:gd name="connsiteX14" fmla="*/ 2817092 w 3380510"/>
                      <a:gd name="connsiteY14" fmla="*/ 3745923 h 3745923"/>
                      <a:gd name="connsiteX15" fmla="*/ 2253673 w 3380510"/>
                      <a:gd name="connsiteY15" fmla="*/ 3745923 h 3745923"/>
                      <a:gd name="connsiteX16" fmla="*/ 1757865 w 3380510"/>
                      <a:gd name="connsiteY16" fmla="*/ 3745923 h 3745923"/>
                      <a:gd name="connsiteX17" fmla="*/ 1194447 w 3380510"/>
                      <a:gd name="connsiteY17" fmla="*/ 3745923 h 3745923"/>
                      <a:gd name="connsiteX18" fmla="*/ 631029 w 3380510"/>
                      <a:gd name="connsiteY18" fmla="*/ 3745923 h 3745923"/>
                      <a:gd name="connsiteX19" fmla="*/ 0 w 3380510"/>
                      <a:gd name="connsiteY19" fmla="*/ 3745923 h 3745923"/>
                      <a:gd name="connsiteX20" fmla="*/ 0 w 3380510"/>
                      <a:gd name="connsiteY20" fmla="*/ 3210791 h 3745923"/>
                      <a:gd name="connsiteX21" fmla="*/ 0 w 3380510"/>
                      <a:gd name="connsiteY21" fmla="*/ 2713119 h 3745923"/>
                      <a:gd name="connsiteX22" fmla="*/ 0 w 3380510"/>
                      <a:gd name="connsiteY22" fmla="*/ 2177987 h 3745923"/>
                      <a:gd name="connsiteX23" fmla="*/ 0 w 3380510"/>
                      <a:gd name="connsiteY23" fmla="*/ 1605396 h 3745923"/>
                      <a:gd name="connsiteX24" fmla="*/ 0 w 3380510"/>
                      <a:gd name="connsiteY24" fmla="*/ 1032804 h 3745923"/>
                      <a:gd name="connsiteX25" fmla="*/ 0 w 3380510"/>
                      <a:gd name="connsiteY25" fmla="*/ 460213 h 3745923"/>
                      <a:gd name="connsiteX26" fmla="*/ 0 w 3380510"/>
                      <a:gd name="connsiteY26" fmla="*/ 0 h 374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380510" h="3745923" fill="none" extrusionOk="0">
                        <a:moveTo>
                          <a:pt x="0" y="0"/>
                        </a:moveTo>
                        <a:cubicBezTo>
                          <a:pt x="277106" y="-47811"/>
                          <a:pt x="419044" y="31890"/>
                          <a:pt x="597223" y="0"/>
                        </a:cubicBezTo>
                        <a:cubicBezTo>
                          <a:pt x="775402" y="-31890"/>
                          <a:pt x="932627" y="47952"/>
                          <a:pt x="1059226" y="0"/>
                        </a:cubicBezTo>
                        <a:cubicBezTo>
                          <a:pt x="1185825" y="-47952"/>
                          <a:pt x="1381419" y="49507"/>
                          <a:pt x="1588840" y="0"/>
                        </a:cubicBezTo>
                        <a:cubicBezTo>
                          <a:pt x="1796261" y="-49507"/>
                          <a:pt x="1906947" y="10050"/>
                          <a:pt x="2219868" y="0"/>
                        </a:cubicBezTo>
                        <a:cubicBezTo>
                          <a:pt x="2532789" y="-10050"/>
                          <a:pt x="2517789" y="42067"/>
                          <a:pt x="2783287" y="0"/>
                        </a:cubicBezTo>
                        <a:cubicBezTo>
                          <a:pt x="3048785" y="-42067"/>
                          <a:pt x="3158073" y="1576"/>
                          <a:pt x="3380510" y="0"/>
                        </a:cubicBezTo>
                        <a:cubicBezTo>
                          <a:pt x="3401034" y="243308"/>
                          <a:pt x="3321917" y="253761"/>
                          <a:pt x="3380510" y="497673"/>
                        </a:cubicBezTo>
                        <a:cubicBezTo>
                          <a:pt x="3439103" y="741585"/>
                          <a:pt x="3351998" y="779358"/>
                          <a:pt x="3380510" y="957886"/>
                        </a:cubicBezTo>
                        <a:cubicBezTo>
                          <a:pt x="3409022" y="1136414"/>
                          <a:pt x="3344614" y="1332971"/>
                          <a:pt x="3380510" y="1530477"/>
                        </a:cubicBezTo>
                        <a:cubicBezTo>
                          <a:pt x="3416406" y="1727983"/>
                          <a:pt x="3349797" y="1781350"/>
                          <a:pt x="3380510" y="1990691"/>
                        </a:cubicBezTo>
                        <a:cubicBezTo>
                          <a:pt x="3411223" y="2200032"/>
                          <a:pt x="3354919" y="2304900"/>
                          <a:pt x="3380510" y="2413445"/>
                        </a:cubicBezTo>
                        <a:cubicBezTo>
                          <a:pt x="3406101" y="2521990"/>
                          <a:pt x="3331734" y="2676661"/>
                          <a:pt x="3380510" y="2873658"/>
                        </a:cubicBezTo>
                        <a:cubicBezTo>
                          <a:pt x="3429286" y="3070655"/>
                          <a:pt x="3373659" y="3563833"/>
                          <a:pt x="3380510" y="3745923"/>
                        </a:cubicBezTo>
                        <a:cubicBezTo>
                          <a:pt x="3131786" y="3793716"/>
                          <a:pt x="2991264" y="3699882"/>
                          <a:pt x="2817092" y="3745923"/>
                        </a:cubicBezTo>
                        <a:cubicBezTo>
                          <a:pt x="2642920" y="3791964"/>
                          <a:pt x="2440178" y="3714959"/>
                          <a:pt x="2253673" y="3745923"/>
                        </a:cubicBezTo>
                        <a:cubicBezTo>
                          <a:pt x="2067168" y="3776887"/>
                          <a:pt x="1923632" y="3745658"/>
                          <a:pt x="1757865" y="3745923"/>
                        </a:cubicBezTo>
                        <a:cubicBezTo>
                          <a:pt x="1592098" y="3746188"/>
                          <a:pt x="1420113" y="3688915"/>
                          <a:pt x="1194447" y="3745923"/>
                        </a:cubicBezTo>
                        <a:cubicBezTo>
                          <a:pt x="968781" y="3802931"/>
                          <a:pt x="777222" y="3686775"/>
                          <a:pt x="631029" y="3745923"/>
                        </a:cubicBezTo>
                        <a:cubicBezTo>
                          <a:pt x="484836" y="3805071"/>
                          <a:pt x="247618" y="3672941"/>
                          <a:pt x="0" y="3745923"/>
                        </a:cubicBezTo>
                        <a:cubicBezTo>
                          <a:pt x="-62348" y="3602058"/>
                          <a:pt x="44833" y="3444003"/>
                          <a:pt x="0" y="3210791"/>
                        </a:cubicBezTo>
                        <a:cubicBezTo>
                          <a:pt x="-44833" y="2977579"/>
                          <a:pt x="18489" y="2848019"/>
                          <a:pt x="0" y="2713119"/>
                        </a:cubicBezTo>
                        <a:cubicBezTo>
                          <a:pt x="-18489" y="2578219"/>
                          <a:pt x="30927" y="2384047"/>
                          <a:pt x="0" y="2177987"/>
                        </a:cubicBezTo>
                        <a:cubicBezTo>
                          <a:pt x="-30927" y="1971927"/>
                          <a:pt x="58808" y="1774239"/>
                          <a:pt x="0" y="1605396"/>
                        </a:cubicBezTo>
                        <a:cubicBezTo>
                          <a:pt x="-58808" y="1436553"/>
                          <a:pt x="21456" y="1275822"/>
                          <a:pt x="0" y="1032804"/>
                        </a:cubicBezTo>
                        <a:cubicBezTo>
                          <a:pt x="-21456" y="789786"/>
                          <a:pt x="11622" y="611710"/>
                          <a:pt x="0" y="460213"/>
                        </a:cubicBezTo>
                        <a:cubicBezTo>
                          <a:pt x="-11622" y="308716"/>
                          <a:pt x="26989" y="108166"/>
                          <a:pt x="0" y="0"/>
                        </a:cubicBezTo>
                        <a:close/>
                      </a:path>
                      <a:path w="3380510" h="3745923" stroke="0" extrusionOk="0">
                        <a:moveTo>
                          <a:pt x="0" y="0"/>
                        </a:moveTo>
                        <a:cubicBezTo>
                          <a:pt x="131448" y="-22154"/>
                          <a:pt x="368112" y="39022"/>
                          <a:pt x="529613" y="0"/>
                        </a:cubicBezTo>
                        <a:cubicBezTo>
                          <a:pt x="691114" y="-39022"/>
                          <a:pt x="890481" y="47699"/>
                          <a:pt x="991616" y="0"/>
                        </a:cubicBezTo>
                        <a:cubicBezTo>
                          <a:pt x="1092751" y="-47699"/>
                          <a:pt x="1453606" y="49642"/>
                          <a:pt x="1622645" y="0"/>
                        </a:cubicBezTo>
                        <a:cubicBezTo>
                          <a:pt x="1791684" y="-49642"/>
                          <a:pt x="2045381" y="12815"/>
                          <a:pt x="2152258" y="0"/>
                        </a:cubicBezTo>
                        <a:cubicBezTo>
                          <a:pt x="2259135" y="-12815"/>
                          <a:pt x="2482447" y="33541"/>
                          <a:pt x="2681871" y="0"/>
                        </a:cubicBezTo>
                        <a:cubicBezTo>
                          <a:pt x="2881295" y="-33541"/>
                          <a:pt x="3144989" y="62162"/>
                          <a:pt x="3380510" y="0"/>
                        </a:cubicBezTo>
                        <a:cubicBezTo>
                          <a:pt x="3416245" y="207405"/>
                          <a:pt x="3346357" y="292315"/>
                          <a:pt x="3380510" y="460213"/>
                        </a:cubicBezTo>
                        <a:cubicBezTo>
                          <a:pt x="3414663" y="628111"/>
                          <a:pt x="3360663" y="753494"/>
                          <a:pt x="3380510" y="995345"/>
                        </a:cubicBezTo>
                        <a:cubicBezTo>
                          <a:pt x="3400357" y="1237196"/>
                          <a:pt x="3350600" y="1349949"/>
                          <a:pt x="3380510" y="1455559"/>
                        </a:cubicBezTo>
                        <a:cubicBezTo>
                          <a:pt x="3410420" y="1561169"/>
                          <a:pt x="3332600" y="1809934"/>
                          <a:pt x="3380510" y="1915772"/>
                        </a:cubicBezTo>
                        <a:cubicBezTo>
                          <a:pt x="3428420" y="2021610"/>
                          <a:pt x="3323624" y="2216837"/>
                          <a:pt x="3380510" y="2450904"/>
                        </a:cubicBezTo>
                        <a:cubicBezTo>
                          <a:pt x="3437396" y="2684971"/>
                          <a:pt x="3378617" y="2772361"/>
                          <a:pt x="3380510" y="3023495"/>
                        </a:cubicBezTo>
                        <a:cubicBezTo>
                          <a:pt x="3382403" y="3274629"/>
                          <a:pt x="3308070" y="3507687"/>
                          <a:pt x="3380510" y="3745923"/>
                        </a:cubicBezTo>
                        <a:cubicBezTo>
                          <a:pt x="3162354" y="3798169"/>
                          <a:pt x="2999980" y="3718924"/>
                          <a:pt x="2817092" y="3745923"/>
                        </a:cubicBezTo>
                        <a:cubicBezTo>
                          <a:pt x="2634204" y="3772922"/>
                          <a:pt x="2449765" y="3741923"/>
                          <a:pt x="2321284" y="3745923"/>
                        </a:cubicBezTo>
                        <a:cubicBezTo>
                          <a:pt x="2192803" y="3749923"/>
                          <a:pt x="1935652" y="3719351"/>
                          <a:pt x="1757865" y="3745923"/>
                        </a:cubicBezTo>
                        <a:cubicBezTo>
                          <a:pt x="1580078" y="3772495"/>
                          <a:pt x="1369148" y="3711440"/>
                          <a:pt x="1126837" y="3745923"/>
                        </a:cubicBezTo>
                        <a:cubicBezTo>
                          <a:pt x="884526" y="3780406"/>
                          <a:pt x="688721" y="3733544"/>
                          <a:pt x="563418" y="3745923"/>
                        </a:cubicBezTo>
                        <a:cubicBezTo>
                          <a:pt x="438115" y="3758302"/>
                          <a:pt x="263570" y="3733743"/>
                          <a:pt x="0" y="3745923"/>
                        </a:cubicBezTo>
                        <a:cubicBezTo>
                          <a:pt x="-45688" y="3626079"/>
                          <a:pt x="52604" y="3425563"/>
                          <a:pt x="0" y="3285710"/>
                        </a:cubicBezTo>
                        <a:cubicBezTo>
                          <a:pt x="-52604" y="3145857"/>
                          <a:pt x="40195" y="2967858"/>
                          <a:pt x="0" y="2788037"/>
                        </a:cubicBezTo>
                        <a:cubicBezTo>
                          <a:pt x="-40195" y="2608216"/>
                          <a:pt x="48733" y="2352895"/>
                          <a:pt x="0" y="2177987"/>
                        </a:cubicBezTo>
                        <a:cubicBezTo>
                          <a:pt x="-48733" y="2003079"/>
                          <a:pt x="17521" y="1794156"/>
                          <a:pt x="0" y="1642855"/>
                        </a:cubicBezTo>
                        <a:cubicBezTo>
                          <a:pt x="-17521" y="1491554"/>
                          <a:pt x="34058" y="1340505"/>
                          <a:pt x="0" y="1145182"/>
                        </a:cubicBezTo>
                        <a:cubicBezTo>
                          <a:pt x="-34058" y="949859"/>
                          <a:pt x="4545" y="906207"/>
                          <a:pt x="0" y="722428"/>
                        </a:cubicBezTo>
                        <a:cubicBezTo>
                          <a:pt x="-4545" y="538649"/>
                          <a:pt x="30962" y="1701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C1B83-3409-F4FF-2E56-9C87E25221D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1DE01253-8A6E-CA20-C2E7-4768F864D81C}"/>
              </a:ext>
            </a:extLst>
          </p:cNvPr>
          <p:cNvSpPr txBox="1"/>
          <p:nvPr/>
        </p:nvSpPr>
        <p:spPr>
          <a:xfrm>
            <a:off x="1113670" y="1491156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672C7D50-88BB-179B-CBF0-8B9A5F2DBEE0}"/>
                  </a:ext>
                </a:extLst>
              </p:cNvPr>
              <p:cNvSpPr txBox="1"/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probabilistic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672C7D50-88BB-179B-CBF0-8B9A5F2DB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blipFill>
                <a:blip r:embed="rId3"/>
                <a:stretch>
                  <a:fillRect l="-733" t="-1639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E134658-E8BB-A1CF-842C-BA85C46302DA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045C-21B2-BA94-C594-936D9BA6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C70BF67-28C0-AAF4-4EAD-7983810BF38F}"/>
              </a:ext>
            </a:extLst>
          </p:cNvPr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456C91E1-156F-974E-1ED0-01FA3072C241}"/>
              </a:ext>
            </a:extLst>
          </p:cNvPr>
          <p:cNvSpPr txBox="1"/>
          <p:nvPr/>
        </p:nvSpPr>
        <p:spPr>
          <a:xfrm>
            <a:off x="1113670" y="1491156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67ADF790-6BDB-963D-6438-CF0B9E770F91}"/>
                  </a:ext>
                </a:extLst>
              </p:cNvPr>
              <p:cNvSpPr txBox="1"/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probabilistic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67ADF790-6BDB-963D-6438-CF0B9E77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blipFill>
                <a:blip r:embed="rId3"/>
                <a:stretch>
                  <a:fillRect l="-733" t="-1639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090FC50-02A5-A145-55F5-F603267DB056}"/>
              </a:ext>
            </a:extLst>
          </p:cNvPr>
          <p:cNvSpPr/>
          <p:nvPr/>
        </p:nvSpPr>
        <p:spPr>
          <a:xfrm>
            <a:off x="4488309" y="1238140"/>
            <a:ext cx="6889506" cy="4569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he quest for the Holy Grail began long before King Arthur">
            <a:extLst>
              <a:ext uri="{FF2B5EF4-FFF2-40B4-BE49-F238E27FC236}">
                <a16:creationId xmlns:a16="http://schemas.microsoft.com/office/drawing/2014/main" id="{25CA763B-7EC9-A732-490F-8D24CBF7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78" y="1230284"/>
            <a:ext cx="1760337" cy="21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94957-5EC6-65E8-D7BA-9806C16F4D9A}"/>
              </a:ext>
            </a:extLst>
          </p:cNvPr>
          <p:cNvSpPr txBox="1"/>
          <p:nvPr/>
        </p:nvSpPr>
        <p:spPr>
          <a:xfrm>
            <a:off x="4770459" y="1588466"/>
            <a:ext cx="440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OWFs</a:t>
            </a:r>
            <a:r>
              <a:rPr lang="en-US" sz="2400" dirty="0"/>
              <a:t> are both </a:t>
            </a:r>
            <a:r>
              <a:rPr lang="en-US" sz="2400" b="1" dirty="0">
                <a:solidFill>
                  <a:srgbClr val="FF0000"/>
                </a:solidFill>
              </a:rPr>
              <a:t>necessary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sufficient</a:t>
            </a:r>
            <a:r>
              <a:rPr lang="en-US" sz="2400" dirty="0"/>
              <a:t> for: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69A6D-3553-EE46-75D5-0D2874F5621B}"/>
              </a:ext>
            </a:extLst>
          </p:cNvPr>
          <p:cNvSpPr txBox="1"/>
          <p:nvPr/>
        </p:nvSpPr>
        <p:spPr>
          <a:xfrm>
            <a:off x="4770459" y="2609106"/>
            <a:ext cx="51890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Private-key encryption [GM84, HILL99]</a:t>
            </a:r>
          </a:p>
          <a:p>
            <a:r>
              <a:rPr lang="en-US" sz="2200" dirty="0"/>
              <a:t>- Pseudorandom generators [HILL99]</a:t>
            </a:r>
          </a:p>
          <a:p>
            <a:r>
              <a:rPr lang="en-US" sz="2200" dirty="0"/>
              <a:t>- Authentication schemes [FS90]</a:t>
            </a:r>
          </a:p>
          <a:p>
            <a:r>
              <a:rPr lang="en-US" sz="2200" dirty="0"/>
              <a:t>- Pseudorandom functions [GGM84]</a:t>
            </a:r>
          </a:p>
          <a:p>
            <a:r>
              <a:rPr lang="en-US" sz="2200" dirty="0"/>
              <a:t>- Digital signatures [Rompel90]</a:t>
            </a:r>
          </a:p>
          <a:p>
            <a:r>
              <a:rPr lang="en-US" sz="2200" dirty="0"/>
              <a:t>- Commitment schemes [Naor90]</a:t>
            </a:r>
          </a:p>
          <a:p>
            <a:r>
              <a:rPr lang="en-US" sz="2200" dirty="0"/>
              <a:t>- Coin-tossing [Blum84]</a:t>
            </a:r>
          </a:p>
          <a:p>
            <a:r>
              <a:rPr lang="en-US" sz="2200" dirty="0"/>
              <a:t>                              </a:t>
            </a:r>
            <a:r>
              <a:rPr lang="en-US" sz="3000" dirty="0"/>
              <a:t>….</a:t>
            </a:r>
            <a:r>
              <a:rPr lang="en-US" sz="2200" dirty="0"/>
              <a:t> </a:t>
            </a:r>
            <a:endParaRPr lang="en-GB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07458-766D-0ECE-04CB-E22F13690A2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0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E60C7-1F61-F1A3-BFC4-2094C416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E36B670-5BCE-4013-BABA-06EA764E1B53}"/>
              </a:ext>
            </a:extLst>
          </p:cNvPr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7347F-BC75-7DD4-DF2A-943626944BE4}"/>
              </a:ext>
            </a:extLst>
          </p:cNvPr>
          <p:cNvGrpSpPr/>
          <p:nvPr/>
        </p:nvGrpSpPr>
        <p:grpSpPr>
          <a:xfrm>
            <a:off x="1113670" y="4148914"/>
            <a:ext cx="9158703" cy="1217930"/>
            <a:chOff x="1057125" y="1988667"/>
            <a:chExt cx="9158703" cy="1217930"/>
          </a:xfrm>
        </p:grpSpPr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EA23E06E-F1A3-CB4C-E2D4-35531F1F66F1}"/>
                </a:ext>
              </a:extLst>
            </p:cNvPr>
            <p:cNvSpPr txBox="1"/>
            <p:nvPr/>
          </p:nvSpPr>
          <p:spPr>
            <a:xfrm>
              <a:off x="1057125" y="1988667"/>
              <a:ext cx="6540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[</a:t>
              </a:r>
              <a:r>
                <a:rPr lang="en-GB" sz="2100" b="0" i="0" dirty="0" err="1">
                  <a:solidFill>
                    <a:schemeClr val="accent1"/>
                  </a:solidFill>
                  <a:effectLst/>
                  <a:latin typeface="Calibri (Body)"/>
                </a:rPr>
                <a:t>Longpré</a:t>
              </a:r>
              <a:r>
                <a:rPr lang="en-GB" sz="2100" b="0" i="0" dirty="0">
                  <a:solidFill>
                    <a:schemeClr val="accent1"/>
                  </a:solidFill>
                  <a:effectLst/>
                  <a:latin typeface="Calibri (Body)"/>
                </a:rPr>
                <a:t>-Watanabe 1995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]:</a:t>
              </a:r>
              <a:endParaRPr lang="en-GB" sz="2100" dirty="0">
                <a:solidFill>
                  <a:schemeClr val="accent1"/>
                </a:solidFill>
                <a:latin typeface="Calibri (Body)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A5B7AD-D65E-6B0A-22B2-98C951AF62DF}"/>
                </a:ext>
              </a:extLst>
            </p:cNvPr>
            <p:cNvGrpSpPr/>
            <p:nvPr/>
          </p:nvGrpSpPr>
          <p:grpSpPr>
            <a:xfrm>
              <a:off x="5134721" y="2791307"/>
              <a:ext cx="5081107" cy="415290"/>
              <a:chOff x="12279" y="6054"/>
              <a:chExt cx="7886" cy="6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7">
                    <a:extLst>
                      <a:ext uri="{FF2B5EF4-FFF2-40B4-BE49-F238E27FC236}">
                        <a16:creationId xmlns:a16="http://schemas.microsoft.com/office/drawing/2014/main" id="{28B7A67A-29BC-C6F1-B5CC-2E3AD3D8CD61}"/>
                      </a:ext>
                    </a:extLst>
                  </p:cNvPr>
                  <p:cNvSpPr txBox="1"/>
                  <p:nvPr/>
                </p:nvSpPr>
                <p:spPr>
                  <a:xfrm>
                    <a:off x="13927" y="6054"/>
                    <a:ext cx="6238" cy="6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No symmetry of 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information 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oMath>
                    </a14:m>
                    <a:endParaRPr lang="en-US" sz="2000" b="1" dirty="0">
                      <a:solidFill>
                        <a:schemeClr val="tx1"/>
                      </a:solidFill>
                      <a:latin typeface="Calibri (Body)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7">
                    <a:extLst>
                      <a:ext uri="{FF2B5EF4-FFF2-40B4-BE49-F238E27FC236}">
                        <a16:creationId xmlns:a16="http://schemas.microsoft.com/office/drawing/2014/main" id="{28B7A67A-29BC-C6F1-B5CC-2E3AD3D8CD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27" y="6054"/>
                    <a:ext cx="6238" cy="6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714" b="-20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Arrow: Right 1">
                <a:extLst>
                  <a:ext uri="{FF2B5EF4-FFF2-40B4-BE49-F238E27FC236}">
                    <a16:creationId xmlns:a16="http://schemas.microsoft.com/office/drawing/2014/main" id="{D219CD43-EB2C-33E5-3798-304855C4AFC0}"/>
                  </a:ext>
                </a:extLst>
              </p:cNvPr>
              <p:cNvSpPr/>
              <p:nvPr/>
            </p:nvSpPr>
            <p:spPr>
              <a:xfrm>
                <a:off x="12279" y="6168"/>
                <a:ext cx="1351" cy="4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89173D1-06B3-B9A8-75D2-C38BF3583621}"/>
                </a:ext>
              </a:extLst>
            </p:cNvPr>
            <p:cNvSpPr txBox="1"/>
            <p:nvPr/>
          </p:nvSpPr>
          <p:spPr>
            <a:xfrm>
              <a:off x="1879622" y="2781481"/>
              <a:ext cx="30076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ym typeface="+mn-ea"/>
                </a:rPr>
                <a:t>One-way functions exist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39">
            <a:extLst>
              <a:ext uri="{FF2B5EF4-FFF2-40B4-BE49-F238E27FC236}">
                <a16:creationId xmlns:a16="http://schemas.microsoft.com/office/drawing/2014/main" id="{2EB1709A-AB4C-EFF8-2C0B-7B4A2F1BE275}"/>
              </a:ext>
            </a:extLst>
          </p:cNvPr>
          <p:cNvSpPr txBox="1"/>
          <p:nvPr/>
        </p:nvSpPr>
        <p:spPr>
          <a:xfrm>
            <a:off x="1113670" y="1491156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1813FDA1-F354-C071-9929-C5B3B00FA759}"/>
                  </a:ext>
                </a:extLst>
              </p:cNvPr>
              <p:cNvSpPr txBox="1"/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probabilistic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1813FDA1-F354-C071-9929-C5B3B00F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blipFill>
                <a:blip r:embed="rId4"/>
                <a:stretch>
                  <a:fillRect l="-733" t="-1639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AC6B9E8-7EB4-74FC-A0AF-24E3C5A063C6}"/>
              </a:ext>
            </a:extLst>
          </p:cNvPr>
          <p:cNvSpPr txBox="1"/>
          <p:nvPr/>
        </p:nvSpPr>
        <p:spPr>
          <a:xfrm>
            <a:off x="5421503" y="5758917"/>
            <a:ext cx="546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GB" sz="5000" b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1">
            <a:extLst>
              <a:ext uri="{FF2B5EF4-FFF2-40B4-BE49-F238E27FC236}">
                <a16:creationId xmlns:a16="http://schemas.microsoft.com/office/drawing/2014/main" id="{B8176681-95A8-7C48-AA35-CFB132F838B3}"/>
              </a:ext>
            </a:extLst>
          </p:cNvPr>
          <p:cNvSpPr/>
          <p:nvPr/>
        </p:nvSpPr>
        <p:spPr>
          <a:xfrm rot="10800000">
            <a:off x="5191266" y="5613502"/>
            <a:ext cx="870476" cy="290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4CE17-38DE-2119-7EC5-4D8DB88715D4}"/>
                  </a:ext>
                </a:extLst>
              </p:cNvPr>
              <p:cNvSpPr txBox="1"/>
              <p:nvPr/>
            </p:nvSpPr>
            <p:spPr>
              <a:xfrm>
                <a:off x="7403146" y="4282901"/>
                <a:ext cx="1408944" cy="543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54CE17-38DE-2119-7EC5-4D8DB8871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46" y="4282901"/>
                <a:ext cx="1408944" cy="543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CDD8768-8B2F-51E1-9BAB-BCF5EE236EA6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889D5-CF1E-8600-1216-D8C1DC95B71C}"/>
                  </a:ext>
                </a:extLst>
              </p:cNvPr>
              <p:cNvSpPr txBox="1"/>
              <p:nvPr/>
            </p:nvSpPr>
            <p:spPr>
              <a:xfrm>
                <a:off x="1944437" y="4865244"/>
                <a:ext cx="8548915" cy="96795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/>
                    </a:solidFill>
                  </a:rPr>
                  <a:t>Average-case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/>
                  <a:t>symmetry of information?  Consider “average” pairs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Probabilistic</a:t>
                </a:r>
                <a:r>
                  <a:rPr lang="en-US" sz="2000" dirty="0"/>
                  <a:t> versions of time-bounded Kolmogorov complexity?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889D5-CF1E-8600-1216-D8C1DC95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7" y="4865244"/>
                <a:ext cx="8548915" cy="967957"/>
              </a:xfrm>
              <a:prstGeom prst="rect">
                <a:avLst/>
              </a:prstGeom>
              <a:blipFill>
                <a:blip r:embed="rId3"/>
                <a:stretch>
                  <a:fillRect l="-570" b="-93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60C164A-268D-CF62-AB92-F357688B5358}"/>
              </a:ext>
            </a:extLst>
          </p:cNvPr>
          <p:cNvSpPr txBox="1"/>
          <p:nvPr/>
        </p:nvSpPr>
        <p:spPr>
          <a:xfrm>
            <a:off x="991811" y="4236160"/>
            <a:ext cx="3854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Two key points:</a:t>
            </a:r>
            <a:endParaRPr lang="en-GB" sz="2100" b="1" dirty="0"/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EABF668A-05E6-6B0D-8F81-BDE479C88879}"/>
              </a:ext>
            </a:extLst>
          </p:cNvPr>
          <p:cNvSpPr txBox="1"/>
          <p:nvPr/>
        </p:nvSpPr>
        <p:spPr>
          <a:xfrm>
            <a:off x="1113670" y="1491156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5C776736-74B2-2AE2-3564-8E38FC71AE20}"/>
                  </a:ext>
                </a:extLst>
              </p:cNvPr>
              <p:cNvSpPr txBox="1"/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probabilistic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5C776736-74B2-2AE2-3564-8E38FC71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96" y="2178648"/>
                <a:ext cx="8303126" cy="1472454"/>
              </a:xfrm>
              <a:prstGeom prst="rect">
                <a:avLst/>
              </a:prstGeom>
              <a:blipFill>
                <a:blip r:embed="rId4"/>
                <a:stretch>
                  <a:fillRect l="-733" t="-1639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C5A8908-C8B2-7BF6-2BE5-461D99C4AA89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D1ED8-BAD2-7DB5-C8EC-0F28314D24E2}"/>
              </a:ext>
            </a:extLst>
          </p:cNvPr>
          <p:cNvGrpSpPr/>
          <p:nvPr/>
        </p:nvGrpSpPr>
        <p:grpSpPr>
          <a:xfrm>
            <a:off x="1380186" y="1625628"/>
            <a:ext cx="9244042" cy="1245750"/>
            <a:chOff x="1398360" y="1598415"/>
            <a:chExt cx="9244042" cy="1245750"/>
          </a:xfrm>
        </p:grpSpPr>
        <p:sp>
          <p:nvSpPr>
            <p:cNvPr id="3" name="TextBox 39">
              <a:extLst>
                <a:ext uri="{FF2B5EF4-FFF2-40B4-BE49-F238E27FC236}">
                  <a16:creationId xmlns:a16="http://schemas.microsoft.com/office/drawing/2014/main" id="{5B18D927-9CF0-2EB5-AAA5-9B478D9C4F34}"/>
                </a:ext>
              </a:extLst>
            </p:cNvPr>
            <p:cNvSpPr txBox="1"/>
            <p:nvPr/>
          </p:nvSpPr>
          <p:spPr>
            <a:xfrm>
              <a:off x="1398360" y="159841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dirty="0"/>
                <a:t> [Hirahara-Ilango-Lu-Nanashima-Oliveira 2023]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BABAA7-BD7D-F454-F457-8C6E9DA1452E}"/>
                </a:ext>
              </a:extLst>
            </p:cNvPr>
            <p:cNvGrpSpPr/>
            <p:nvPr/>
          </p:nvGrpSpPr>
          <p:grpSpPr>
            <a:xfrm>
              <a:off x="1476955" y="2430145"/>
              <a:ext cx="9165447" cy="414020"/>
              <a:chOff x="6592" y="6138"/>
              <a:chExt cx="14225" cy="6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“</a:t>
                    </a:r>
                    <a:r>
                      <a:rPr lang="en-US" sz="2000" b="1" dirty="0">
                        <a:solidFill>
                          <a:schemeClr val="accent2"/>
                        </a:solidFill>
                        <a:latin typeface="Calibri (Body)"/>
                        <a:cs typeface="Cambria Math" panose="02040503050406030204" pitchFamily="18" charset="0"/>
                      </a:rPr>
                      <a:t>Average-case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” </a:t>
                    </a:r>
                    <a:r>
                      <a:rPr lang="en-US" sz="2000" dirty="0" err="1">
                        <a:latin typeface="Calibri (Body)"/>
                        <a:cs typeface="Cambria Math" panose="02040503050406030204" pitchFamily="18" charset="0"/>
                      </a:rPr>
                      <a:t>SoI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for </a:t>
                    </a:r>
                    <a14:m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857" b="-2285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1E78BB6B-D65F-BBC8-8833-82D11BB3E1D0}"/>
                  </a:ext>
                </a:extLst>
              </p:cNvPr>
              <p:cNvSpPr txBox="1"/>
              <p:nvPr/>
            </p:nvSpPr>
            <p:spPr>
              <a:xfrm>
                <a:off x="6592" y="6138"/>
                <a:ext cx="5752" cy="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ym typeface="+mn-ea"/>
                  </a:rPr>
                  <a:t>One-way functions do not exist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/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Formally, the following are equivalent: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One-way functions do not exist.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,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latin typeface="Calibri (Body)"/>
                  </a:rPr>
                  <a:t>, and sufficiently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</a:rPr>
                  <a:t>, there are infinitely many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 (Body)"/>
                  </a:rPr>
                  <a:t> such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CA" sz="20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CA" sz="20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CA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CA" sz="20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blipFill>
                <a:blip r:embed="rId4"/>
                <a:stretch>
                  <a:fillRect l="-598" t="-1129" b="-4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A8CE0B08-95F2-CDF8-3958-8B5FAE5FF197}"/>
              </a:ext>
            </a:extLst>
          </p:cNvPr>
          <p:cNvSpPr/>
          <p:nvPr/>
        </p:nvSpPr>
        <p:spPr>
          <a:xfrm rot="5400000">
            <a:off x="5656470" y="2233751"/>
            <a:ext cx="445770" cy="892985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9F2EA-C734-D6D9-86EC-EADDC57A86B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CA41-5402-B0D0-C75D-DFB07FD4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Relevance of SoI to </a:t>
            </a:r>
            <a:br>
              <a:rPr lang="en-US" dirty="0">
                <a:solidFill>
                  <a:srgbClr val="3333FF"/>
                </a:solidFill>
              </a:rPr>
            </a:br>
            <a:r>
              <a:rPr lang="en-US" dirty="0">
                <a:solidFill>
                  <a:srgbClr val="3333FF"/>
                </a:solidFill>
              </a:rPr>
              <a:t>the foundations of cryptography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70907-F550-074F-3FB2-4592A8AECD41}"/>
              </a:ext>
            </a:extLst>
          </p:cNvPr>
          <p:cNvSpPr txBox="1"/>
          <p:nvPr/>
        </p:nvSpPr>
        <p:spPr>
          <a:xfrm>
            <a:off x="974912" y="3818670"/>
            <a:ext cx="10242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Failure of symmetry of information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for a non-negligible fraction of pairs (</a:t>
            </a:r>
            <a:r>
              <a:rPr lang="en-US" sz="3200" i="1" dirty="0" err="1"/>
              <a:t>x,y</a:t>
            </a:r>
            <a:r>
              <a:rPr lang="en-US" sz="3200" dirty="0"/>
              <a:t>) of strings </a:t>
            </a:r>
          </a:p>
          <a:p>
            <a:pPr algn="ctr"/>
            <a:r>
              <a:rPr lang="en-US" sz="3200" dirty="0"/>
              <a:t>produced by a </a:t>
            </a:r>
            <a:r>
              <a:rPr lang="en-US" sz="3200" b="1" dirty="0" err="1"/>
              <a:t>samplable</a:t>
            </a:r>
            <a:r>
              <a:rPr lang="en-US" sz="3200" b="1" dirty="0"/>
              <a:t> distribution</a:t>
            </a:r>
            <a:r>
              <a:rPr lang="en-US" sz="3200" dirty="0"/>
              <a:t> is all we need to </a:t>
            </a:r>
          </a:p>
          <a:p>
            <a:pPr algn="ctr"/>
            <a:r>
              <a:rPr lang="en-US" sz="3200" dirty="0"/>
              <a:t>construct key cryptographic primitives and protocols</a:t>
            </a:r>
            <a:endParaRPr lang="en-GB" sz="3200" dirty="0"/>
          </a:p>
        </p:txBody>
      </p:sp>
      <p:pic>
        <p:nvPicPr>
          <p:cNvPr id="3" name="Picture 10" descr="From increased integration capabilities to mobile applications to predictive analytics ">
            <a:extLst>
              <a:ext uri="{FF2B5EF4-FFF2-40B4-BE49-F238E27FC236}">
                <a16:creationId xmlns:a16="http://schemas.microsoft.com/office/drawing/2014/main" id="{3435D4DE-DEDD-7482-CB5F-BF454BE7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2103437"/>
            <a:ext cx="2155371" cy="10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D3155-C4D0-FC98-BF18-9FA6DE0BE70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0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Map of Proofs for"/>
          <p:cNvSpPr txBox="1"/>
          <p:nvPr/>
        </p:nvSpPr>
        <p:spPr>
          <a:xfrm>
            <a:off x="569404" y="257026"/>
            <a:ext cx="5882636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6000" u="sng"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 lang="en-US" sz="4000" dirty="0">
                <a:solidFill>
                  <a:srgbClr val="C00000"/>
                </a:solidFill>
              </a:rPr>
              <a:t>Bigger Picture: Equivalences</a:t>
            </a:r>
            <a:endParaRPr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1.   One-Way Function"/>
              <p:cNvSpPr txBox="1"/>
              <p:nvPr/>
            </p:nvSpPr>
            <p:spPr>
              <a:xfrm>
                <a:off x="4118208" y="1668265"/>
                <a:ext cx="3189527" cy="406714"/>
              </a:xfrm>
              <a:prstGeom prst="rect">
                <a:avLst/>
              </a:prstGeom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lnSpc>
                    <a:spcPct val="70000"/>
                  </a:lnSpc>
                  <a:defRPr sz="6200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2850" dirty="0">
                    <a:latin typeface="Impact"/>
                    <a:ea typeface="Impact"/>
                    <a:cs typeface="Impact"/>
                    <a:sym typeface="Impact"/>
                  </a:rPr>
                  <a:t>1.</a:t>
                </a:r>
                <a:r>
                  <a:rPr sz="3100" dirty="0"/>
                  <a:t>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D220B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sz="2650" dirty="0"/>
                  <a:t> One-Way Function</a:t>
                </a:r>
                <a:endParaRPr sz="2650" dirty="0">
                  <a:solidFill>
                    <a:srgbClr val="EE220C"/>
                  </a:solidFill>
                </a:endParaRPr>
              </a:p>
            </p:txBody>
          </p:sp>
        </mc:Choice>
        <mc:Fallback xmlns="">
          <p:sp>
            <p:nvSpPr>
              <p:cNvPr id="646" name="1.   One-Way Func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208" y="1668265"/>
                <a:ext cx="3189527" cy="406714"/>
              </a:xfrm>
              <a:prstGeom prst="rect">
                <a:avLst/>
              </a:prstGeom>
              <a:blipFill>
                <a:blip r:embed="rId2"/>
                <a:stretch>
                  <a:fillRect l="-5693" t="-42857" r="-3985" b="-37143"/>
                </a:stretch>
              </a:blipFill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9" name="グループ"/>
          <p:cNvGrpSpPr/>
          <p:nvPr/>
        </p:nvGrpSpPr>
        <p:grpSpPr>
          <a:xfrm>
            <a:off x="743721" y="1969886"/>
            <a:ext cx="3411190" cy="3806577"/>
            <a:chOff x="0" y="-4320626"/>
            <a:chExt cx="6822379" cy="7689249"/>
          </a:xfrm>
        </p:grpSpPr>
        <p:sp>
          <p:nvSpPr>
            <p:cNvPr id="663" name="接続の線"/>
            <p:cNvSpPr/>
            <p:nvPr/>
          </p:nvSpPr>
          <p:spPr>
            <a:xfrm>
              <a:off x="3225310" y="-4320626"/>
              <a:ext cx="2811059" cy="62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1" h="21600" extrusionOk="0">
                  <a:moveTo>
                    <a:pt x="5087" y="21600"/>
                  </a:moveTo>
                  <a:cubicBezTo>
                    <a:pt x="-4519" y="11786"/>
                    <a:pt x="-521" y="4586"/>
                    <a:pt x="17081" y="0"/>
                  </a:cubicBezTo>
                </a:path>
              </a:pathLst>
            </a:custGeom>
            <a:noFill/>
            <a:ln w="635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48" name="3. Conditional Coding"/>
            <p:cNvSpPr txBox="1"/>
            <p:nvPr/>
          </p:nvSpPr>
          <p:spPr>
            <a:xfrm>
              <a:off x="0" y="2547065"/>
              <a:ext cx="6822379" cy="821558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3.</a:t>
              </a:r>
              <a:r>
                <a:rPr sz="3100" dirty="0"/>
                <a:t> </a:t>
              </a:r>
              <a:r>
                <a:rPr sz="2950" dirty="0"/>
                <a:t>Conditional Coding</a:t>
              </a:r>
            </a:p>
          </p:txBody>
        </p:sp>
      </p:grpSp>
      <p:grpSp>
        <p:nvGrpSpPr>
          <p:cNvPr id="653" name="グループ"/>
          <p:cNvGrpSpPr/>
          <p:nvPr/>
        </p:nvGrpSpPr>
        <p:grpSpPr>
          <a:xfrm>
            <a:off x="4662769" y="5061434"/>
            <a:ext cx="6280557" cy="1133715"/>
            <a:chOff x="0" y="-1"/>
            <a:chExt cx="11915915" cy="2129557"/>
          </a:xfrm>
        </p:grpSpPr>
        <p:sp>
          <p:nvSpPr>
            <p:cNvPr id="650" name="2. Symmetry of Information"/>
            <p:cNvSpPr txBox="1"/>
            <p:nvPr/>
          </p:nvSpPr>
          <p:spPr>
            <a:xfrm>
              <a:off x="3181344" y="529590"/>
              <a:ext cx="8734571" cy="813427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2.</a:t>
              </a:r>
              <a:r>
                <a:rPr sz="3100" dirty="0"/>
                <a:t> </a:t>
              </a:r>
              <a:r>
                <a:rPr sz="2950" dirty="0"/>
                <a:t>Symmetry of Information</a:t>
              </a:r>
            </a:p>
          </p:txBody>
        </p:sp>
        <p:sp>
          <p:nvSpPr>
            <p:cNvPr id="664" name="接続の線"/>
            <p:cNvSpPr/>
            <p:nvPr/>
          </p:nvSpPr>
          <p:spPr>
            <a:xfrm>
              <a:off x="58256" y="1801131"/>
              <a:ext cx="2498310" cy="3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6" extrusionOk="0">
                  <a:moveTo>
                    <a:pt x="21600" y="0"/>
                  </a:moveTo>
                  <a:cubicBezTo>
                    <a:pt x="15762" y="20940"/>
                    <a:pt x="8562" y="21600"/>
                    <a:pt x="0" y="1979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65" name="接続の線"/>
            <p:cNvSpPr/>
            <p:nvPr/>
          </p:nvSpPr>
          <p:spPr>
            <a:xfrm>
              <a:off x="0" y="-1"/>
              <a:ext cx="2545675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4" extrusionOk="0">
                  <a:moveTo>
                    <a:pt x="21600" y="13841"/>
                  </a:moveTo>
                  <a:cubicBezTo>
                    <a:pt x="12727" y="-5376"/>
                    <a:pt x="5527" y="-4582"/>
                    <a:pt x="0" y="16224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</p:grpSp>
      <p:grpSp>
        <p:nvGrpSpPr>
          <p:cNvPr id="656" name="グループ"/>
          <p:cNvGrpSpPr/>
          <p:nvPr/>
        </p:nvGrpSpPr>
        <p:grpSpPr>
          <a:xfrm>
            <a:off x="4386356" y="3576238"/>
            <a:ext cx="6673562" cy="1747636"/>
            <a:chOff x="0" y="158437"/>
            <a:chExt cx="12367517" cy="3109213"/>
          </a:xfrm>
        </p:grpSpPr>
        <p:sp>
          <p:nvSpPr>
            <p:cNvPr id="666" name="接続の線"/>
            <p:cNvSpPr/>
            <p:nvPr/>
          </p:nvSpPr>
          <p:spPr>
            <a:xfrm>
              <a:off x="0" y="478841"/>
              <a:ext cx="4013953" cy="278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9" extrusionOk="0">
                  <a:moveTo>
                    <a:pt x="21600" y="607"/>
                  </a:moveTo>
                  <a:cubicBezTo>
                    <a:pt x="10517" y="-2091"/>
                    <a:pt x="3317" y="4210"/>
                    <a:pt x="0" y="19509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55" name="4. Language Compression"/>
            <p:cNvSpPr txBox="1"/>
            <p:nvPr/>
          </p:nvSpPr>
          <p:spPr>
            <a:xfrm>
              <a:off x="4288641" y="158437"/>
              <a:ext cx="8078876" cy="813428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4.</a:t>
              </a:r>
              <a:r>
                <a:rPr sz="3100" dirty="0"/>
                <a:t> </a:t>
              </a:r>
              <a:r>
                <a:rPr sz="2950" dirty="0"/>
                <a:t>Language Compression</a:t>
              </a:r>
            </a:p>
          </p:txBody>
        </p:sp>
      </p:grpSp>
      <p:sp>
        <p:nvSpPr>
          <p:cNvPr id="667" name="接続の線"/>
          <p:cNvSpPr/>
          <p:nvPr/>
        </p:nvSpPr>
        <p:spPr>
          <a:xfrm>
            <a:off x="7576609" y="1812539"/>
            <a:ext cx="1121393" cy="1508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84" h="21600" extrusionOk="0">
                <a:moveTo>
                  <a:pt x="0" y="0"/>
                </a:moveTo>
                <a:cubicBezTo>
                  <a:pt x="19533" y="4161"/>
                  <a:pt x="21600" y="11361"/>
                  <a:pt x="6202" y="21600"/>
                </a:cubicBezTo>
              </a:path>
            </a:pathLst>
          </a:custGeom>
          <a:ln w="50800">
            <a:solidFill>
              <a:srgbClr val="5E5E5E"/>
            </a:solidFill>
            <a:miter lim="400000"/>
            <a:head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25025-A672-E244-58AD-0E72D972CF5E}"/>
              </a:ext>
            </a:extLst>
          </p:cNvPr>
          <p:cNvSpPr txBox="1"/>
          <p:nvPr/>
        </p:nvSpPr>
        <p:spPr>
          <a:xfrm>
            <a:off x="1397121" y="5804004"/>
            <a:ext cx="191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333FF"/>
                </a:solidFill>
              </a:rPr>
              <a:t>(average-case)</a:t>
            </a:r>
            <a:endParaRPr lang="en-GB" sz="2200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579D3-8B4B-F09F-01F6-1C074691354B}"/>
              </a:ext>
            </a:extLst>
          </p:cNvPr>
          <p:cNvSpPr txBox="1"/>
          <p:nvPr/>
        </p:nvSpPr>
        <p:spPr>
          <a:xfrm>
            <a:off x="7802818" y="4033452"/>
            <a:ext cx="191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333FF"/>
                </a:solidFill>
              </a:rPr>
              <a:t>(average-case)</a:t>
            </a:r>
            <a:endParaRPr lang="en-GB" sz="2200" dirty="0">
              <a:solidFill>
                <a:srgbClr val="3333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7C477-5162-332E-8531-8CCA3A87591B}"/>
              </a:ext>
            </a:extLst>
          </p:cNvPr>
          <p:cNvSpPr txBox="1"/>
          <p:nvPr/>
        </p:nvSpPr>
        <p:spPr>
          <a:xfrm>
            <a:off x="7738747" y="5804003"/>
            <a:ext cx="191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333FF"/>
                </a:solidFill>
              </a:rPr>
              <a:t>(average-case)</a:t>
            </a:r>
            <a:endParaRPr lang="en-GB" sz="2200" dirty="0">
              <a:solidFill>
                <a:srgbClr val="3333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517DD-995F-DA82-CFBB-03E135820BDD}"/>
              </a:ext>
            </a:extLst>
          </p:cNvPr>
          <p:cNvSpPr txBox="1"/>
          <p:nvPr/>
        </p:nvSpPr>
        <p:spPr>
          <a:xfrm>
            <a:off x="495928" y="926738"/>
            <a:ext cx="456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[Hirahara-Ilango-Lu-Nanashima-Oliveira 2023]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E812A-9B73-EB2E-C09A-7F50878BE4B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DDC-9E0B-F318-492D-100BA7BE0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4D2C57EE-0F48-1A6C-0E93-0C330A85DDCD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Tutorial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AC915-269F-9590-3F86-8A34F2E7F2CA}"/>
              </a:ext>
            </a:extLst>
          </p:cNvPr>
          <p:cNvSpPr txBox="1"/>
          <p:nvPr/>
        </p:nvSpPr>
        <p:spPr>
          <a:xfrm>
            <a:off x="824594" y="1429586"/>
            <a:ext cx="30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Part I (Yesterday)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E5548-950C-A54A-A884-5B6A9F992AD9}"/>
              </a:ext>
            </a:extLst>
          </p:cNvPr>
          <p:cNvSpPr txBox="1"/>
          <p:nvPr/>
        </p:nvSpPr>
        <p:spPr>
          <a:xfrm>
            <a:off x="824594" y="3926966"/>
            <a:ext cx="30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Part II (Today)</a:t>
            </a:r>
            <a:endParaRPr lang="en-GB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E2C6F-7F2D-096C-DFD0-F267C6E88F5C}"/>
              </a:ext>
            </a:extLst>
          </p:cNvPr>
          <p:cNvSpPr txBox="1"/>
          <p:nvPr/>
        </p:nvSpPr>
        <p:spPr>
          <a:xfrm>
            <a:off x="1360714" y="2023388"/>
            <a:ext cx="1872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6EFB5-AAAD-F0AB-2AD1-D32B8DDA95AD}"/>
              </a:ext>
            </a:extLst>
          </p:cNvPr>
          <p:cNvSpPr txBox="1"/>
          <p:nvPr/>
        </p:nvSpPr>
        <p:spPr>
          <a:xfrm>
            <a:off x="1360713" y="2578417"/>
            <a:ext cx="5325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Prime numbers &amp; complexity lower bounds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7EAC9-3120-67C0-2F69-2403A8ED6698}"/>
              </a:ext>
            </a:extLst>
          </p:cNvPr>
          <p:cNvSpPr txBox="1"/>
          <p:nvPr/>
        </p:nvSpPr>
        <p:spPr>
          <a:xfrm>
            <a:off x="1360713" y="3133447"/>
            <a:ext cx="745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Advances in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probabilistic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Kolmogorov complexity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7797B-CD38-0ABE-396B-1D4E6B6E13B6}"/>
              </a:ext>
            </a:extLst>
          </p:cNvPr>
          <p:cNvSpPr txBox="1"/>
          <p:nvPr/>
        </p:nvSpPr>
        <p:spPr>
          <a:xfrm>
            <a:off x="1360713" y="5123668"/>
            <a:ext cx="789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Adding </a:t>
            </a:r>
            <a:r>
              <a:rPr lang="en-US" sz="2200" b="1" dirty="0"/>
              <a:t>nondeterminism</a:t>
            </a:r>
            <a:r>
              <a:rPr lang="en-US" sz="2200" dirty="0"/>
              <a:t> to </a:t>
            </a:r>
            <a:r>
              <a:rPr lang="en-US" sz="2200" b="1" dirty="0"/>
              <a:t>probabilistic Kolmogorov complexity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2BC5C-D094-C87D-9B70-34EEECC15D92}"/>
              </a:ext>
            </a:extLst>
          </p:cNvPr>
          <p:cNvSpPr txBox="1"/>
          <p:nvPr/>
        </p:nvSpPr>
        <p:spPr>
          <a:xfrm>
            <a:off x="1360713" y="4591033"/>
            <a:ext cx="8362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Central problems from complexity theory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5ED65-3B3E-854B-2279-A603FA1D3BF9}"/>
              </a:ext>
            </a:extLst>
          </p:cNvPr>
          <p:cNvSpPr txBox="1"/>
          <p:nvPr/>
        </p:nvSpPr>
        <p:spPr>
          <a:xfrm>
            <a:off x="1360713" y="5676063"/>
            <a:ext cx="8264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NP-hardness in Meta-Complexity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65E5B-7B2A-76AD-0E85-0E3C36D1F457}"/>
              </a:ext>
            </a:extLst>
          </p:cNvPr>
          <p:cNvSpPr txBox="1"/>
          <p:nvPr/>
        </p:nvSpPr>
        <p:spPr>
          <a:xfrm>
            <a:off x="7845880" y="2675598"/>
            <a:ext cx="203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Last 5 years or so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48E2F-618E-52A0-D8BD-2B66816C4231}"/>
              </a:ext>
            </a:extLst>
          </p:cNvPr>
          <p:cNvSpPr txBox="1"/>
          <p:nvPr/>
        </p:nvSpPr>
        <p:spPr>
          <a:xfrm>
            <a:off x="9490623" y="5166269"/>
            <a:ext cx="213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Last 6 months</a:t>
            </a:r>
          </a:p>
          <a:p>
            <a:pPr algn="ctr"/>
            <a:r>
              <a:rPr lang="en-US" b="1" dirty="0"/>
              <a:t>(upcoming papers)</a:t>
            </a:r>
            <a:endParaRPr lang="en-GB" b="1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B52B721-956B-B40A-2FF0-2FF48D5B2240}"/>
              </a:ext>
            </a:extLst>
          </p:cNvPr>
          <p:cNvSpPr/>
          <p:nvPr/>
        </p:nvSpPr>
        <p:spPr>
          <a:xfrm>
            <a:off x="7241723" y="2005818"/>
            <a:ext cx="489857" cy="1728778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1C26082-4FD4-F83C-D901-D266895255AF}"/>
              </a:ext>
            </a:extLst>
          </p:cNvPr>
          <p:cNvSpPr/>
          <p:nvPr/>
        </p:nvSpPr>
        <p:spPr>
          <a:xfrm>
            <a:off x="9103959" y="5021920"/>
            <a:ext cx="489857" cy="110424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809B7-9F6E-E537-9A06-079F405D1C1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F16D9-1830-F40F-72A0-F59A90F2A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1AB20C-8AF4-ED5E-EA52-3E5EB68DCE15}"/>
              </a:ext>
            </a:extLst>
          </p:cNvPr>
          <p:cNvSpPr/>
          <p:nvPr/>
        </p:nvSpPr>
        <p:spPr>
          <a:xfrm>
            <a:off x="-73479" y="3649436"/>
            <a:ext cx="12338957" cy="382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29491E-1ABA-AC53-26C5-6EC66DF23776}"/>
              </a:ext>
            </a:extLst>
          </p:cNvPr>
          <p:cNvSpPr/>
          <p:nvPr/>
        </p:nvSpPr>
        <p:spPr>
          <a:xfrm>
            <a:off x="-146957" y="-179614"/>
            <a:ext cx="12338957" cy="382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D2473-A925-E2EA-ED4F-881760986213}"/>
              </a:ext>
            </a:extLst>
          </p:cNvPr>
          <p:cNvSpPr txBox="1"/>
          <p:nvPr/>
        </p:nvSpPr>
        <p:spPr>
          <a:xfrm>
            <a:off x="1110343" y="4508626"/>
            <a:ext cx="2865664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Symmetry of Information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1EC13-37DD-2885-A524-C96C038E0ADB}"/>
              </a:ext>
            </a:extLst>
          </p:cNvPr>
          <p:cNvSpPr txBox="1"/>
          <p:nvPr/>
        </p:nvSpPr>
        <p:spPr>
          <a:xfrm>
            <a:off x="4824963" y="4504784"/>
            <a:ext cx="179588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Source Coding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40EFF-2FF0-F294-9355-A2A58E5AA158}"/>
              </a:ext>
            </a:extLst>
          </p:cNvPr>
          <p:cNvSpPr txBox="1"/>
          <p:nvPr/>
        </p:nvSpPr>
        <p:spPr>
          <a:xfrm>
            <a:off x="7671449" y="1992084"/>
            <a:ext cx="302376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“P vs NP”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(Is NP contained in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BE8A5-F57C-D644-994C-6693D2B030B4}"/>
              </a:ext>
            </a:extLst>
          </p:cNvPr>
          <p:cNvSpPr txBox="1"/>
          <p:nvPr/>
        </p:nvSpPr>
        <p:spPr>
          <a:xfrm>
            <a:off x="7800846" y="4423363"/>
            <a:ext cx="276496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Language Compression &amp; Meta-Complexity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AAEE0-84BF-0639-4CC5-D5BC8184A02D}"/>
              </a:ext>
            </a:extLst>
          </p:cNvPr>
          <p:cNvSpPr txBox="1"/>
          <p:nvPr/>
        </p:nvSpPr>
        <p:spPr>
          <a:xfrm>
            <a:off x="4676263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“Derandomization”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(Power of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4FB9-E30D-3E59-6734-B049EDEFA531}"/>
              </a:ext>
            </a:extLst>
          </p:cNvPr>
          <p:cNvSpPr txBox="1"/>
          <p:nvPr/>
        </p:nvSpPr>
        <p:spPr>
          <a:xfrm>
            <a:off x="1289958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“Cryptography”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(Existence of OWF?)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D9C68-BAA2-FD0E-34F3-C4608EFB2055}"/>
              </a:ext>
            </a:extLst>
          </p:cNvPr>
          <p:cNvSpPr txBox="1"/>
          <p:nvPr/>
        </p:nvSpPr>
        <p:spPr>
          <a:xfrm>
            <a:off x="1615168" y="5658146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Kolmogorov 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24E92-31F1-6C71-1D76-7394B5B1D48E}"/>
              </a:ext>
            </a:extLst>
          </p:cNvPr>
          <p:cNvSpPr txBox="1"/>
          <p:nvPr/>
        </p:nvSpPr>
        <p:spPr>
          <a:xfrm>
            <a:off x="1462509" y="289110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2BCA0DFB-440E-5657-59E9-B2010EA368E7}"/>
              </a:ext>
            </a:extLst>
          </p:cNvPr>
          <p:cNvSpPr/>
          <p:nvPr/>
        </p:nvSpPr>
        <p:spPr>
          <a:xfrm>
            <a:off x="2145974" y="2875509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9FF94374-D634-0D53-047F-342985365CE3}"/>
              </a:ext>
            </a:extLst>
          </p:cNvPr>
          <p:cNvSpPr/>
          <p:nvPr/>
        </p:nvSpPr>
        <p:spPr>
          <a:xfrm>
            <a:off x="5428992" y="2875508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2F659F5B-4204-884A-1C15-B79689C7FDF0}"/>
              </a:ext>
            </a:extLst>
          </p:cNvPr>
          <p:cNvSpPr/>
          <p:nvPr/>
        </p:nvSpPr>
        <p:spPr>
          <a:xfrm>
            <a:off x="8889416" y="2875507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46A9E-A4AA-B7CD-D668-F1CDB91F7760}"/>
              </a:ext>
            </a:extLst>
          </p:cNvPr>
          <p:cNvSpPr/>
          <p:nvPr/>
        </p:nvSpPr>
        <p:spPr>
          <a:xfrm>
            <a:off x="4282199" y="1746405"/>
            <a:ext cx="3023765" cy="352755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76200">
            <a:solidFill>
              <a:schemeClr val="accent1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80510"/>
                      <a:gd name="connsiteY0" fmla="*/ 0 h 3745923"/>
                      <a:gd name="connsiteX1" fmla="*/ 597223 w 3380510"/>
                      <a:gd name="connsiteY1" fmla="*/ 0 h 3745923"/>
                      <a:gd name="connsiteX2" fmla="*/ 1059226 w 3380510"/>
                      <a:gd name="connsiteY2" fmla="*/ 0 h 3745923"/>
                      <a:gd name="connsiteX3" fmla="*/ 1588840 w 3380510"/>
                      <a:gd name="connsiteY3" fmla="*/ 0 h 3745923"/>
                      <a:gd name="connsiteX4" fmla="*/ 2219868 w 3380510"/>
                      <a:gd name="connsiteY4" fmla="*/ 0 h 3745923"/>
                      <a:gd name="connsiteX5" fmla="*/ 2783287 w 3380510"/>
                      <a:gd name="connsiteY5" fmla="*/ 0 h 3745923"/>
                      <a:gd name="connsiteX6" fmla="*/ 3380510 w 3380510"/>
                      <a:gd name="connsiteY6" fmla="*/ 0 h 3745923"/>
                      <a:gd name="connsiteX7" fmla="*/ 3380510 w 3380510"/>
                      <a:gd name="connsiteY7" fmla="*/ 497673 h 3745923"/>
                      <a:gd name="connsiteX8" fmla="*/ 3380510 w 3380510"/>
                      <a:gd name="connsiteY8" fmla="*/ 957886 h 3745923"/>
                      <a:gd name="connsiteX9" fmla="*/ 3380510 w 3380510"/>
                      <a:gd name="connsiteY9" fmla="*/ 1530477 h 3745923"/>
                      <a:gd name="connsiteX10" fmla="*/ 3380510 w 3380510"/>
                      <a:gd name="connsiteY10" fmla="*/ 1990691 h 3745923"/>
                      <a:gd name="connsiteX11" fmla="*/ 3380510 w 3380510"/>
                      <a:gd name="connsiteY11" fmla="*/ 2413445 h 3745923"/>
                      <a:gd name="connsiteX12" fmla="*/ 3380510 w 3380510"/>
                      <a:gd name="connsiteY12" fmla="*/ 2873658 h 3745923"/>
                      <a:gd name="connsiteX13" fmla="*/ 3380510 w 3380510"/>
                      <a:gd name="connsiteY13" fmla="*/ 3745923 h 3745923"/>
                      <a:gd name="connsiteX14" fmla="*/ 2817092 w 3380510"/>
                      <a:gd name="connsiteY14" fmla="*/ 3745923 h 3745923"/>
                      <a:gd name="connsiteX15" fmla="*/ 2253673 w 3380510"/>
                      <a:gd name="connsiteY15" fmla="*/ 3745923 h 3745923"/>
                      <a:gd name="connsiteX16" fmla="*/ 1757865 w 3380510"/>
                      <a:gd name="connsiteY16" fmla="*/ 3745923 h 3745923"/>
                      <a:gd name="connsiteX17" fmla="*/ 1194447 w 3380510"/>
                      <a:gd name="connsiteY17" fmla="*/ 3745923 h 3745923"/>
                      <a:gd name="connsiteX18" fmla="*/ 631029 w 3380510"/>
                      <a:gd name="connsiteY18" fmla="*/ 3745923 h 3745923"/>
                      <a:gd name="connsiteX19" fmla="*/ 0 w 3380510"/>
                      <a:gd name="connsiteY19" fmla="*/ 3745923 h 3745923"/>
                      <a:gd name="connsiteX20" fmla="*/ 0 w 3380510"/>
                      <a:gd name="connsiteY20" fmla="*/ 3210791 h 3745923"/>
                      <a:gd name="connsiteX21" fmla="*/ 0 w 3380510"/>
                      <a:gd name="connsiteY21" fmla="*/ 2713119 h 3745923"/>
                      <a:gd name="connsiteX22" fmla="*/ 0 w 3380510"/>
                      <a:gd name="connsiteY22" fmla="*/ 2177987 h 3745923"/>
                      <a:gd name="connsiteX23" fmla="*/ 0 w 3380510"/>
                      <a:gd name="connsiteY23" fmla="*/ 1605396 h 3745923"/>
                      <a:gd name="connsiteX24" fmla="*/ 0 w 3380510"/>
                      <a:gd name="connsiteY24" fmla="*/ 1032804 h 3745923"/>
                      <a:gd name="connsiteX25" fmla="*/ 0 w 3380510"/>
                      <a:gd name="connsiteY25" fmla="*/ 460213 h 3745923"/>
                      <a:gd name="connsiteX26" fmla="*/ 0 w 3380510"/>
                      <a:gd name="connsiteY26" fmla="*/ 0 h 374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380510" h="3745923" fill="none" extrusionOk="0">
                        <a:moveTo>
                          <a:pt x="0" y="0"/>
                        </a:moveTo>
                        <a:cubicBezTo>
                          <a:pt x="277106" y="-47811"/>
                          <a:pt x="419044" y="31890"/>
                          <a:pt x="597223" y="0"/>
                        </a:cubicBezTo>
                        <a:cubicBezTo>
                          <a:pt x="775402" y="-31890"/>
                          <a:pt x="932627" y="47952"/>
                          <a:pt x="1059226" y="0"/>
                        </a:cubicBezTo>
                        <a:cubicBezTo>
                          <a:pt x="1185825" y="-47952"/>
                          <a:pt x="1381419" y="49507"/>
                          <a:pt x="1588840" y="0"/>
                        </a:cubicBezTo>
                        <a:cubicBezTo>
                          <a:pt x="1796261" y="-49507"/>
                          <a:pt x="1906947" y="10050"/>
                          <a:pt x="2219868" y="0"/>
                        </a:cubicBezTo>
                        <a:cubicBezTo>
                          <a:pt x="2532789" y="-10050"/>
                          <a:pt x="2517789" y="42067"/>
                          <a:pt x="2783287" y="0"/>
                        </a:cubicBezTo>
                        <a:cubicBezTo>
                          <a:pt x="3048785" y="-42067"/>
                          <a:pt x="3158073" y="1576"/>
                          <a:pt x="3380510" y="0"/>
                        </a:cubicBezTo>
                        <a:cubicBezTo>
                          <a:pt x="3401034" y="243308"/>
                          <a:pt x="3321917" y="253761"/>
                          <a:pt x="3380510" y="497673"/>
                        </a:cubicBezTo>
                        <a:cubicBezTo>
                          <a:pt x="3439103" y="741585"/>
                          <a:pt x="3351998" y="779358"/>
                          <a:pt x="3380510" y="957886"/>
                        </a:cubicBezTo>
                        <a:cubicBezTo>
                          <a:pt x="3409022" y="1136414"/>
                          <a:pt x="3344614" y="1332971"/>
                          <a:pt x="3380510" y="1530477"/>
                        </a:cubicBezTo>
                        <a:cubicBezTo>
                          <a:pt x="3416406" y="1727983"/>
                          <a:pt x="3349797" y="1781350"/>
                          <a:pt x="3380510" y="1990691"/>
                        </a:cubicBezTo>
                        <a:cubicBezTo>
                          <a:pt x="3411223" y="2200032"/>
                          <a:pt x="3354919" y="2304900"/>
                          <a:pt x="3380510" y="2413445"/>
                        </a:cubicBezTo>
                        <a:cubicBezTo>
                          <a:pt x="3406101" y="2521990"/>
                          <a:pt x="3331734" y="2676661"/>
                          <a:pt x="3380510" y="2873658"/>
                        </a:cubicBezTo>
                        <a:cubicBezTo>
                          <a:pt x="3429286" y="3070655"/>
                          <a:pt x="3373659" y="3563833"/>
                          <a:pt x="3380510" y="3745923"/>
                        </a:cubicBezTo>
                        <a:cubicBezTo>
                          <a:pt x="3131786" y="3793716"/>
                          <a:pt x="2991264" y="3699882"/>
                          <a:pt x="2817092" y="3745923"/>
                        </a:cubicBezTo>
                        <a:cubicBezTo>
                          <a:pt x="2642920" y="3791964"/>
                          <a:pt x="2440178" y="3714959"/>
                          <a:pt x="2253673" y="3745923"/>
                        </a:cubicBezTo>
                        <a:cubicBezTo>
                          <a:pt x="2067168" y="3776887"/>
                          <a:pt x="1923632" y="3745658"/>
                          <a:pt x="1757865" y="3745923"/>
                        </a:cubicBezTo>
                        <a:cubicBezTo>
                          <a:pt x="1592098" y="3746188"/>
                          <a:pt x="1420113" y="3688915"/>
                          <a:pt x="1194447" y="3745923"/>
                        </a:cubicBezTo>
                        <a:cubicBezTo>
                          <a:pt x="968781" y="3802931"/>
                          <a:pt x="777222" y="3686775"/>
                          <a:pt x="631029" y="3745923"/>
                        </a:cubicBezTo>
                        <a:cubicBezTo>
                          <a:pt x="484836" y="3805071"/>
                          <a:pt x="247618" y="3672941"/>
                          <a:pt x="0" y="3745923"/>
                        </a:cubicBezTo>
                        <a:cubicBezTo>
                          <a:pt x="-62348" y="3602058"/>
                          <a:pt x="44833" y="3444003"/>
                          <a:pt x="0" y="3210791"/>
                        </a:cubicBezTo>
                        <a:cubicBezTo>
                          <a:pt x="-44833" y="2977579"/>
                          <a:pt x="18489" y="2848019"/>
                          <a:pt x="0" y="2713119"/>
                        </a:cubicBezTo>
                        <a:cubicBezTo>
                          <a:pt x="-18489" y="2578219"/>
                          <a:pt x="30927" y="2384047"/>
                          <a:pt x="0" y="2177987"/>
                        </a:cubicBezTo>
                        <a:cubicBezTo>
                          <a:pt x="-30927" y="1971927"/>
                          <a:pt x="58808" y="1774239"/>
                          <a:pt x="0" y="1605396"/>
                        </a:cubicBezTo>
                        <a:cubicBezTo>
                          <a:pt x="-58808" y="1436553"/>
                          <a:pt x="21456" y="1275822"/>
                          <a:pt x="0" y="1032804"/>
                        </a:cubicBezTo>
                        <a:cubicBezTo>
                          <a:pt x="-21456" y="789786"/>
                          <a:pt x="11622" y="611710"/>
                          <a:pt x="0" y="460213"/>
                        </a:cubicBezTo>
                        <a:cubicBezTo>
                          <a:pt x="-11622" y="308716"/>
                          <a:pt x="26989" y="108166"/>
                          <a:pt x="0" y="0"/>
                        </a:cubicBezTo>
                        <a:close/>
                      </a:path>
                      <a:path w="3380510" h="3745923" stroke="0" extrusionOk="0">
                        <a:moveTo>
                          <a:pt x="0" y="0"/>
                        </a:moveTo>
                        <a:cubicBezTo>
                          <a:pt x="131448" y="-22154"/>
                          <a:pt x="368112" y="39022"/>
                          <a:pt x="529613" y="0"/>
                        </a:cubicBezTo>
                        <a:cubicBezTo>
                          <a:pt x="691114" y="-39022"/>
                          <a:pt x="890481" y="47699"/>
                          <a:pt x="991616" y="0"/>
                        </a:cubicBezTo>
                        <a:cubicBezTo>
                          <a:pt x="1092751" y="-47699"/>
                          <a:pt x="1453606" y="49642"/>
                          <a:pt x="1622645" y="0"/>
                        </a:cubicBezTo>
                        <a:cubicBezTo>
                          <a:pt x="1791684" y="-49642"/>
                          <a:pt x="2045381" y="12815"/>
                          <a:pt x="2152258" y="0"/>
                        </a:cubicBezTo>
                        <a:cubicBezTo>
                          <a:pt x="2259135" y="-12815"/>
                          <a:pt x="2482447" y="33541"/>
                          <a:pt x="2681871" y="0"/>
                        </a:cubicBezTo>
                        <a:cubicBezTo>
                          <a:pt x="2881295" y="-33541"/>
                          <a:pt x="3144989" y="62162"/>
                          <a:pt x="3380510" y="0"/>
                        </a:cubicBezTo>
                        <a:cubicBezTo>
                          <a:pt x="3416245" y="207405"/>
                          <a:pt x="3346357" y="292315"/>
                          <a:pt x="3380510" y="460213"/>
                        </a:cubicBezTo>
                        <a:cubicBezTo>
                          <a:pt x="3414663" y="628111"/>
                          <a:pt x="3360663" y="753494"/>
                          <a:pt x="3380510" y="995345"/>
                        </a:cubicBezTo>
                        <a:cubicBezTo>
                          <a:pt x="3400357" y="1237196"/>
                          <a:pt x="3350600" y="1349949"/>
                          <a:pt x="3380510" y="1455559"/>
                        </a:cubicBezTo>
                        <a:cubicBezTo>
                          <a:pt x="3410420" y="1561169"/>
                          <a:pt x="3332600" y="1809934"/>
                          <a:pt x="3380510" y="1915772"/>
                        </a:cubicBezTo>
                        <a:cubicBezTo>
                          <a:pt x="3428420" y="2021610"/>
                          <a:pt x="3323624" y="2216837"/>
                          <a:pt x="3380510" y="2450904"/>
                        </a:cubicBezTo>
                        <a:cubicBezTo>
                          <a:pt x="3437396" y="2684971"/>
                          <a:pt x="3378617" y="2772361"/>
                          <a:pt x="3380510" y="3023495"/>
                        </a:cubicBezTo>
                        <a:cubicBezTo>
                          <a:pt x="3382403" y="3274629"/>
                          <a:pt x="3308070" y="3507687"/>
                          <a:pt x="3380510" y="3745923"/>
                        </a:cubicBezTo>
                        <a:cubicBezTo>
                          <a:pt x="3162354" y="3798169"/>
                          <a:pt x="2999980" y="3718924"/>
                          <a:pt x="2817092" y="3745923"/>
                        </a:cubicBezTo>
                        <a:cubicBezTo>
                          <a:pt x="2634204" y="3772922"/>
                          <a:pt x="2449765" y="3741923"/>
                          <a:pt x="2321284" y="3745923"/>
                        </a:cubicBezTo>
                        <a:cubicBezTo>
                          <a:pt x="2192803" y="3749923"/>
                          <a:pt x="1935652" y="3719351"/>
                          <a:pt x="1757865" y="3745923"/>
                        </a:cubicBezTo>
                        <a:cubicBezTo>
                          <a:pt x="1580078" y="3772495"/>
                          <a:pt x="1369148" y="3711440"/>
                          <a:pt x="1126837" y="3745923"/>
                        </a:cubicBezTo>
                        <a:cubicBezTo>
                          <a:pt x="884526" y="3780406"/>
                          <a:pt x="688721" y="3733544"/>
                          <a:pt x="563418" y="3745923"/>
                        </a:cubicBezTo>
                        <a:cubicBezTo>
                          <a:pt x="438115" y="3758302"/>
                          <a:pt x="263570" y="3733743"/>
                          <a:pt x="0" y="3745923"/>
                        </a:cubicBezTo>
                        <a:cubicBezTo>
                          <a:pt x="-45688" y="3626079"/>
                          <a:pt x="52604" y="3425563"/>
                          <a:pt x="0" y="3285710"/>
                        </a:cubicBezTo>
                        <a:cubicBezTo>
                          <a:pt x="-52604" y="3145857"/>
                          <a:pt x="40195" y="2967858"/>
                          <a:pt x="0" y="2788037"/>
                        </a:cubicBezTo>
                        <a:cubicBezTo>
                          <a:pt x="-40195" y="2608216"/>
                          <a:pt x="48733" y="2352895"/>
                          <a:pt x="0" y="2177987"/>
                        </a:cubicBezTo>
                        <a:cubicBezTo>
                          <a:pt x="-48733" y="2003079"/>
                          <a:pt x="17521" y="1794156"/>
                          <a:pt x="0" y="1642855"/>
                        </a:cubicBezTo>
                        <a:cubicBezTo>
                          <a:pt x="-17521" y="1491554"/>
                          <a:pt x="34058" y="1340505"/>
                          <a:pt x="0" y="1145182"/>
                        </a:cubicBezTo>
                        <a:cubicBezTo>
                          <a:pt x="-34058" y="949859"/>
                          <a:pt x="4545" y="906207"/>
                          <a:pt x="0" y="722428"/>
                        </a:cubicBezTo>
                        <a:cubicBezTo>
                          <a:pt x="-4545" y="538649"/>
                          <a:pt x="30962" y="1701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194E6-8064-6978-B6AC-F7DA3995A73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5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E4E0-362B-1A7C-8664-F9A15FE5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9FA70-6382-C766-33B4-049416ECC95B}"/>
              </a:ext>
            </a:extLst>
          </p:cNvPr>
          <p:cNvSpPr/>
          <p:nvPr/>
        </p:nvSpPr>
        <p:spPr>
          <a:xfrm>
            <a:off x="726619" y="4442572"/>
            <a:ext cx="10513327" cy="19745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\documentclass{article}&#10;\usepackage{amsmath}&#10;\usepackage{xcolor}&#10;\pagestyle{empty}&#10;\begin{document}&#10;&#10;\[&#10;\mathsf{K\textcolor{blue}{t}}(x)=\min_{\textcolor{blue}{t},\text{ Turing Machine }\textcolor{red}{M}}\{|\textcolor{red}{M}|+\log\textcolor{blue}{t}\ |\ \textcolor{red}{M} \text{ outputs } x \text{ in } \textcolor{blue}{t} \text{ steps}\}&#10;\]&#10;&#10;\end{document}" title="IguanaTex Picture Display">
            <a:extLst>
              <a:ext uri="{FF2B5EF4-FFF2-40B4-BE49-F238E27FC236}">
                <a16:creationId xmlns:a16="http://schemas.microsoft.com/office/drawing/2014/main" id="{2D9D2AC5-8D36-F954-07D2-E4B1B75F4A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37" y="802582"/>
            <a:ext cx="8582475" cy="480544"/>
          </a:xfrm>
          <a:prstGeom prst="rect">
            <a:avLst/>
          </a:prstGeom>
        </p:spPr>
      </p:pic>
      <p:pic>
        <p:nvPicPr>
          <p:cNvPr id="3" name="Picture 2" descr="\documentclass{article}&#10;\usepackage{amsmath}&#10;\usepackage{xcolor}&#10;\pagestyle{empty}&#10;\begin{document}&#10;&#10;\[&#10;\mathsf{\textcolor{orange}{r}K\textcolor{blue}{t}}(x)=\min_{\textcolor{blue}{t}, \text{ Randomized } \textcolor{red}{M}}\Big\{|\textcolor{red}{M}|+\log \textcolor{blue}{t}\ |\  \textcolor{red}{M} \text{ outputs } x \text{ in } \le \textcolor{blue}{t} \text{ steps } \textcolor{orange}{\text{with probability } \ge\frac23}\Big\}&#10;\]&#10;&#10;&#10;\end{document}" title="IguanaTex Picture Display">
            <a:extLst>
              <a:ext uri="{FF2B5EF4-FFF2-40B4-BE49-F238E27FC236}">
                <a16:creationId xmlns:a16="http://schemas.microsoft.com/office/drawing/2014/main" id="{2DCDE488-E848-FD7C-D9AF-0E9BF01AEB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7" y="1683202"/>
            <a:ext cx="11064086" cy="625469"/>
          </a:xfrm>
          <a:prstGeom prst="rect">
            <a:avLst/>
          </a:prstGeom>
        </p:spPr>
      </p:pic>
      <p:pic>
        <p:nvPicPr>
          <p:cNvPr id="4" name="Picture 3" descr="IguanaTex Picture Display&#10;&#10;\documentclass{article}&#10;\usepackage{amsmath}&#10;\usepackage{amssymb}&#10;\usepackage{xcolor}&#10;\pagestyle{empty}&#10;\begin{document}&#10;&#10;$\{\mathcal{D}_n\}_{n\in\mathbb{N}}$: polynomial-time samplable distribution supported over $\{0,1\}^n$.&#10;&#10;&#10;\end{document}">
            <a:extLst>
              <a:ext uri="{FF2B5EF4-FFF2-40B4-BE49-F238E27FC236}">
                <a16:creationId xmlns:a16="http://schemas.microsoft.com/office/drawing/2014/main" id="{0386429A-DE43-6BC1-3980-B1CE702565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3" y="5122581"/>
            <a:ext cx="9760914" cy="305371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amssymb}&#10;\usepackage{xcolor}&#10;\pagestyle{empty}&#10;\begin{document}&#10;&#10;$\mathsf{rKt}(x)\le\textcolor{red}{O(}\log(\frac1{\mathcal{D}_n(x)})\textcolor{red}{)}+O(\log n)$.&#10;&#10;&#10;\end{document}" title="IguanaTex Picture Display">
            <a:extLst>
              <a:ext uri="{FF2B5EF4-FFF2-40B4-BE49-F238E27FC236}">
                <a16:creationId xmlns:a16="http://schemas.microsoft.com/office/drawing/2014/main" id="{0FE765B1-C2F3-AABB-E3E9-35695FF152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8" y="5665436"/>
            <a:ext cx="5412267" cy="488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DE92C-C527-FF3B-BA10-2261B4EAC6A8}"/>
              </a:ext>
            </a:extLst>
          </p:cNvPr>
          <p:cNvSpPr txBox="1"/>
          <p:nvPr/>
        </p:nvSpPr>
        <p:spPr>
          <a:xfrm>
            <a:off x="1017365" y="4584966"/>
            <a:ext cx="805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[Lu-Oliveira 2021]  </a:t>
            </a:r>
            <a:r>
              <a:rPr lang="en-US" sz="2400" dirty="0">
                <a:solidFill>
                  <a:srgbClr val="FF0000"/>
                </a:solidFill>
              </a:rPr>
              <a:t>Near-optimal</a:t>
            </a:r>
            <a:r>
              <a:rPr lang="en-US" sz="2400" dirty="0"/>
              <a:t> coding holds for rKt: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6506C-E12B-5A5E-0E1B-3F25D4E4D8F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5" y="3354335"/>
            <a:ext cx="3743946" cy="646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CEF1D-BC70-B74A-DC08-C7349FBE72C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13" y="3384738"/>
            <a:ext cx="3442570" cy="657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6B548-9D0B-94D8-0547-BDF02A2649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55" y="3514532"/>
            <a:ext cx="866312" cy="315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366B52-2E48-5401-2254-58E2991464AC}"/>
              </a:ext>
            </a:extLst>
          </p:cNvPr>
          <p:cNvSpPr txBox="1"/>
          <p:nvPr/>
        </p:nvSpPr>
        <p:spPr>
          <a:xfrm>
            <a:off x="4538825" y="2741632"/>
            <a:ext cx="238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Coding Theorem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2B4BB-B480-2D58-B6BE-0FD7CA6D5FC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3EE0F4-9022-D983-45A8-14E26D48BAA3}"/>
              </a:ext>
            </a:extLst>
          </p:cNvPr>
          <p:cNvSpPr txBox="1"/>
          <p:nvPr/>
        </p:nvSpPr>
        <p:spPr>
          <a:xfrm>
            <a:off x="2111828" y="2073730"/>
            <a:ext cx="7674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/>
              <a:t>Does the coding theorem hold for </a:t>
            </a:r>
            <a:r>
              <a:rPr lang="en-US" sz="5000" b="1" i="1" dirty="0">
                <a:solidFill>
                  <a:srgbClr val="3333FF"/>
                </a:solidFill>
              </a:rPr>
              <a:t>Kt complexity</a:t>
            </a:r>
            <a:r>
              <a:rPr lang="en-US" sz="5000" i="1" dirty="0"/>
              <a:t>?</a:t>
            </a:r>
            <a:endParaRPr lang="en-GB" sz="5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CD1DA-064F-6F6F-10C1-BE37A20478D2}"/>
              </a:ext>
            </a:extLst>
          </p:cNvPr>
          <p:cNvSpPr txBox="1"/>
          <p:nvPr/>
        </p:nvSpPr>
        <p:spPr>
          <a:xfrm>
            <a:off x="1877786" y="4041320"/>
            <a:ext cx="836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(Is </a:t>
            </a:r>
            <a:r>
              <a:rPr lang="en-US" sz="2400" i="1" dirty="0">
                <a:solidFill>
                  <a:srgbClr val="C00000"/>
                </a:solidFill>
              </a:rPr>
              <a:t>randomness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essential</a:t>
            </a:r>
            <a:r>
              <a:rPr lang="en-US" sz="2400" i="1" dirty="0"/>
              <a:t> to achieve a compressed representation?</a:t>
            </a:r>
            <a:endParaRPr lang="en-GB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D2844-5574-7250-7CC7-972B997B1579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2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usepackage{amssymb}&#10;\usepackage{xcolor}&#10;\pagestyle{empty}&#10;\begin{document}&#10;&#10;\textcolor{blue}{Weak} Coding: For any $\varepsilon&gt;0$, $\kappa(x)\le\textcolor{blue}{\big(\frac1{\mathcal{D}_n(x)}\cdot n\big)^\varepsilon}$ for \textcolor{blue}{infinitely many} $n$.&#10;&#10;&#10;\end{document}" title="IguanaTex Picture Display">
            <a:extLst>
              <a:ext uri="{FF2B5EF4-FFF2-40B4-BE49-F238E27FC236}">
                <a16:creationId xmlns:a16="http://schemas.microsoft.com/office/drawing/2014/main" id="{B2AFF790-DC55-6434-639A-F5FAC2B4B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7" y="4964885"/>
            <a:ext cx="9448227" cy="435200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amssymb}&#10;\usepackage{xcolor}&#10;\pagestyle{empty}&#10;\begin{document}&#10;&#10;$\kappa$: some Kolmogorov complexity measure&#10;&#10;&#10;\end{document}" title="IguanaTex Picture Display">
            <a:extLst>
              <a:ext uri="{FF2B5EF4-FFF2-40B4-BE49-F238E27FC236}">
                <a16:creationId xmlns:a16="http://schemas.microsoft.com/office/drawing/2014/main" id="{C6AED29E-C3B3-65C8-D0F6-1BE07DE6A8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6" y="1916535"/>
            <a:ext cx="5651270" cy="282185"/>
          </a:xfrm>
          <a:prstGeom prst="rect">
            <a:avLst/>
          </a:prstGeom>
        </p:spPr>
      </p:pic>
      <p:pic>
        <p:nvPicPr>
          <p:cNvPr id="27" name="Picture 26" descr="\documentclass{article}&#10;\usepackage{amsmath}&#10;\usepackage{amssymb}&#10;\usepackage{xcolor}&#10;\pagestyle{empty}&#10;\begin{document}&#10;&#10;Optimal Coding: $\kappa(x)\le\log\big(\frac1{\mathcal{D}_n(x)}\big)+O(\log n)$.&#10;&#10;&#10;\end{document}" title="IguanaTex Picture Display">
            <a:extLst>
              <a:ext uri="{FF2B5EF4-FFF2-40B4-BE49-F238E27FC236}">
                <a16:creationId xmlns:a16="http://schemas.microsoft.com/office/drawing/2014/main" id="{E1AF95DD-26D6-4CD7-2DA6-CCCBEBC04B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7" y="2841613"/>
            <a:ext cx="6332343" cy="418743"/>
          </a:xfrm>
          <a:prstGeom prst="rect">
            <a:avLst/>
          </a:prstGeom>
        </p:spPr>
      </p:pic>
      <p:pic>
        <p:nvPicPr>
          <p:cNvPr id="31" name="Picture 30" descr="\documentclass{article}&#10;\usepackage{amsmath}&#10;\usepackage{amssymb}&#10;\usepackage{xcolor}&#10;\pagestyle{empty}&#10;\begin{document}&#10;&#10;\textcolor{red}{Near Optimal} Coding: $\kappa(x)\le\textcolor{red}{O\big(}\log\big(\frac1{\mathcal{D}_n(x)}\big)\textcolor{red}{\big)}+O(\log n)$.&#10;&#10;&#10;\end{document}" title="IguanaTex Picture Display">
            <a:extLst>
              <a:ext uri="{FF2B5EF4-FFF2-40B4-BE49-F238E27FC236}">
                <a16:creationId xmlns:a16="http://schemas.microsoft.com/office/drawing/2014/main" id="{2C286937-6B93-D2F6-1EAF-A9FBF56E25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7" y="3903249"/>
            <a:ext cx="7643428" cy="418743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BE5CE1A-64F8-18F7-A165-58E5EDE6D632}"/>
              </a:ext>
            </a:extLst>
          </p:cNvPr>
          <p:cNvSpPr/>
          <p:nvPr/>
        </p:nvSpPr>
        <p:spPr>
          <a:xfrm>
            <a:off x="670029" y="627311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Weaker notions of compression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8B627-B3F5-188A-0D20-FC8609207D79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B7E97D7-07ED-48BB-48B5-3FE88A69E9FE}"/>
              </a:ext>
            </a:extLst>
          </p:cNvPr>
          <p:cNvSpPr/>
          <p:nvPr/>
        </p:nvSpPr>
        <p:spPr>
          <a:xfrm>
            <a:off x="707582" y="365256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Compression and BPP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pic>
        <p:nvPicPr>
          <p:cNvPr id="5" name="Picture 4" descr="\documentclass{article}&#10;\usepackage{amsmath}&#10;\usepackage{xcolor}&#10;\pagestyle{empty}&#10;\begin{document}&#10;&#10;$\mathsf{\textcolor{olive}{n}K\textcolor{blue}{t}}$: \textcolor{olive}{Non-deterministic} version of $\mathsf{K\textcolor{blue}{t}}$&#10;&#10;&#10;\end{document}" title="IguanaTex Picture Display">
            <a:extLst>
              <a:ext uri="{FF2B5EF4-FFF2-40B4-BE49-F238E27FC236}">
                <a16:creationId xmlns:a16="http://schemas.microsoft.com/office/drawing/2014/main" id="{CF8F58AB-A26B-189A-2E6A-D64DB657C9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22" y="4844756"/>
            <a:ext cx="5640536" cy="268142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\[&#10;\mathsf{\textcolor{olive}{n}K\textcolor{blue}{t}}(x)=\min_{\textcolor{blue}{t}, \text{ Non-deterministic } \textcolor{red}{M}}\left\{|\textcolor{red}{M}|+\log \textcolor{blue}{t}\ \middle\vert\ &#10;\begin{aligned}&#10;&amp;\textcolor{red}{M} \text{ outputs } x \text{ in } \le \textcolor{blue}{t} \text{ steps } \textcolor{olive}{\text{for some computation path}},\\&#10;&amp;\textcolor{red}{M} \text{ outputs } \textcolor{olive}{\text{either } x \text{ or } \bot }\text{ in } \le \textcolor{blue}{t} \text{ steps } \textcolor{olive}{\text{for all computation paths}}.&#10;\end{aligned}\right\}&#10;\]&#10;&#10;&#10;\end{document}" title="IguanaTex Picture Display">
            <a:extLst>
              <a:ext uri="{FF2B5EF4-FFF2-40B4-BE49-F238E27FC236}">
                <a16:creationId xmlns:a16="http://schemas.microsoft.com/office/drawing/2014/main" id="{E2145987-AD11-89EB-51AF-10A0C2EF23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" y="5490444"/>
            <a:ext cx="10776834" cy="685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0A6EF8-0D7C-F1AA-2D53-522CE03981E6}"/>
              </a:ext>
            </a:extLst>
          </p:cNvPr>
          <p:cNvSpPr txBox="1"/>
          <p:nvPr/>
        </p:nvSpPr>
        <p:spPr>
          <a:xfrm>
            <a:off x="3348196" y="1110508"/>
            <a:ext cx="5495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[Joint work with </a:t>
            </a:r>
            <a:r>
              <a:rPr lang="en-US" sz="1800" b="1" dirty="0" err="1"/>
              <a:t>Jinqiao</a:t>
            </a:r>
            <a:r>
              <a:rPr lang="en-US" sz="1800" b="1" dirty="0"/>
              <a:t> Hu </a:t>
            </a:r>
            <a:r>
              <a:rPr lang="en-US" sz="1800" dirty="0"/>
              <a:t>and </a:t>
            </a:r>
            <a:r>
              <a:rPr lang="en-US" sz="1800" b="1" dirty="0" err="1"/>
              <a:t>Zhenjian</a:t>
            </a:r>
            <a:r>
              <a:rPr lang="en-US" sz="1800" b="1" dirty="0"/>
              <a:t> Lu </a:t>
            </a:r>
            <a:r>
              <a:rPr lang="en-US" sz="1800" dirty="0"/>
              <a:t>2025]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ADAE4-1284-4D63-5346-35EF3E39B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37" y="1939691"/>
            <a:ext cx="1965562" cy="54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359A13-9F6B-974B-D7BB-3967341CC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885" y="1925923"/>
            <a:ext cx="3815613" cy="491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5417F6-40CC-C882-F7F3-3B46930E3C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891" y="2509267"/>
            <a:ext cx="3543008" cy="25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8DCE0A-25D0-EEEA-FA38-1D368CC0AE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820" y="2483523"/>
            <a:ext cx="2746441" cy="297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B32E37-BDE4-DD31-5455-450AFD1C19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487" y="3134842"/>
            <a:ext cx="8522956" cy="440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FA3D05-5A96-6F2A-13D5-987277F3E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926" y="3767474"/>
            <a:ext cx="2108603" cy="5757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50CD72-DE4D-CF2A-05DC-2A889F5B2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3321" y="3738934"/>
            <a:ext cx="4051772" cy="735981"/>
          </a:xfrm>
          <a:prstGeom prst="rect">
            <a:avLst/>
          </a:prstGeom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97CF4996-3E1D-573F-FBC7-36F1B6F70489}"/>
              </a:ext>
            </a:extLst>
          </p:cNvPr>
          <p:cNvSpPr/>
          <p:nvPr/>
        </p:nvSpPr>
        <p:spPr>
          <a:xfrm rot="5400000">
            <a:off x="3146004" y="1801261"/>
            <a:ext cx="445770" cy="892985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244C53C8-C32B-70B5-8BCD-BF13C22FDF3E}"/>
              </a:ext>
            </a:extLst>
          </p:cNvPr>
          <p:cNvSpPr/>
          <p:nvPr/>
        </p:nvSpPr>
        <p:spPr>
          <a:xfrm rot="5400000">
            <a:off x="5431434" y="3651365"/>
            <a:ext cx="445770" cy="892985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FAE69-AFDC-68B9-1F05-02B3D33E73C3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Ryan Williams">
            <a:extLst>
              <a:ext uri="{FF2B5EF4-FFF2-40B4-BE49-F238E27FC236}">
                <a16:creationId xmlns:a16="http://schemas.microsoft.com/office/drawing/2014/main" id="{F70615F5-C99C-9FF4-E644-A14F0D7F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0" y="2755222"/>
            <a:ext cx="1727399" cy="17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7FC49-8F5E-1A7B-B353-C38D79F0F8B5}"/>
              </a:ext>
            </a:extLst>
          </p:cNvPr>
          <p:cNvSpPr txBox="1"/>
          <p:nvPr/>
        </p:nvSpPr>
        <p:spPr>
          <a:xfrm>
            <a:off x="40140" y="4532332"/>
            <a:ext cx="332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Ryan Williams:</a:t>
            </a:r>
          </a:p>
          <a:p>
            <a:r>
              <a:rPr lang="en-US" sz="2200" dirty="0"/>
              <a:t>“miserable state of affairs”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189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A8D6-0955-0C66-9945-04A0A73E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9D227-DBBC-7F8F-4EEB-A485E4C483B4}"/>
              </a:ext>
            </a:extLst>
          </p:cNvPr>
          <p:cNvSpPr/>
          <p:nvPr/>
        </p:nvSpPr>
        <p:spPr>
          <a:xfrm>
            <a:off x="-73479" y="3649436"/>
            <a:ext cx="12338957" cy="382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DE3DD-0066-DF4C-0B4E-CEB0A0AB4EE6}"/>
              </a:ext>
            </a:extLst>
          </p:cNvPr>
          <p:cNvSpPr/>
          <p:nvPr/>
        </p:nvSpPr>
        <p:spPr>
          <a:xfrm>
            <a:off x="-146957" y="-179614"/>
            <a:ext cx="12338957" cy="382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34874-43E6-F08E-F744-30BE296D4339}"/>
              </a:ext>
            </a:extLst>
          </p:cNvPr>
          <p:cNvSpPr txBox="1"/>
          <p:nvPr/>
        </p:nvSpPr>
        <p:spPr>
          <a:xfrm>
            <a:off x="1110343" y="4508626"/>
            <a:ext cx="2865664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Symmetry of Information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3EB88-0BD0-077C-6193-2B18A0759073}"/>
              </a:ext>
            </a:extLst>
          </p:cNvPr>
          <p:cNvSpPr txBox="1"/>
          <p:nvPr/>
        </p:nvSpPr>
        <p:spPr>
          <a:xfrm>
            <a:off x="4824963" y="4504784"/>
            <a:ext cx="179588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Source Coding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AD4AA-F166-8AE0-F580-40A5FE04C4EC}"/>
              </a:ext>
            </a:extLst>
          </p:cNvPr>
          <p:cNvSpPr txBox="1"/>
          <p:nvPr/>
        </p:nvSpPr>
        <p:spPr>
          <a:xfrm>
            <a:off x="7671449" y="1992084"/>
            <a:ext cx="302376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“P vs NP”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(Is NP contained in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6E441-8B6D-2AD6-89C5-715246DB2B70}"/>
              </a:ext>
            </a:extLst>
          </p:cNvPr>
          <p:cNvSpPr txBox="1"/>
          <p:nvPr/>
        </p:nvSpPr>
        <p:spPr>
          <a:xfrm>
            <a:off x="7800846" y="4423363"/>
            <a:ext cx="276496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Language Compression &amp; Meta-Complexity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7D893-97E2-38EC-02D2-3A7191A6E4DC}"/>
              </a:ext>
            </a:extLst>
          </p:cNvPr>
          <p:cNvSpPr txBox="1"/>
          <p:nvPr/>
        </p:nvSpPr>
        <p:spPr>
          <a:xfrm>
            <a:off x="4676263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“Derandomization”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(Power of BPP?)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DCA09-8C48-1604-1164-A69947CCAA7B}"/>
              </a:ext>
            </a:extLst>
          </p:cNvPr>
          <p:cNvSpPr txBox="1"/>
          <p:nvPr/>
        </p:nvSpPr>
        <p:spPr>
          <a:xfrm>
            <a:off x="1289958" y="1992085"/>
            <a:ext cx="229986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“Cryptography”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(Existence of OWF?)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05001-8F10-D81E-40F2-2634AC2BA76B}"/>
              </a:ext>
            </a:extLst>
          </p:cNvPr>
          <p:cNvSpPr txBox="1"/>
          <p:nvPr/>
        </p:nvSpPr>
        <p:spPr>
          <a:xfrm>
            <a:off x="1615168" y="5658146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Kolmogorov 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14A0D-43C1-D0F3-E20F-5EC29F79DB07}"/>
              </a:ext>
            </a:extLst>
          </p:cNvPr>
          <p:cNvSpPr txBox="1"/>
          <p:nvPr/>
        </p:nvSpPr>
        <p:spPr>
          <a:xfrm>
            <a:off x="1462509" y="289110"/>
            <a:ext cx="867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 World</a:t>
            </a: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EF9A1EA-B6B4-1712-E76A-149A36DCB501}"/>
              </a:ext>
            </a:extLst>
          </p:cNvPr>
          <p:cNvSpPr/>
          <p:nvPr/>
        </p:nvSpPr>
        <p:spPr>
          <a:xfrm>
            <a:off x="2145974" y="2875509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73EDAD0C-0FDD-A5A8-51A7-8592E60E12ED}"/>
              </a:ext>
            </a:extLst>
          </p:cNvPr>
          <p:cNvSpPr/>
          <p:nvPr/>
        </p:nvSpPr>
        <p:spPr>
          <a:xfrm>
            <a:off x="5428992" y="2875508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AAE97142-8479-67D5-320B-3DA36ACDBF6D}"/>
              </a:ext>
            </a:extLst>
          </p:cNvPr>
          <p:cNvSpPr/>
          <p:nvPr/>
        </p:nvSpPr>
        <p:spPr>
          <a:xfrm>
            <a:off x="8889416" y="2875507"/>
            <a:ext cx="587829" cy="1456417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F259A-7312-90B1-7366-FEFD13DDEC38}"/>
              </a:ext>
            </a:extLst>
          </p:cNvPr>
          <p:cNvSpPr/>
          <p:nvPr/>
        </p:nvSpPr>
        <p:spPr>
          <a:xfrm>
            <a:off x="7450894" y="1730753"/>
            <a:ext cx="3380510" cy="374592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76200">
            <a:solidFill>
              <a:schemeClr val="accent1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80510"/>
                      <a:gd name="connsiteY0" fmla="*/ 0 h 3745923"/>
                      <a:gd name="connsiteX1" fmla="*/ 597223 w 3380510"/>
                      <a:gd name="connsiteY1" fmla="*/ 0 h 3745923"/>
                      <a:gd name="connsiteX2" fmla="*/ 1059226 w 3380510"/>
                      <a:gd name="connsiteY2" fmla="*/ 0 h 3745923"/>
                      <a:gd name="connsiteX3" fmla="*/ 1588840 w 3380510"/>
                      <a:gd name="connsiteY3" fmla="*/ 0 h 3745923"/>
                      <a:gd name="connsiteX4" fmla="*/ 2219868 w 3380510"/>
                      <a:gd name="connsiteY4" fmla="*/ 0 h 3745923"/>
                      <a:gd name="connsiteX5" fmla="*/ 2783287 w 3380510"/>
                      <a:gd name="connsiteY5" fmla="*/ 0 h 3745923"/>
                      <a:gd name="connsiteX6" fmla="*/ 3380510 w 3380510"/>
                      <a:gd name="connsiteY6" fmla="*/ 0 h 3745923"/>
                      <a:gd name="connsiteX7" fmla="*/ 3380510 w 3380510"/>
                      <a:gd name="connsiteY7" fmla="*/ 497673 h 3745923"/>
                      <a:gd name="connsiteX8" fmla="*/ 3380510 w 3380510"/>
                      <a:gd name="connsiteY8" fmla="*/ 957886 h 3745923"/>
                      <a:gd name="connsiteX9" fmla="*/ 3380510 w 3380510"/>
                      <a:gd name="connsiteY9" fmla="*/ 1530477 h 3745923"/>
                      <a:gd name="connsiteX10" fmla="*/ 3380510 w 3380510"/>
                      <a:gd name="connsiteY10" fmla="*/ 1990691 h 3745923"/>
                      <a:gd name="connsiteX11" fmla="*/ 3380510 w 3380510"/>
                      <a:gd name="connsiteY11" fmla="*/ 2413445 h 3745923"/>
                      <a:gd name="connsiteX12" fmla="*/ 3380510 w 3380510"/>
                      <a:gd name="connsiteY12" fmla="*/ 2873658 h 3745923"/>
                      <a:gd name="connsiteX13" fmla="*/ 3380510 w 3380510"/>
                      <a:gd name="connsiteY13" fmla="*/ 3745923 h 3745923"/>
                      <a:gd name="connsiteX14" fmla="*/ 2817092 w 3380510"/>
                      <a:gd name="connsiteY14" fmla="*/ 3745923 h 3745923"/>
                      <a:gd name="connsiteX15" fmla="*/ 2253673 w 3380510"/>
                      <a:gd name="connsiteY15" fmla="*/ 3745923 h 3745923"/>
                      <a:gd name="connsiteX16" fmla="*/ 1757865 w 3380510"/>
                      <a:gd name="connsiteY16" fmla="*/ 3745923 h 3745923"/>
                      <a:gd name="connsiteX17" fmla="*/ 1194447 w 3380510"/>
                      <a:gd name="connsiteY17" fmla="*/ 3745923 h 3745923"/>
                      <a:gd name="connsiteX18" fmla="*/ 631029 w 3380510"/>
                      <a:gd name="connsiteY18" fmla="*/ 3745923 h 3745923"/>
                      <a:gd name="connsiteX19" fmla="*/ 0 w 3380510"/>
                      <a:gd name="connsiteY19" fmla="*/ 3745923 h 3745923"/>
                      <a:gd name="connsiteX20" fmla="*/ 0 w 3380510"/>
                      <a:gd name="connsiteY20" fmla="*/ 3210791 h 3745923"/>
                      <a:gd name="connsiteX21" fmla="*/ 0 w 3380510"/>
                      <a:gd name="connsiteY21" fmla="*/ 2713119 h 3745923"/>
                      <a:gd name="connsiteX22" fmla="*/ 0 w 3380510"/>
                      <a:gd name="connsiteY22" fmla="*/ 2177987 h 3745923"/>
                      <a:gd name="connsiteX23" fmla="*/ 0 w 3380510"/>
                      <a:gd name="connsiteY23" fmla="*/ 1605396 h 3745923"/>
                      <a:gd name="connsiteX24" fmla="*/ 0 w 3380510"/>
                      <a:gd name="connsiteY24" fmla="*/ 1032804 h 3745923"/>
                      <a:gd name="connsiteX25" fmla="*/ 0 w 3380510"/>
                      <a:gd name="connsiteY25" fmla="*/ 460213 h 3745923"/>
                      <a:gd name="connsiteX26" fmla="*/ 0 w 3380510"/>
                      <a:gd name="connsiteY26" fmla="*/ 0 h 374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380510" h="3745923" fill="none" extrusionOk="0">
                        <a:moveTo>
                          <a:pt x="0" y="0"/>
                        </a:moveTo>
                        <a:cubicBezTo>
                          <a:pt x="277106" y="-47811"/>
                          <a:pt x="419044" y="31890"/>
                          <a:pt x="597223" y="0"/>
                        </a:cubicBezTo>
                        <a:cubicBezTo>
                          <a:pt x="775402" y="-31890"/>
                          <a:pt x="932627" y="47952"/>
                          <a:pt x="1059226" y="0"/>
                        </a:cubicBezTo>
                        <a:cubicBezTo>
                          <a:pt x="1185825" y="-47952"/>
                          <a:pt x="1381419" y="49507"/>
                          <a:pt x="1588840" y="0"/>
                        </a:cubicBezTo>
                        <a:cubicBezTo>
                          <a:pt x="1796261" y="-49507"/>
                          <a:pt x="1906947" y="10050"/>
                          <a:pt x="2219868" y="0"/>
                        </a:cubicBezTo>
                        <a:cubicBezTo>
                          <a:pt x="2532789" y="-10050"/>
                          <a:pt x="2517789" y="42067"/>
                          <a:pt x="2783287" y="0"/>
                        </a:cubicBezTo>
                        <a:cubicBezTo>
                          <a:pt x="3048785" y="-42067"/>
                          <a:pt x="3158073" y="1576"/>
                          <a:pt x="3380510" y="0"/>
                        </a:cubicBezTo>
                        <a:cubicBezTo>
                          <a:pt x="3401034" y="243308"/>
                          <a:pt x="3321917" y="253761"/>
                          <a:pt x="3380510" y="497673"/>
                        </a:cubicBezTo>
                        <a:cubicBezTo>
                          <a:pt x="3439103" y="741585"/>
                          <a:pt x="3351998" y="779358"/>
                          <a:pt x="3380510" y="957886"/>
                        </a:cubicBezTo>
                        <a:cubicBezTo>
                          <a:pt x="3409022" y="1136414"/>
                          <a:pt x="3344614" y="1332971"/>
                          <a:pt x="3380510" y="1530477"/>
                        </a:cubicBezTo>
                        <a:cubicBezTo>
                          <a:pt x="3416406" y="1727983"/>
                          <a:pt x="3349797" y="1781350"/>
                          <a:pt x="3380510" y="1990691"/>
                        </a:cubicBezTo>
                        <a:cubicBezTo>
                          <a:pt x="3411223" y="2200032"/>
                          <a:pt x="3354919" y="2304900"/>
                          <a:pt x="3380510" y="2413445"/>
                        </a:cubicBezTo>
                        <a:cubicBezTo>
                          <a:pt x="3406101" y="2521990"/>
                          <a:pt x="3331734" y="2676661"/>
                          <a:pt x="3380510" y="2873658"/>
                        </a:cubicBezTo>
                        <a:cubicBezTo>
                          <a:pt x="3429286" y="3070655"/>
                          <a:pt x="3373659" y="3563833"/>
                          <a:pt x="3380510" y="3745923"/>
                        </a:cubicBezTo>
                        <a:cubicBezTo>
                          <a:pt x="3131786" y="3793716"/>
                          <a:pt x="2991264" y="3699882"/>
                          <a:pt x="2817092" y="3745923"/>
                        </a:cubicBezTo>
                        <a:cubicBezTo>
                          <a:pt x="2642920" y="3791964"/>
                          <a:pt x="2440178" y="3714959"/>
                          <a:pt x="2253673" y="3745923"/>
                        </a:cubicBezTo>
                        <a:cubicBezTo>
                          <a:pt x="2067168" y="3776887"/>
                          <a:pt x="1923632" y="3745658"/>
                          <a:pt x="1757865" y="3745923"/>
                        </a:cubicBezTo>
                        <a:cubicBezTo>
                          <a:pt x="1592098" y="3746188"/>
                          <a:pt x="1420113" y="3688915"/>
                          <a:pt x="1194447" y="3745923"/>
                        </a:cubicBezTo>
                        <a:cubicBezTo>
                          <a:pt x="968781" y="3802931"/>
                          <a:pt x="777222" y="3686775"/>
                          <a:pt x="631029" y="3745923"/>
                        </a:cubicBezTo>
                        <a:cubicBezTo>
                          <a:pt x="484836" y="3805071"/>
                          <a:pt x="247618" y="3672941"/>
                          <a:pt x="0" y="3745923"/>
                        </a:cubicBezTo>
                        <a:cubicBezTo>
                          <a:pt x="-62348" y="3602058"/>
                          <a:pt x="44833" y="3444003"/>
                          <a:pt x="0" y="3210791"/>
                        </a:cubicBezTo>
                        <a:cubicBezTo>
                          <a:pt x="-44833" y="2977579"/>
                          <a:pt x="18489" y="2848019"/>
                          <a:pt x="0" y="2713119"/>
                        </a:cubicBezTo>
                        <a:cubicBezTo>
                          <a:pt x="-18489" y="2578219"/>
                          <a:pt x="30927" y="2384047"/>
                          <a:pt x="0" y="2177987"/>
                        </a:cubicBezTo>
                        <a:cubicBezTo>
                          <a:pt x="-30927" y="1971927"/>
                          <a:pt x="58808" y="1774239"/>
                          <a:pt x="0" y="1605396"/>
                        </a:cubicBezTo>
                        <a:cubicBezTo>
                          <a:pt x="-58808" y="1436553"/>
                          <a:pt x="21456" y="1275822"/>
                          <a:pt x="0" y="1032804"/>
                        </a:cubicBezTo>
                        <a:cubicBezTo>
                          <a:pt x="-21456" y="789786"/>
                          <a:pt x="11622" y="611710"/>
                          <a:pt x="0" y="460213"/>
                        </a:cubicBezTo>
                        <a:cubicBezTo>
                          <a:pt x="-11622" y="308716"/>
                          <a:pt x="26989" y="108166"/>
                          <a:pt x="0" y="0"/>
                        </a:cubicBezTo>
                        <a:close/>
                      </a:path>
                      <a:path w="3380510" h="3745923" stroke="0" extrusionOk="0">
                        <a:moveTo>
                          <a:pt x="0" y="0"/>
                        </a:moveTo>
                        <a:cubicBezTo>
                          <a:pt x="131448" y="-22154"/>
                          <a:pt x="368112" y="39022"/>
                          <a:pt x="529613" y="0"/>
                        </a:cubicBezTo>
                        <a:cubicBezTo>
                          <a:pt x="691114" y="-39022"/>
                          <a:pt x="890481" y="47699"/>
                          <a:pt x="991616" y="0"/>
                        </a:cubicBezTo>
                        <a:cubicBezTo>
                          <a:pt x="1092751" y="-47699"/>
                          <a:pt x="1453606" y="49642"/>
                          <a:pt x="1622645" y="0"/>
                        </a:cubicBezTo>
                        <a:cubicBezTo>
                          <a:pt x="1791684" y="-49642"/>
                          <a:pt x="2045381" y="12815"/>
                          <a:pt x="2152258" y="0"/>
                        </a:cubicBezTo>
                        <a:cubicBezTo>
                          <a:pt x="2259135" y="-12815"/>
                          <a:pt x="2482447" y="33541"/>
                          <a:pt x="2681871" y="0"/>
                        </a:cubicBezTo>
                        <a:cubicBezTo>
                          <a:pt x="2881295" y="-33541"/>
                          <a:pt x="3144989" y="62162"/>
                          <a:pt x="3380510" y="0"/>
                        </a:cubicBezTo>
                        <a:cubicBezTo>
                          <a:pt x="3416245" y="207405"/>
                          <a:pt x="3346357" y="292315"/>
                          <a:pt x="3380510" y="460213"/>
                        </a:cubicBezTo>
                        <a:cubicBezTo>
                          <a:pt x="3414663" y="628111"/>
                          <a:pt x="3360663" y="753494"/>
                          <a:pt x="3380510" y="995345"/>
                        </a:cubicBezTo>
                        <a:cubicBezTo>
                          <a:pt x="3400357" y="1237196"/>
                          <a:pt x="3350600" y="1349949"/>
                          <a:pt x="3380510" y="1455559"/>
                        </a:cubicBezTo>
                        <a:cubicBezTo>
                          <a:pt x="3410420" y="1561169"/>
                          <a:pt x="3332600" y="1809934"/>
                          <a:pt x="3380510" y="1915772"/>
                        </a:cubicBezTo>
                        <a:cubicBezTo>
                          <a:pt x="3428420" y="2021610"/>
                          <a:pt x="3323624" y="2216837"/>
                          <a:pt x="3380510" y="2450904"/>
                        </a:cubicBezTo>
                        <a:cubicBezTo>
                          <a:pt x="3437396" y="2684971"/>
                          <a:pt x="3378617" y="2772361"/>
                          <a:pt x="3380510" y="3023495"/>
                        </a:cubicBezTo>
                        <a:cubicBezTo>
                          <a:pt x="3382403" y="3274629"/>
                          <a:pt x="3308070" y="3507687"/>
                          <a:pt x="3380510" y="3745923"/>
                        </a:cubicBezTo>
                        <a:cubicBezTo>
                          <a:pt x="3162354" y="3798169"/>
                          <a:pt x="2999980" y="3718924"/>
                          <a:pt x="2817092" y="3745923"/>
                        </a:cubicBezTo>
                        <a:cubicBezTo>
                          <a:pt x="2634204" y="3772922"/>
                          <a:pt x="2449765" y="3741923"/>
                          <a:pt x="2321284" y="3745923"/>
                        </a:cubicBezTo>
                        <a:cubicBezTo>
                          <a:pt x="2192803" y="3749923"/>
                          <a:pt x="1935652" y="3719351"/>
                          <a:pt x="1757865" y="3745923"/>
                        </a:cubicBezTo>
                        <a:cubicBezTo>
                          <a:pt x="1580078" y="3772495"/>
                          <a:pt x="1369148" y="3711440"/>
                          <a:pt x="1126837" y="3745923"/>
                        </a:cubicBezTo>
                        <a:cubicBezTo>
                          <a:pt x="884526" y="3780406"/>
                          <a:pt x="688721" y="3733544"/>
                          <a:pt x="563418" y="3745923"/>
                        </a:cubicBezTo>
                        <a:cubicBezTo>
                          <a:pt x="438115" y="3758302"/>
                          <a:pt x="263570" y="3733743"/>
                          <a:pt x="0" y="3745923"/>
                        </a:cubicBezTo>
                        <a:cubicBezTo>
                          <a:pt x="-45688" y="3626079"/>
                          <a:pt x="52604" y="3425563"/>
                          <a:pt x="0" y="3285710"/>
                        </a:cubicBezTo>
                        <a:cubicBezTo>
                          <a:pt x="-52604" y="3145857"/>
                          <a:pt x="40195" y="2967858"/>
                          <a:pt x="0" y="2788037"/>
                        </a:cubicBezTo>
                        <a:cubicBezTo>
                          <a:pt x="-40195" y="2608216"/>
                          <a:pt x="48733" y="2352895"/>
                          <a:pt x="0" y="2177987"/>
                        </a:cubicBezTo>
                        <a:cubicBezTo>
                          <a:pt x="-48733" y="2003079"/>
                          <a:pt x="17521" y="1794156"/>
                          <a:pt x="0" y="1642855"/>
                        </a:cubicBezTo>
                        <a:cubicBezTo>
                          <a:pt x="-17521" y="1491554"/>
                          <a:pt x="34058" y="1340505"/>
                          <a:pt x="0" y="1145182"/>
                        </a:cubicBezTo>
                        <a:cubicBezTo>
                          <a:pt x="-34058" y="949859"/>
                          <a:pt x="4545" y="906207"/>
                          <a:pt x="0" y="722428"/>
                        </a:cubicBezTo>
                        <a:cubicBezTo>
                          <a:pt x="-4545" y="538649"/>
                          <a:pt x="30962" y="1701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48130-2D32-9456-8CD4-7D1A24501F19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8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EDCE-660E-525A-0D59-D5E07D97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6FB9DF57-B945-A70B-38AB-073A330C0D3C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3D8C3-3B3D-F69D-73A3-03A5088554FE}"/>
              </a:ext>
            </a:extLst>
          </p:cNvPr>
          <p:cNvSpPr txBox="1"/>
          <p:nvPr/>
        </p:nvSpPr>
        <p:spPr>
          <a:xfrm>
            <a:off x="1262741" y="5270656"/>
            <a:ext cx="94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Adding nondeterminism to probabilistic Kolmogorov complexity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91DD0-32A4-7DBE-7A30-8429441FCF35}"/>
              </a:ext>
            </a:extLst>
          </p:cNvPr>
          <p:cNvSpPr txBox="1"/>
          <p:nvPr/>
        </p:nvSpPr>
        <p:spPr>
          <a:xfrm>
            <a:off x="1262741" y="2803054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Central problems from complexity theory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CDFB3-E078-2311-C3A1-6C3CCF8DCF1A}"/>
              </a:ext>
            </a:extLst>
          </p:cNvPr>
          <p:cNvSpPr txBox="1"/>
          <p:nvPr/>
        </p:nvSpPr>
        <p:spPr>
          <a:xfrm>
            <a:off x="1262741" y="4036855"/>
            <a:ext cx="826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3. A new hardness result in meta-complexity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D70BD-0F5B-7CFB-B822-231BB5386171}"/>
              </a:ext>
            </a:extLst>
          </p:cNvPr>
          <p:cNvSpPr txBox="1"/>
          <p:nvPr/>
        </p:nvSpPr>
        <p:spPr>
          <a:xfrm>
            <a:off x="1262741" y="1569253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Probabilistic notions of Kolmogorov Complexity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5223D-C267-3972-590E-1D67CF61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202" y="3788229"/>
            <a:ext cx="2049210" cy="2259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75536-5C40-82BF-2B16-86A4A896048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6E31-055C-CD18-14EE-08A4AB97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8AB38C9-47AD-1D7E-0750-944C94CBA210}"/>
              </a:ext>
            </a:extLst>
          </p:cNvPr>
          <p:cNvSpPr/>
          <p:nvPr/>
        </p:nvSpPr>
        <p:spPr>
          <a:xfrm>
            <a:off x="670029" y="627311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A </a:t>
            </a:r>
            <a:r>
              <a:rPr lang="en-US" altLang="en-GB" sz="3600" b="1" dirty="0">
                <a:solidFill>
                  <a:srgbClr val="3333FF"/>
                </a:solidFill>
                <a:latin typeface="Calisto MT" panose="02040603050505030304" pitchFamily="18" charset="0"/>
                <a:sym typeface="+mn-ea"/>
              </a:rPr>
              <a:t>central challenge</a:t>
            </a:r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 in Meta-Complexity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519DA-087D-A8A1-628D-DB1E52BD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1" y="1811453"/>
            <a:ext cx="5331280" cy="592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DF9C9-D987-D0E9-C8E5-28E16D94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87" y="2474419"/>
            <a:ext cx="3494315" cy="650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2CF818-08B8-F7BB-4776-A84E12A76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47" y="2598417"/>
            <a:ext cx="6172201" cy="433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4CEA6-8810-5F50-CC36-6333DB76E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628" y="3520374"/>
            <a:ext cx="5852256" cy="592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597219-53E2-9B69-D1B1-725232EFB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72" y="4363376"/>
            <a:ext cx="6111650" cy="726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3B578-8E0D-94FC-8FB6-CE12AAF8D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730" y="5229294"/>
            <a:ext cx="6111650" cy="524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44B37-F407-4094-B744-272FA8006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720" y="4348520"/>
            <a:ext cx="1356678" cy="1483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5379A1-0986-D679-C105-1F4B78A98783}"/>
              </a:ext>
            </a:extLst>
          </p:cNvPr>
          <p:cNvSpPr/>
          <p:nvPr/>
        </p:nvSpPr>
        <p:spPr>
          <a:xfrm>
            <a:off x="7627562" y="3130578"/>
            <a:ext cx="3149600" cy="848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Applications in cryptography and average-case complexity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28796-085C-0782-D68D-36B1A0860B3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usepackage{amssymb}&#10;\usepackage{amsthm}&#10;\usepackage{xcolor}&#10;\newcommand{\tc}[2]{\textcolor{#1}{#2}}&#10;\pagestyle{empty}&#10;\begin{document}&#10;&#10;\[&#10;\mathsf{\tc{red}{n}K}^t(x):=\min_{\Pi\in\{0,1\}^*}\left\{|\Pi|\ \middle\vert\ \begin{tabular}{@{\textbullet\enspace}l}&#10;$\forall w\in\{0,1\}^t$, $\Pi(w)$ outputs $x$ or $\bot$ in $t$ steps \\&#10;$\exists w\in\{0,1\}^t$, $\Pi(w)$ outputs $x$ in $t$ steps&#10;\end{tabular}\right\}&#10;\]&#10;&#10;&#10;\end{document}" title="IguanaTex Picture Display">
            <a:extLst>
              <a:ext uri="{FF2B5EF4-FFF2-40B4-BE49-F238E27FC236}">
                <a16:creationId xmlns:a16="http://schemas.microsoft.com/office/drawing/2014/main" id="{131D7DD6-CCA0-3111-8C4B-549A743BE6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6" y="1814813"/>
            <a:ext cx="9949258" cy="742400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amssymb}&#10;\usepackage{xcolor}&#10;\newcommand{\tc}[2]{\textcolor{#1}{#2}}&#10;\pagestyle{empty}&#10;\begin{document}&#10;&#10;\[&#10;\mathsf{MIN\tc{red}{n}KT}:=\left\{(x,1^s,1^t)\mid\mathsf{\tc{red}{n}K}^t(x)\le s\right\}&#10;\]&#10;&#10;&#10;\end{document}" title="IguanaTex Picture Display">
            <a:extLst>
              <a:ext uri="{FF2B5EF4-FFF2-40B4-BE49-F238E27FC236}">
                <a16:creationId xmlns:a16="http://schemas.microsoft.com/office/drawing/2014/main" id="{03237B96-F310-C823-0917-406DF1C7B1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6" y="3136166"/>
            <a:ext cx="5443733" cy="423195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B3D327D-75B3-AB78-75D3-FFAB7BFE1EE5}"/>
              </a:ext>
            </a:extLst>
          </p:cNvPr>
          <p:cNvSpPr/>
          <p:nvPr/>
        </p:nvSpPr>
        <p:spPr>
          <a:xfrm>
            <a:off x="670029" y="377931"/>
            <a:ext cx="108519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sym typeface="+mn-ea"/>
              </a:rPr>
              <a:t>A new hardness result</a:t>
            </a:r>
            <a:endParaRPr lang="en-US" altLang="en-GB" sz="3600" b="1" dirty="0">
              <a:latin typeface="Calisto MT" panose="02040603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673FC-A822-E179-70D6-B4BCE9F34DCC}"/>
              </a:ext>
            </a:extLst>
          </p:cNvPr>
          <p:cNvSpPr txBox="1"/>
          <p:nvPr/>
        </p:nvSpPr>
        <p:spPr>
          <a:xfrm>
            <a:off x="3348195" y="1098161"/>
            <a:ext cx="5495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[Joint work with </a:t>
            </a:r>
            <a:r>
              <a:rPr lang="en-US" sz="1800" b="1" dirty="0" err="1"/>
              <a:t>Jinqiao</a:t>
            </a:r>
            <a:r>
              <a:rPr lang="en-US" sz="1800" b="1" dirty="0"/>
              <a:t> Hu</a:t>
            </a:r>
            <a:r>
              <a:rPr lang="en-US" sz="1800" dirty="0"/>
              <a:t> and </a:t>
            </a:r>
            <a:r>
              <a:rPr lang="en-US" sz="1800" b="1" dirty="0" err="1"/>
              <a:t>Zhenjian</a:t>
            </a:r>
            <a:r>
              <a:rPr lang="en-US" sz="1800" b="1" dirty="0"/>
              <a:t> Lu </a:t>
            </a:r>
            <a:r>
              <a:rPr lang="en-US" sz="1800" dirty="0"/>
              <a:t>2025]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58CB9-2010-0FF6-9DEB-270860A3C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478" y="2948778"/>
            <a:ext cx="2049210" cy="2259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4CC6E-5DC1-0E9D-29FB-A43CF629951F}"/>
              </a:ext>
            </a:extLst>
          </p:cNvPr>
          <p:cNvSpPr txBox="1"/>
          <p:nvPr/>
        </p:nvSpPr>
        <p:spPr>
          <a:xfrm>
            <a:off x="633082" y="5555879"/>
            <a:ext cx="10765826" cy="461665"/>
          </a:xfrm>
          <a:prstGeom prst="rect">
            <a:avLst/>
          </a:prstGeom>
          <a:noFill/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While the result is about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/>
              <a:t>K</a:t>
            </a:r>
            <a:r>
              <a:rPr lang="en-US" sz="2400" b="1" baseline="30000" dirty="0"/>
              <a:t>t</a:t>
            </a:r>
            <a:r>
              <a:rPr lang="en-US" sz="2400" dirty="0"/>
              <a:t>, its proof employs </a:t>
            </a:r>
            <a:r>
              <a:rPr lang="en-US" sz="2400" b="1" dirty="0">
                <a:solidFill>
                  <a:srgbClr val="3333FF"/>
                </a:solidFill>
              </a:rPr>
              <a:t>probabilistic Kolmogorov complexity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9CE808B6-DD5D-7D04-5A0A-399C7C039710}"/>
              </a:ext>
            </a:extLst>
          </p:cNvPr>
          <p:cNvSpPr/>
          <p:nvPr/>
        </p:nvSpPr>
        <p:spPr>
          <a:xfrm rot="5400000">
            <a:off x="5131057" y="3948157"/>
            <a:ext cx="445770" cy="892985"/>
          </a:xfrm>
          <a:prstGeom prst="up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732446-11AB-3831-40F4-C10742DEA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81" y="4153170"/>
            <a:ext cx="1753899" cy="482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9E8B70-59C3-2178-6D5E-9F1DADFC5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276" y="4078669"/>
            <a:ext cx="2052421" cy="631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DD4EBB-7302-EBE4-0AFC-AA50BF2ED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4083420"/>
            <a:ext cx="2752290" cy="589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CBB6A8-E531-BE6C-A8BB-A142194280CC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A8CA-481B-7E1D-88A3-C5A33323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BFB86F21-8D8B-C738-EA1C-2ECA760FC677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362CB-573B-A8E6-255E-F80FB501A14D}"/>
              </a:ext>
            </a:extLst>
          </p:cNvPr>
          <p:cNvSpPr txBox="1"/>
          <p:nvPr/>
        </p:nvSpPr>
        <p:spPr>
          <a:xfrm>
            <a:off x="1262741" y="5270656"/>
            <a:ext cx="94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4. Adding nondeterminism to probabilistic Kolmogorov complexity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9CAF9-B429-5AB1-37EA-292080E993DE}"/>
              </a:ext>
            </a:extLst>
          </p:cNvPr>
          <p:cNvSpPr txBox="1"/>
          <p:nvPr/>
        </p:nvSpPr>
        <p:spPr>
          <a:xfrm>
            <a:off x="1262741" y="2803054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Central problems from complexity theory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C6772-F55F-2971-AC94-546B34AFFC8A}"/>
              </a:ext>
            </a:extLst>
          </p:cNvPr>
          <p:cNvSpPr txBox="1"/>
          <p:nvPr/>
        </p:nvSpPr>
        <p:spPr>
          <a:xfrm>
            <a:off x="1262741" y="4036855"/>
            <a:ext cx="826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A new hardness result in meta-complexity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5B3A4-8003-5ED9-3A5B-84A394E2DA63}"/>
              </a:ext>
            </a:extLst>
          </p:cNvPr>
          <p:cNvSpPr txBox="1"/>
          <p:nvPr/>
        </p:nvSpPr>
        <p:spPr>
          <a:xfrm>
            <a:off x="1262741" y="1569253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Probabilistic notions of Kolmogorov Complexity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7194C-F707-428D-2292-D48FF283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547" y="3778993"/>
            <a:ext cx="2049210" cy="2259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39BB0-72C4-0E81-7981-581278750644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7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8D20-8856-2D40-D73F-21B49A74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EB88480-9157-75E7-C168-830E36BCE986}"/>
              </a:ext>
            </a:extLst>
          </p:cNvPr>
          <p:cNvSpPr txBox="1"/>
          <p:nvPr/>
        </p:nvSpPr>
        <p:spPr>
          <a:xfrm>
            <a:off x="5313249" y="453556"/>
            <a:ext cx="6332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0E02AC"/>
                </a:solidFill>
              </a:rPr>
              <a:t>Today</a:t>
            </a:r>
            <a:endParaRPr lang="en-GB" sz="5000" b="1" dirty="0">
              <a:solidFill>
                <a:srgbClr val="0E02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BABC-1F49-12F6-B972-EAD4E9D0B529}"/>
              </a:ext>
            </a:extLst>
          </p:cNvPr>
          <p:cNvSpPr txBox="1"/>
          <p:nvPr/>
        </p:nvSpPr>
        <p:spPr>
          <a:xfrm>
            <a:off x="969316" y="1605410"/>
            <a:ext cx="442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Zoo of time-bounded Kolmogorov complexity notions: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9753A-FCE9-23DB-2D62-33692F478ACE}"/>
              </a:ext>
            </a:extLst>
          </p:cNvPr>
          <p:cNvSpPr txBox="1"/>
          <p:nvPr/>
        </p:nvSpPr>
        <p:spPr>
          <a:xfrm>
            <a:off x="6006190" y="1482792"/>
            <a:ext cx="55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Which features of Kolmogorov complexity survive in the time-bounded setting?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0E05-19CD-FC2A-2D53-49298EDCA24D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Meta-Complexity: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200" b="1" dirty="0"/>
              <a:t>What is the complexity of estimating complexity?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5C386-AF56-16A2-3BE9-81A912D26729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Applications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 in Theoretical Computer Science</a:t>
            </a:r>
            <a:endParaRPr lang="en-GB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CA5B-51E3-1980-43EF-D61CA373943C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Source Coding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A51D8-AD1D-C85C-E261-711DD01D129E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Symmetry of </a:t>
            </a:r>
          </a:p>
          <a:p>
            <a:pPr algn="ctr"/>
            <a:r>
              <a:rPr lang="en-US" sz="2200" dirty="0"/>
              <a:t>Information</a:t>
            </a:r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D7D8E-C973-7124-78F9-30E849D14408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Language Compression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CFC6F-838A-F35D-97EA-FF8ED7042AA7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e.g., given a string x and a time bound t, compute K</a:t>
            </a:r>
            <a:r>
              <a:rPr lang="en-US" sz="2200" baseline="300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(x)</a:t>
            </a:r>
            <a:endParaRPr lang="en-GB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81CA42-E040-7F5F-F1F6-CE7A655C22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471038" y="2596148"/>
            <a:ext cx="663349" cy="525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DFB4B6-855E-CCBB-FF4D-C76A43AC24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2158405" y="2620743"/>
            <a:ext cx="672238" cy="446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E7A6A7-E87E-3225-55F7-DC3321F69C7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430163" y="3914320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92A048-6256-6C07-5239-7F63DB1A6C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1379770" y="3948691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910CA-8D7A-3D13-E0EA-7C1D2D30C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05" y="4514167"/>
            <a:ext cx="870687" cy="597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78BF2C-0457-D2F8-2C9C-62B5DB51C40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"/>
          </a:blip>
          <a:stretch>
            <a:fillRect/>
          </a:stretch>
        </p:blipFill>
        <p:spPr>
          <a:xfrm>
            <a:off x="1478494" y="4585281"/>
            <a:ext cx="771962" cy="528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3ECCC-8B23-C2A6-1A85-2E6CC8982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8175" y="4111922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D2801F-C400-F4FC-2F7E-645AA6DAA8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2564" y="4231249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F6C4E9-56A1-137A-D8E7-2E77159CA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350" y="5898588"/>
            <a:ext cx="985350" cy="619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A122C7-F12A-8655-5103-31A60C8F0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383" y="5972235"/>
            <a:ext cx="870684" cy="4992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30EB9C-4DA0-EFC2-C31D-5115103AFE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4755" y="5981504"/>
            <a:ext cx="777790" cy="53661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A49B95-C4B3-288F-10B2-568FCADB3A13}"/>
              </a:ext>
            </a:extLst>
          </p:cNvPr>
          <p:cNvCxnSpPr/>
          <p:nvPr/>
        </p:nvCxnSpPr>
        <p:spPr>
          <a:xfrm flipH="1">
            <a:off x="1482223" y="3270915"/>
            <a:ext cx="665779" cy="57106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2EA1A3-E0B8-79DE-AF30-A647FEDBE03C}"/>
              </a:ext>
            </a:extLst>
          </p:cNvPr>
          <p:cNvCxnSpPr>
            <a:cxnSpLocks/>
          </p:cNvCxnSpPr>
          <p:nvPr/>
        </p:nvCxnSpPr>
        <p:spPr>
          <a:xfrm>
            <a:off x="3257554" y="3246489"/>
            <a:ext cx="654729" cy="649279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4FAA9F-9E49-10D1-9008-6FAD54F1F48A}"/>
              </a:ext>
            </a:extLst>
          </p:cNvPr>
          <p:cNvCxnSpPr>
            <a:cxnSpLocks/>
          </p:cNvCxnSpPr>
          <p:nvPr/>
        </p:nvCxnSpPr>
        <p:spPr>
          <a:xfrm>
            <a:off x="1536350" y="5220812"/>
            <a:ext cx="714106" cy="56122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F9F364-B318-6429-E795-91C1143433FD}"/>
              </a:ext>
            </a:extLst>
          </p:cNvPr>
          <p:cNvCxnSpPr>
            <a:cxnSpLocks/>
          </p:cNvCxnSpPr>
          <p:nvPr/>
        </p:nvCxnSpPr>
        <p:spPr>
          <a:xfrm flipH="1">
            <a:off x="3184075" y="4974407"/>
            <a:ext cx="831105" cy="80762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E5B6825-6E95-4621-1A26-2CA0FE83F39B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</a:blip>
          <a:stretch>
            <a:fillRect/>
          </a:stretch>
        </p:blipFill>
        <p:spPr>
          <a:xfrm>
            <a:off x="2830643" y="2601797"/>
            <a:ext cx="2163406" cy="536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67DF824-2F69-C23D-3E8C-58E797DEA97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5000"/>
          </a:blip>
          <a:stretch>
            <a:fillRect/>
          </a:stretch>
        </p:blipFill>
        <p:spPr>
          <a:xfrm>
            <a:off x="1486508" y="446132"/>
            <a:ext cx="3294116" cy="1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C48B2-DB5B-2491-7C38-A977B757687F}"/>
              </a:ext>
            </a:extLst>
          </p:cNvPr>
          <p:cNvCxnSpPr>
            <a:cxnSpLocks/>
          </p:cNvCxnSpPr>
          <p:nvPr/>
        </p:nvCxnSpPr>
        <p:spPr>
          <a:xfrm>
            <a:off x="5994687" y="4018258"/>
            <a:ext cx="216143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2FA35A-0292-BCBF-D172-8FEFABED4315}"/>
              </a:ext>
            </a:extLst>
          </p:cNvPr>
          <p:cNvCxnSpPr>
            <a:cxnSpLocks/>
          </p:cNvCxnSpPr>
          <p:nvPr/>
        </p:nvCxnSpPr>
        <p:spPr>
          <a:xfrm>
            <a:off x="3496067" y="4756961"/>
            <a:ext cx="17535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5C813D-0FA3-7867-9266-1DE040358160}"/>
              </a:ext>
            </a:extLst>
          </p:cNvPr>
          <p:cNvCxnSpPr>
            <a:cxnSpLocks/>
          </p:cNvCxnSpPr>
          <p:nvPr/>
        </p:nvCxnSpPr>
        <p:spPr>
          <a:xfrm>
            <a:off x="1644915" y="6518119"/>
            <a:ext cx="75762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2E9089-741D-D7D1-0907-D6E4949E086E}"/>
              </a:ext>
            </a:extLst>
          </p:cNvPr>
          <p:cNvCxnSpPr>
            <a:cxnSpLocks/>
          </p:cNvCxnSpPr>
          <p:nvPr/>
        </p:nvCxnSpPr>
        <p:spPr>
          <a:xfrm>
            <a:off x="535417" y="5148741"/>
            <a:ext cx="7409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B008528-8FF7-0ED7-F459-17A29978FB5A}"/>
              </a:ext>
            </a:extLst>
          </p:cNvPr>
          <p:cNvSpPr/>
          <p:nvPr/>
        </p:nvSpPr>
        <p:spPr>
          <a:xfrm rot="10800000">
            <a:off x="10185711" y="3235569"/>
            <a:ext cx="326572" cy="3754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AB9B6-FE9A-01E9-4053-057747848578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7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794FE9D6-5DAE-7197-A438-B2BA4CADD319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solidFill>
                  <a:srgbClr val="3333FF"/>
                </a:solidFill>
                <a:latin typeface="Calisto MT" panose="02040603050505030304" pitchFamily="18" charset="0"/>
                <a:sym typeface="+mn-ea"/>
              </a:rPr>
              <a:t>Probabilistic</a:t>
            </a:r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200" b="1" dirty="0">
                <a:solidFill>
                  <a:srgbClr val="FF0000"/>
                </a:solidFill>
                <a:latin typeface="Calisto MT" panose="02040603050505030304" pitchFamily="18" charset="0"/>
                <a:sym typeface="+mn-ea"/>
              </a:rPr>
              <a:t>Nondeterministic</a:t>
            </a:r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 Kolmogorov Complexity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EB95-4633-02C2-C1A4-AC16C37F1D07}"/>
              </a:ext>
            </a:extLst>
          </p:cNvPr>
          <p:cNvSpPr txBox="1"/>
          <p:nvPr/>
        </p:nvSpPr>
        <p:spPr>
          <a:xfrm>
            <a:off x="3348195" y="1193255"/>
            <a:ext cx="5495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[Joint work with </a:t>
            </a:r>
            <a:r>
              <a:rPr lang="en-US" sz="1800" dirty="0" err="1"/>
              <a:t>Jinqiao</a:t>
            </a:r>
            <a:r>
              <a:rPr lang="en-US" sz="1800" dirty="0"/>
              <a:t> Hu and </a:t>
            </a:r>
            <a:r>
              <a:rPr lang="en-US" sz="1800" dirty="0" err="1"/>
              <a:t>Zhenjian</a:t>
            </a:r>
            <a:r>
              <a:rPr lang="en-US" sz="1800" dirty="0"/>
              <a:t> Lu 2025]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E802E-0423-0C94-032F-ADAD7D889CEF}"/>
              </a:ext>
            </a:extLst>
          </p:cNvPr>
          <p:cNvSpPr txBox="1"/>
          <p:nvPr/>
        </p:nvSpPr>
        <p:spPr>
          <a:xfrm>
            <a:off x="493450" y="5108797"/>
            <a:ext cx="1111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 part of our proof, we show that </a:t>
            </a:r>
            <a:r>
              <a:rPr lang="en-US" sz="2400" b="1" dirty="0">
                <a:solidFill>
                  <a:srgbClr val="3333FF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/>
              <a:t>K</a:t>
            </a:r>
            <a:r>
              <a:rPr lang="en-US" sz="2400" dirty="0"/>
              <a:t> is essentially a “</a:t>
            </a:r>
            <a:r>
              <a:rPr lang="en-US" sz="2400" b="1" dirty="0"/>
              <a:t>master</a:t>
            </a:r>
            <a:r>
              <a:rPr lang="en-US" sz="2400" dirty="0"/>
              <a:t>” measure:</a:t>
            </a:r>
          </a:p>
          <a:p>
            <a:endParaRPr lang="en-US" sz="2400" dirty="0"/>
          </a:p>
          <a:p>
            <a:pPr algn="ctr"/>
            <a:r>
              <a:rPr lang="en-US" sz="2400" dirty="0"/>
              <a:t>Nearly all properties of (time-unbounded) Kolmogorov complexity survive for </a:t>
            </a:r>
            <a:r>
              <a:rPr lang="en-US" sz="2400" b="1" dirty="0">
                <a:solidFill>
                  <a:srgbClr val="3333FF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b="1" dirty="0"/>
              <a:t>K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E41B4-3EF8-57F5-99EB-88154F28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92" y="1983843"/>
            <a:ext cx="7548271" cy="92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9E6B69-3223-5439-27D8-06D622E0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83" y="3373580"/>
            <a:ext cx="7792480" cy="831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71952E-1C30-0C1F-D755-54DCE0DD33B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E4D77-934C-EF98-48BF-E2B34552E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\documentclass{article}&#10;\usepackage{amsmath}&#10;\usepackage{amssymb}&#10;\usepackage{xcolor}&#10;\newcommand{\tc}[2]{\textcolor{#1}{#2}}&#10;\setlength{\parindent}{0pt}&#10;\pagestyle{empty}&#10;\begin{document}&#10;&#10;\textbf{Theorem}. There exists a polynomial $p$, such that for any $n$, any set $A\subseteq\{0,1\}^n$ and any $x\in A$, we have&#10;&#10;&#10;\end{document}" title="IguanaTex Picture Display">
            <a:extLst>
              <a:ext uri="{FF2B5EF4-FFF2-40B4-BE49-F238E27FC236}">
                <a16:creationId xmlns:a16="http://schemas.microsoft.com/office/drawing/2014/main" id="{E30AC932-D18D-DF92-9BA4-69DE39EF88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8" y="1822029"/>
            <a:ext cx="10437487" cy="654628"/>
          </a:xfrm>
          <a:prstGeom prst="rect">
            <a:avLst/>
          </a:prstGeom>
        </p:spPr>
      </p:pic>
      <p:pic>
        <p:nvPicPr>
          <p:cNvPr id="28" name="Picture 27" descr="\documentclass{article}&#10;\usepackage{amsmath}&#10;\usepackage{amssymb}&#10;\usepackage{xcolor}&#10;\newcommand{\tc}[2]{\textcolor{#1}{#2}}&#10;\setlength{\parindent}{0pt}&#10;\pagestyle{empty}&#10;\begin{document}&#10;&#10;\[&#10;\mathsf{pnK}^{\tc{magenta}{A},p(n)}(x)\le\log |A|+\tc{red}{\log p(n)}.&#10;\]&#10;&#10;&#10;\end{document}" title="IguanaTex Picture Display">
            <a:extLst>
              <a:ext uri="{FF2B5EF4-FFF2-40B4-BE49-F238E27FC236}">
                <a16:creationId xmlns:a16="http://schemas.microsoft.com/office/drawing/2014/main" id="{B47BA51C-06A5-169D-ECD7-27962B990A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1" y="2819559"/>
            <a:ext cx="4331885" cy="371200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amssymb}&#10;\usepackage{xcolor}&#10;\newcommand{\tc}[2]{\textcolor{#1}{#2}}&#10;\setlength{\parindent}{0pt}&#10;\pagestyle{empty}&#10;\begin{document}&#10;&#10;\textbf{Comparison}:&#10;&#10;&#10;\end{document}" title="IguanaTex Picture Display">
            <a:extLst>
              <a:ext uri="{FF2B5EF4-FFF2-40B4-BE49-F238E27FC236}">
                <a16:creationId xmlns:a16="http://schemas.microsoft.com/office/drawing/2014/main" id="{5AD43723-7456-6D54-33E1-EDB14931AC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8" y="4193992"/>
            <a:ext cx="1866971" cy="2706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amssymb}&#10;\usepackage{xcolor}&#10;\newcommand{\tc}[2]{\textcolor{#1}{#2}}&#10;\setlength{\parindent}{0pt}&#10;\pagestyle{empty}&#10;\begin{document}&#10;&#10;\[&#10;\mathsf{rnK}^{A,\mathsf{poly}(n)}(x)\le\log|A|+\tc{red}{O(\log^3n)}.&#10;\]&#10;&#10;\end{document}" title="IguanaTex Picture Display">
            <a:extLst>
              <a:ext uri="{FF2B5EF4-FFF2-40B4-BE49-F238E27FC236}">
                <a16:creationId xmlns:a16="http://schemas.microsoft.com/office/drawing/2014/main" id="{2E7F8009-76B1-62BE-3530-C19DC7AC0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1" y="4128163"/>
            <a:ext cx="4772573" cy="37120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{amssymb}&#10;\usepackage{xcolor}&#10;\newcommand{\tc}[2]{\textcolor{#1}{#2}}&#10;\setlength{\parindent}{0pt}&#10;\pagestyle{empty}&#10;\begin{document}&#10;&#10;\[&#10;\mathsf{nK}^{A,\mathsf{poly}(n)}(x)\le\log|A|+\tc{red}{O((\sqrt{\log|A|}+\log n)\log n)}.&#10;\]&#10;&#10;&#10;\end{document}" title="IguanaTex Picture Display">
            <a:extLst>
              <a:ext uri="{FF2B5EF4-FFF2-40B4-BE49-F238E27FC236}">
                <a16:creationId xmlns:a16="http://schemas.microsoft.com/office/drawing/2014/main" id="{03A0D1D9-A6F8-CD78-761D-482F32CEA7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00" y="4977021"/>
            <a:ext cx="6959542" cy="37120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{amssymb}&#10;\usepackage{xcolor}&#10;\newcommand{\tc}[2]{\textcolor{#1}{#2}}&#10;\setlength{\parindent}{0pt}&#10;\pagestyle{empty}&#10;\begin{document}&#10;&#10;[\tc{blue}{BLvM'05}]&#10;&#10;&#10;\end{document}" title="IguanaTex Picture Display">
            <a:extLst>
              <a:ext uri="{FF2B5EF4-FFF2-40B4-BE49-F238E27FC236}">
                <a16:creationId xmlns:a16="http://schemas.microsoft.com/office/drawing/2014/main" id="{B126C932-B220-5990-1FCB-020BBE79A9D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21" y="4193992"/>
            <a:ext cx="1331200" cy="305371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amssymb}&#10;\usepackage{xcolor}&#10;\newcommand{\tc}[2]{\textcolor{#1}{#2}}&#10;\setlength{\parindent}{0pt}&#10;\pagestyle{empty}&#10;\begin{document}&#10;&#10;[\tc{blue}{BLvM'05}]&#10;&#10;&#10;\end{document}" title="IguanaTex Picture Display">
            <a:extLst>
              <a:ext uri="{FF2B5EF4-FFF2-40B4-BE49-F238E27FC236}">
                <a16:creationId xmlns:a16="http://schemas.microsoft.com/office/drawing/2014/main" id="{0E6D37AC-B0E9-34C2-8EFF-4ED522D6673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21" y="5042850"/>
            <a:ext cx="1331200" cy="305371"/>
          </a:xfrm>
          <a:prstGeom prst="rect">
            <a:avLst/>
          </a:prstGeom>
        </p:spPr>
      </p:pic>
      <p:pic>
        <p:nvPicPr>
          <p:cNvPr id="30" name="Picture 29" descr="\documentclass{article}&#10;\usepackage{amsmath}&#10;\usepackage{amssymb}&#10;\usepackage{xcolor}&#10;\newcommand{\tc}[2]{\textcolor{#1}{#2}}&#10;\setlength{\parindent}{0pt}&#10;\pagestyle{empty}&#10;\begin{document}&#10;&#10;\tc{magenta}{Oracle access to A}&#10;&#10;&#10;\end{document}" title="IguanaTex Picture Display">
            <a:extLst>
              <a:ext uri="{FF2B5EF4-FFF2-40B4-BE49-F238E27FC236}">
                <a16:creationId xmlns:a16="http://schemas.microsoft.com/office/drawing/2014/main" id="{B5A7AEBE-B877-4C94-3790-F290DE7665C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1" y="2598638"/>
            <a:ext cx="1418667" cy="13120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6BCC8EFC-9EC6-ECFB-9A47-FE32CA3AAB3F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Language Compression for pnK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7938E-748D-750D-4409-D387A4693AC6}"/>
              </a:ext>
            </a:extLst>
          </p:cNvPr>
          <p:cNvSpPr txBox="1"/>
          <p:nvPr/>
        </p:nvSpPr>
        <p:spPr>
          <a:xfrm>
            <a:off x="5831341" y="5707042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3333FF"/>
                </a:solidFill>
                <a:latin typeface="NimbusRomNo9L-Regu"/>
              </a:rPr>
              <a:t>[Harry Buhrman, Troy Lee, and Dieter van </a:t>
            </a:r>
            <a:r>
              <a:rPr lang="en-GB" sz="1800" i="0" u="none" strike="noStrike" baseline="0" dirty="0" err="1">
                <a:solidFill>
                  <a:srgbClr val="3333FF"/>
                </a:solidFill>
                <a:latin typeface="NimbusRomNo9L-Regu"/>
              </a:rPr>
              <a:t>Melkebeek</a:t>
            </a:r>
            <a:r>
              <a:rPr lang="en-GB" sz="1800" i="0" u="none" strike="noStrike" baseline="0" dirty="0">
                <a:solidFill>
                  <a:srgbClr val="3333FF"/>
                </a:solidFill>
                <a:latin typeface="NimbusRomNo9L-Regu"/>
              </a:rPr>
              <a:t> 2005]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A860A-6A2A-B9F9-9E6C-9BD554FA089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B45166-097F-573D-780D-6351D67B173F}"/>
              </a:ext>
            </a:extLst>
          </p:cNvPr>
          <p:cNvSpPr/>
          <p:nvPr/>
        </p:nvSpPr>
        <p:spPr>
          <a:xfrm>
            <a:off x="5698841" y="2726398"/>
            <a:ext cx="6049818" cy="2131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E8552CE-D42B-F62F-180F-B2289F2AC691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How to combine </a:t>
            </a:r>
            <a:r>
              <a:rPr lang="en-US" altLang="en-GB" sz="3200" b="1" dirty="0">
                <a:solidFill>
                  <a:srgbClr val="3333FF"/>
                </a:solidFill>
                <a:latin typeface="Calisto MT" panose="02040603050505030304" pitchFamily="18" charset="0"/>
                <a:sym typeface="+mn-ea"/>
              </a:rPr>
              <a:t>randomness</a:t>
            </a:r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 and </a:t>
            </a:r>
            <a:r>
              <a:rPr lang="en-US" altLang="en-GB" sz="3200" b="1" dirty="0">
                <a:solidFill>
                  <a:srgbClr val="FF0000"/>
                </a:solidFill>
                <a:latin typeface="Calisto MT" panose="02040603050505030304" pitchFamily="18" charset="0"/>
                <a:sym typeface="+mn-ea"/>
              </a:rPr>
              <a:t>nondeterminism</a:t>
            </a:r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8A6F9-17AE-633E-ABA4-BBEFC46157AE}"/>
              </a:ext>
            </a:extLst>
          </p:cNvPr>
          <p:cNvSpPr txBox="1"/>
          <p:nvPr/>
        </p:nvSpPr>
        <p:spPr>
          <a:xfrm>
            <a:off x="439786" y="2177181"/>
            <a:ext cx="151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Goal:</a:t>
            </a:r>
            <a:endParaRPr lang="en-GB" sz="2800" dirty="0"/>
          </a:p>
        </p:txBody>
      </p:sp>
      <p:pic>
        <p:nvPicPr>
          <p:cNvPr id="10" name="Picture 9" descr="\documentclass{article}&#10;\usepackage{amsmath}&#10;\usepackage{amssymb}&#10;\usepackage{xcolor}&#10;\newcommand{\tc}[2]{\textcolor{#1}{#2}}&#10;\setlength{\parindent}{0pt}&#10;\pagestyle{empty}&#10;\begin{document}&#10;&#10;\[&#10;\mathsf{pnK}^{A,p(n)}(x)\le\log |A|+\log p(n).&#10;\]&#10;&#10;&#10;\end{document}" title="IguanaTex Picture Display">
            <a:extLst>
              <a:ext uri="{FF2B5EF4-FFF2-40B4-BE49-F238E27FC236}">
                <a16:creationId xmlns:a16="http://schemas.microsoft.com/office/drawing/2014/main" id="{23016BAD-387C-94A9-E662-96DDEA26C5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3" y="2202599"/>
            <a:ext cx="4653714" cy="398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A5382-F106-470A-414B-D9237A174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966" y="1212086"/>
            <a:ext cx="6125936" cy="672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EDC0D-79E4-3AAB-5349-067408177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05" y="3061239"/>
            <a:ext cx="3689532" cy="498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F8789-6793-DDF0-46D4-1D1A63F15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21" y="4041283"/>
            <a:ext cx="5149890" cy="471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4102A-5CC3-D7BE-346A-9638C7E16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85" y="5001986"/>
            <a:ext cx="11087560" cy="55614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275DF3-68F5-C4AA-36E1-F25CAE60B3A4}"/>
              </a:ext>
            </a:extLst>
          </p:cNvPr>
          <p:cNvCxnSpPr>
            <a:cxnSpLocks/>
          </p:cNvCxnSpPr>
          <p:nvPr/>
        </p:nvCxnSpPr>
        <p:spPr>
          <a:xfrm flipV="1">
            <a:off x="1198948" y="4512399"/>
            <a:ext cx="0" cy="479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5AA41DF-7FA3-EC83-A3F1-88E66E46D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86" y="5673422"/>
            <a:ext cx="8354763" cy="699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268E51-2DFA-2984-ED35-1610FDF5BD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4" y="3212885"/>
            <a:ext cx="5861602" cy="15755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64B133-DFC3-E3B7-93F8-118B53F10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383" y="2748838"/>
            <a:ext cx="4995430" cy="519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B97A6-946E-3D4B-C974-239BDC71E284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7F839E6-F372-D4F3-1F2D-3AB06CBFF73B}"/>
              </a:ext>
            </a:extLst>
          </p:cNvPr>
          <p:cNvSpPr/>
          <p:nvPr/>
        </p:nvSpPr>
        <p:spPr>
          <a:xfrm>
            <a:off x="661389" y="589159"/>
            <a:ext cx="966128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GB" sz="2800" b="1" dirty="0">
                <a:latin typeface="Calisto MT" panose="02040603050505030304" pitchFamily="18" charset="0"/>
                <a:sym typeface="+mn-ea"/>
              </a:rPr>
              <a:t>Hardness of MINnKT via pnK  (Proof Overview)</a:t>
            </a:r>
            <a:endParaRPr lang="en-US" altLang="en-GB" sz="2800" b="1" dirty="0"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244B2-9D39-77BE-3EF1-A16FA080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541" y="520083"/>
            <a:ext cx="2022070" cy="2229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C3989C-2214-BD02-536E-9CCD92B517DD}"/>
              </a:ext>
            </a:extLst>
          </p:cNvPr>
          <p:cNvSpPr txBox="1"/>
          <p:nvPr/>
        </p:nvSpPr>
        <p:spPr>
          <a:xfrm>
            <a:off x="7716545" y="4765906"/>
            <a:ext cx="415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Techniques from pseudorandomness</a:t>
            </a:r>
          </a:p>
          <a:p>
            <a:r>
              <a:rPr lang="en-GB" sz="2000" dirty="0"/>
              <a:t>- </a:t>
            </a:r>
            <a:r>
              <a:rPr lang="en-GB" sz="2000" b="1" dirty="0">
                <a:solidFill>
                  <a:srgbClr val="3333FF"/>
                </a:solidFill>
              </a:rPr>
              <a:t>Direct Product Generator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48ADB-4767-5D65-489E-A3649DDD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62" y="1317902"/>
            <a:ext cx="2052421" cy="631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65BC6-DFC8-29F5-BE0A-9444A4C61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24" y="1326935"/>
            <a:ext cx="2752290" cy="589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9FF4B5-002A-4AA1-5291-DCDD69188E8F}"/>
              </a:ext>
            </a:extLst>
          </p:cNvPr>
          <p:cNvSpPr txBox="1"/>
          <p:nvPr/>
        </p:nvSpPr>
        <p:spPr>
          <a:xfrm>
            <a:off x="736480" y="2153540"/>
            <a:ext cx="553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</a:t>
            </a:r>
            <a:r>
              <a:rPr lang="en-US" sz="2400" dirty="0"/>
              <a:t> Compressing </a:t>
            </a:r>
            <a:r>
              <a:rPr lang="en-US" sz="2400" b="1" dirty="0"/>
              <a:t>NP</a:t>
            </a:r>
            <a:r>
              <a:rPr lang="en-US" sz="2400" dirty="0"/>
              <a:t> witnesses with </a:t>
            </a:r>
            <a:r>
              <a:rPr lang="en-US" sz="2400" b="1" dirty="0"/>
              <a:t>pnK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CF3BBF-A360-AF4B-079A-BA57207484C1}"/>
              </a:ext>
            </a:extLst>
          </p:cNvPr>
          <p:cNvSpPr txBox="1"/>
          <p:nvPr/>
        </p:nvSpPr>
        <p:spPr>
          <a:xfrm>
            <a:off x="736480" y="4343575"/>
            <a:ext cx="726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Collapsing </a:t>
            </a:r>
            <a:r>
              <a:rPr lang="en-US" sz="2400" b="1" dirty="0"/>
              <a:t>pnK</a:t>
            </a:r>
            <a:r>
              <a:rPr lang="en-US" sz="2400" dirty="0"/>
              <a:t> to </a:t>
            </a:r>
            <a:r>
              <a:rPr lang="en-US" sz="2400" b="1" dirty="0"/>
              <a:t>pK</a:t>
            </a:r>
            <a:r>
              <a:rPr lang="en-US" sz="2400" dirty="0"/>
              <a:t>  (assuming </a:t>
            </a:r>
            <a:r>
              <a:rPr lang="en-US" sz="2400" b="1" dirty="0"/>
              <a:t>MINnKT</a:t>
            </a:r>
            <a:r>
              <a:rPr lang="en-US" sz="2400" dirty="0"/>
              <a:t> </a:t>
            </a:r>
            <a:r>
              <a:rPr lang="en-US" sz="2400" b="1" dirty="0"/>
              <a:t>in</a:t>
            </a:r>
            <a:r>
              <a:rPr lang="en-US" sz="2400" dirty="0"/>
              <a:t> </a:t>
            </a:r>
            <a:r>
              <a:rPr lang="en-US" sz="2400" b="1" dirty="0"/>
              <a:t>BPP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5F8BFEE-3F06-F842-5A39-D54FF2542CCC}"/>
              </a:ext>
            </a:extLst>
          </p:cNvPr>
          <p:cNvSpPr/>
          <p:nvPr/>
        </p:nvSpPr>
        <p:spPr>
          <a:xfrm>
            <a:off x="4492906" y="1485383"/>
            <a:ext cx="761707" cy="3693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77602-601F-8EA4-C386-A497C15318BD}"/>
              </a:ext>
            </a:extLst>
          </p:cNvPr>
          <p:cNvSpPr txBox="1"/>
          <p:nvPr/>
        </p:nvSpPr>
        <p:spPr>
          <a:xfrm>
            <a:off x="736480" y="5512680"/>
            <a:ext cx="595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Searching for a witness in polynomial time</a:t>
            </a:r>
            <a:endParaRPr lang="en-GB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22A300-9147-F8AE-2821-C448B16F1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924" y="2690962"/>
            <a:ext cx="5694795" cy="4461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1BA33F-E886-1054-2190-C6AAE0E1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924" y="3251168"/>
            <a:ext cx="1291000" cy="3539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4D76A-8BAF-0117-C23E-FF763F4C1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803" y="3120467"/>
            <a:ext cx="4675620" cy="5504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C04443-D997-E706-F116-D658FA8C1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421" y="3704456"/>
            <a:ext cx="4756384" cy="4461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D87AA1-1CF1-139A-1437-FBA5BF861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924" y="4873210"/>
            <a:ext cx="759803" cy="4341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E9EDBB-75D5-137D-EE6F-D38C8994C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7560" y="4840403"/>
            <a:ext cx="5253042" cy="5183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1DAB6B-94D8-7FCF-592A-7F058C530A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9957" y="6169200"/>
            <a:ext cx="1290895" cy="3966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DCA3824-C8A4-DB36-5EAA-9AF4745BB698}"/>
              </a:ext>
            </a:extLst>
          </p:cNvPr>
          <p:cNvSpPr txBox="1"/>
          <p:nvPr/>
        </p:nvSpPr>
        <p:spPr>
          <a:xfrm>
            <a:off x="1305162" y="6137461"/>
            <a:ext cx="194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(1)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(2)</a:t>
            </a:r>
            <a:r>
              <a:rPr lang="en-US" sz="2400" dirty="0"/>
              <a:t>,</a:t>
            </a:r>
            <a:endParaRPr lang="en-GB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BC1490-F820-58A6-4DC7-1D028AE38848}"/>
              </a:ext>
            </a:extLst>
          </p:cNvPr>
          <p:cNvSpPr txBox="1"/>
          <p:nvPr/>
        </p:nvSpPr>
        <p:spPr>
          <a:xfrm>
            <a:off x="7801684" y="3128349"/>
            <a:ext cx="41521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b="1" dirty="0">
                <a:solidFill>
                  <a:srgbClr val="3333FF"/>
                </a:solidFill>
              </a:rPr>
              <a:t>Language compression for pnK</a:t>
            </a:r>
          </a:p>
          <a:p>
            <a:r>
              <a:rPr lang="en-US" sz="2000" dirty="0"/>
              <a:t>- Can remove oracle access: </a:t>
            </a:r>
          </a:p>
          <a:p>
            <a:r>
              <a:rPr lang="en-US" sz="2000" dirty="0"/>
              <a:t>	</a:t>
            </a:r>
            <a:r>
              <a:rPr lang="en-US" sz="2200" dirty="0"/>
              <a:t>A</a:t>
            </a:r>
            <a:r>
              <a:rPr lang="en-US" sz="2200" baseline="-25000" dirty="0"/>
              <a:t>x</a:t>
            </a:r>
            <a:r>
              <a:rPr lang="en-US" sz="2200" dirty="0"/>
              <a:t> in </a:t>
            </a:r>
            <a:r>
              <a:rPr lang="en-US" sz="2200" b="1" dirty="0"/>
              <a:t>P</a:t>
            </a:r>
            <a:r>
              <a:rPr lang="en-US" sz="2200" dirty="0"/>
              <a:t> (given x)</a:t>
            </a:r>
            <a:endParaRPr lang="en-GB" sz="2200" b="1" dirty="0">
              <a:solidFill>
                <a:srgbClr val="3333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106D43-9F7F-28B0-DF3D-9F3870EC1A76}"/>
              </a:ext>
            </a:extLst>
          </p:cNvPr>
          <p:cNvSpPr txBox="1"/>
          <p:nvPr/>
        </p:nvSpPr>
        <p:spPr>
          <a:xfrm>
            <a:off x="9091357" y="5857996"/>
            <a:ext cx="2213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Implies </a:t>
            </a:r>
            <a:r>
              <a:rPr lang="en-US" sz="2000" b="1" dirty="0"/>
              <a:t>L in BPP</a:t>
            </a:r>
          </a:p>
          <a:p>
            <a:r>
              <a:rPr lang="en-US" sz="2000" b="1" dirty="0">
                <a:solidFill>
                  <a:srgbClr val="3333FF"/>
                </a:solidFill>
              </a:rPr>
              <a:t>     (next slide)</a:t>
            </a:r>
            <a:endParaRPr lang="en-GB" sz="2000" b="1" dirty="0">
              <a:solidFill>
                <a:srgbClr val="3333FF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D9C09B-570E-27C9-3798-23370FEA7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852" y="6135956"/>
            <a:ext cx="4250894" cy="429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B3992-1C9C-2E17-CDF6-A0B90832DF7E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38" grpId="0"/>
      <p:bldP spid="39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DE1DD-7A8A-C2B2-42C8-CAAA54B4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B94D11-66E0-8361-9AF0-9BCC7B5A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92" y="5168962"/>
            <a:ext cx="5071404" cy="5470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AF7A93-D7D6-089E-B48C-A40C54858FEA}"/>
              </a:ext>
            </a:extLst>
          </p:cNvPr>
          <p:cNvSpPr/>
          <p:nvPr/>
        </p:nvSpPr>
        <p:spPr>
          <a:xfrm>
            <a:off x="7490296" y="4132594"/>
            <a:ext cx="3914120" cy="1475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1C79E-AA98-AE48-23E8-C3C069D41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73" y="1159684"/>
            <a:ext cx="6103246" cy="478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088F1-7F48-4D10-1F00-B3970D0A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29" y="1986621"/>
            <a:ext cx="1496502" cy="45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31AA5-1E2C-7AE0-609B-A0F13FF44FD8}"/>
              </a:ext>
            </a:extLst>
          </p:cNvPr>
          <p:cNvSpPr txBox="1"/>
          <p:nvPr/>
        </p:nvSpPr>
        <p:spPr>
          <a:xfrm>
            <a:off x="756344" y="433129"/>
            <a:ext cx="595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Searching for a witness in polynomial time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C06B3-688E-0A8E-1D05-610642850324}"/>
              </a:ext>
            </a:extLst>
          </p:cNvPr>
          <p:cNvSpPr txBox="1"/>
          <p:nvPr/>
        </p:nvSpPr>
        <p:spPr>
          <a:xfrm>
            <a:off x="2247468" y="1533376"/>
            <a:ext cx="17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(for simplicity)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C7A0B0-89EF-2169-5952-3A248EB7B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219" y="1902708"/>
            <a:ext cx="5376602" cy="5437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BC7AFA-F2C3-1E0F-9DCB-D13D66397732}"/>
              </a:ext>
            </a:extLst>
          </p:cNvPr>
          <p:cNvCxnSpPr>
            <a:cxnSpLocks/>
          </p:cNvCxnSpPr>
          <p:nvPr/>
        </p:nvCxnSpPr>
        <p:spPr>
          <a:xfrm flipV="1">
            <a:off x="2766086" y="1937304"/>
            <a:ext cx="298799" cy="5399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82479-8B2D-5E43-7406-2DD5687FC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128" y="2795287"/>
            <a:ext cx="8892978" cy="5399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89EC81-0519-AD07-5BB2-77BF9B45D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892" y="3486017"/>
            <a:ext cx="7436283" cy="399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E2DD56-B0DE-DB73-099D-B7BFB6D40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892" y="4082621"/>
            <a:ext cx="3914120" cy="6690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30B421-4A79-E61B-4B11-DF49D2270F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8892" y="4773152"/>
            <a:ext cx="1982787" cy="506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D51FA0-6C97-CCE8-6737-0E7356C4D7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1375" y="4176061"/>
            <a:ext cx="1582760" cy="39569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9015CD0-D77D-8C8D-E142-87A917CE0CE4}"/>
              </a:ext>
            </a:extLst>
          </p:cNvPr>
          <p:cNvSpPr/>
          <p:nvPr/>
        </p:nvSpPr>
        <p:spPr>
          <a:xfrm>
            <a:off x="7711467" y="4400815"/>
            <a:ext cx="3131157" cy="1053392"/>
          </a:xfrm>
          <a:custGeom>
            <a:avLst/>
            <a:gdLst>
              <a:gd name="connsiteX0" fmla="*/ 711230 w 3131157"/>
              <a:gd name="connsiteY0" fmla="*/ 46182 h 1053392"/>
              <a:gd name="connsiteX1" fmla="*/ 711230 w 3131157"/>
              <a:gd name="connsiteY1" fmla="*/ 46182 h 1053392"/>
              <a:gd name="connsiteX2" fmla="*/ 554212 w 3131157"/>
              <a:gd name="connsiteY2" fmla="*/ 64655 h 1053392"/>
              <a:gd name="connsiteX3" fmla="*/ 397194 w 3131157"/>
              <a:gd name="connsiteY3" fmla="*/ 184727 h 1053392"/>
              <a:gd name="connsiteX4" fmla="*/ 184757 w 3131157"/>
              <a:gd name="connsiteY4" fmla="*/ 360218 h 1053392"/>
              <a:gd name="connsiteX5" fmla="*/ 73921 w 3131157"/>
              <a:gd name="connsiteY5" fmla="*/ 452582 h 1053392"/>
              <a:gd name="connsiteX6" fmla="*/ 30 w 3131157"/>
              <a:gd name="connsiteY6" fmla="*/ 628073 h 1053392"/>
              <a:gd name="connsiteX7" fmla="*/ 36976 w 3131157"/>
              <a:gd name="connsiteY7" fmla="*/ 877455 h 1053392"/>
              <a:gd name="connsiteX8" fmla="*/ 138576 w 3131157"/>
              <a:gd name="connsiteY8" fmla="*/ 969818 h 1053392"/>
              <a:gd name="connsiteX9" fmla="*/ 258648 w 3131157"/>
              <a:gd name="connsiteY9" fmla="*/ 1016000 h 1053392"/>
              <a:gd name="connsiteX10" fmla="*/ 443376 w 3131157"/>
              <a:gd name="connsiteY10" fmla="*/ 1025236 h 1053392"/>
              <a:gd name="connsiteX11" fmla="*/ 1209994 w 3131157"/>
              <a:gd name="connsiteY11" fmla="*/ 969818 h 1053392"/>
              <a:gd name="connsiteX12" fmla="*/ 1560976 w 3131157"/>
              <a:gd name="connsiteY12" fmla="*/ 942109 h 1053392"/>
              <a:gd name="connsiteX13" fmla="*/ 2115157 w 3131157"/>
              <a:gd name="connsiteY13" fmla="*/ 997527 h 1053392"/>
              <a:gd name="connsiteX14" fmla="*/ 2724757 w 3131157"/>
              <a:gd name="connsiteY14" fmla="*/ 1034473 h 1053392"/>
              <a:gd name="connsiteX15" fmla="*/ 2807885 w 3131157"/>
              <a:gd name="connsiteY15" fmla="*/ 1052946 h 1053392"/>
              <a:gd name="connsiteX16" fmla="*/ 2891012 w 3131157"/>
              <a:gd name="connsiteY16" fmla="*/ 1043709 h 1053392"/>
              <a:gd name="connsiteX17" fmla="*/ 3094212 w 3131157"/>
              <a:gd name="connsiteY17" fmla="*/ 914400 h 1053392"/>
              <a:gd name="connsiteX18" fmla="*/ 3131157 w 3131157"/>
              <a:gd name="connsiteY18" fmla="*/ 849746 h 1053392"/>
              <a:gd name="connsiteX19" fmla="*/ 3094212 w 3131157"/>
              <a:gd name="connsiteY19" fmla="*/ 646546 h 1053392"/>
              <a:gd name="connsiteX20" fmla="*/ 2974139 w 3131157"/>
              <a:gd name="connsiteY20" fmla="*/ 554182 h 1053392"/>
              <a:gd name="connsiteX21" fmla="*/ 2826357 w 3131157"/>
              <a:gd name="connsiteY21" fmla="*/ 452582 h 1053392"/>
              <a:gd name="connsiteX22" fmla="*/ 2752466 w 3131157"/>
              <a:gd name="connsiteY22" fmla="*/ 415636 h 1053392"/>
              <a:gd name="connsiteX23" fmla="*/ 2632394 w 3131157"/>
              <a:gd name="connsiteY23" fmla="*/ 406400 h 1053392"/>
              <a:gd name="connsiteX24" fmla="*/ 2133630 w 3131157"/>
              <a:gd name="connsiteY24" fmla="*/ 397164 h 1053392"/>
              <a:gd name="connsiteX25" fmla="*/ 2032030 w 3131157"/>
              <a:gd name="connsiteY25" fmla="*/ 360218 h 1053392"/>
              <a:gd name="connsiteX26" fmla="*/ 1773412 w 3131157"/>
              <a:gd name="connsiteY26" fmla="*/ 221673 h 1053392"/>
              <a:gd name="connsiteX27" fmla="*/ 1524030 w 3131157"/>
              <a:gd name="connsiteY27" fmla="*/ 55418 h 1053392"/>
              <a:gd name="connsiteX28" fmla="*/ 1311594 w 3131157"/>
              <a:gd name="connsiteY28" fmla="*/ 0 h 1053392"/>
              <a:gd name="connsiteX29" fmla="*/ 1099157 w 3131157"/>
              <a:gd name="connsiteY29" fmla="*/ 18473 h 1053392"/>
              <a:gd name="connsiteX30" fmla="*/ 942139 w 3131157"/>
              <a:gd name="connsiteY30" fmla="*/ 73891 h 1053392"/>
              <a:gd name="connsiteX31" fmla="*/ 840539 w 3131157"/>
              <a:gd name="connsiteY31" fmla="*/ 55418 h 1053392"/>
              <a:gd name="connsiteX32" fmla="*/ 766648 w 3131157"/>
              <a:gd name="connsiteY32" fmla="*/ 36946 h 1053392"/>
              <a:gd name="connsiteX33" fmla="*/ 711230 w 3131157"/>
              <a:gd name="connsiteY33" fmla="*/ 46182 h 10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31157" h="1053392">
                <a:moveTo>
                  <a:pt x="711230" y="46182"/>
                </a:moveTo>
                <a:lnTo>
                  <a:pt x="711230" y="46182"/>
                </a:lnTo>
                <a:cubicBezTo>
                  <a:pt x="658891" y="52340"/>
                  <a:pt x="604885" y="50177"/>
                  <a:pt x="554212" y="64655"/>
                </a:cubicBezTo>
                <a:cubicBezTo>
                  <a:pt x="433098" y="99259"/>
                  <a:pt x="473741" y="116099"/>
                  <a:pt x="397194" y="184727"/>
                </a:cubicBezTo>
                <a:cubicBezTo>
                  <a:pt x="328806" y="246040"/>
                  <a:pt x="255483" y="301617"/>
                  <a:pt x="184757" y="360218"/>
                </a:cubicBezTo>
                <a:lnTo>
                  <a:pt x="73921" y="452582"/>
                </a:lnTo>
                <a:cubicBezTo>
                  <a:pt x="49870" y="495873"/>
                  <a:pt x="-1425" y="574238"/>
                  <a:pt x="30" y="628073"/>
                </a:cubicBezTo>
                <a:cubicBezTo>
                  <a:pt x="2301" y="712077"/>
                  <a:pt x="18466" y="795484"/>
                  <a:pt x="36976" y="877455"/>
                </a:cubicBezTo>
                <a:cubicBezTo>
                  <a:pt x="44179" y="909355"/>
                  <a:pt x="130328" y="964516"/>
                  <a:pt x="138576" y="969818"/>
                </a:cubicBezTo>
                <a:cubicBezTo>
                  <a:pt x="168196" y="988859"/>
                  <a:pt x="223890" y="1012138"/>
                  <a:pt x="258648" y="1016000"/>
                </a:cubicBezTo>
                <a:cubicBezTo>
                  <a:pt x="319924" y="1022808"/>
                  <a:pt x="381800" y="1022157"/>
                  <a:pt x="443376" y="1025236"/>
                </a:cubicBezTo>
                <a:lnTo>
                  <a:pt x="1209994" y="969818"/>
                </a:lnTo>
                <a:cubicBezTo>
                  <a:pt x="1686852" y="932418"/>
                  <a:pt x="1084637" y="967181"/>
                  <a:pt x="1560976" y="942109"/>
                </a:cubicBezTo>
                <a:cubicBezTo>
                  <a:pt x="1984748" y="963299"/>
                  <a:pt x="1452844" y="932114"/>
                  <a:pt x="2115157" y="997527"/>
                </a:cubicBezTo>
                <a:cubicBezTo>
                  <a:pt x="2372272" y="1022921"/>
                  <a:pt x="2488132" y="1025007"/>
                  <a:pt x="2724757" y="1034473"/>
                </a:cubicBezTo>
                <a:cubicBezTo>
                  <a:pt x="2752466" y="1040631"/>
                  <a:pt x="2779543" y="1051372"/>
                  <a:pt x="2807885" y="1052946"/>
                </a:cubicBezTo>
                <a:cubicBezTo>
                  <a:pt x="2835722" y="1054492"/>
                  <a:pt x="2864445" y="1052162"/>
                  <a:pt x="2891012" y="1043709"/>
                </a:cubicBezTo>
                <a:cubicBezTo>
                  <a:pt x="2974615" y="1017108"/>
                  <a:pt x="3037120" y="980276"/>
                  <a:pt x="3094212" y="914400"/>
                </a:cubicBezTo>
                <a:cubicBezTo>
                  <a:pt x="3110468" y="895642"/>
                  <a:pt x="3118842" y="871297"/>
                  <a:pt x="3131157" y="849746"/>
                </a:cubicBezTo>
                <a:cubicBezTo>
                  <a:pt x="3118842" y="782013"/>
                  <a:pt x="3117366" y="711379"/>
                  <a:pt x="3094212" y="646546"/>
                </a:cubicBezTo>
                <a:cubicBezTo>
                  <a:pt x="3077534" y="599847"/>
                  <a:pt x="3007991" y="579126"/>
                  <a:pt x="2974139" y="554182"/>
                </a:cubicBezTo>
                <a:cubicBezTo>
                  <a:pt x="2829650" y="447716"/>
                  <a:pt x="2916268" y="475059"/>
                  <a:pt x="2826357" y="452582"/>
                </a:cubicBezTo>
                <a:cubicBezTo>
                  <a:pt x="2801727" y="440267"/>
                  <a:pt x="2779255" y="422014"/>
                  <a:pt x="2752466" y="415636"/>
                </a:cubicBezTo>
                <a:cubicBezTo>
                  <a:pt x="2713415" y="406338"/>
                  <a:pt x="2672518" y="407598"/>
                  <a:pt x="2632394" y="406400"/>
                </a:cubicBezTo>
                <a:cubicBezTo>
                  <a:pt x="2466185" y="401439"/>
                  <a:pt x="2299885" y="400243"/>
                  <a:pt x="2133630" y="397164"/>
                </a:cubicBezTo>
                <a:cubicBezTo>
                  <a:pt x="2099763" y="384849"/>
                  <a:pt x="2065078" y="374587"/>
                  <a:pt x="2032030" y="360218"/>
                </a:cubicBezTo>
                <a:cubicBezTo>
                  <a:pt x="1974879" y="335370"/>
                  <a:pt x="1814568" y="248637"/>
                  <a:pt x="1773412" y="221673"/>
                </a:cubicBezTo>
                <a:cubicBezTo>
                  <a:pt x="1577880" y="93566"/>
                  <a:pt x="1732683" y="159744"/>
                  <a:pt x="1524030" y="55418"/>
                </a:cubicBezTo>
                <a:cubicBezTo>
                  <a:pt x="1455204" y="21005"/>
                  <a:pt x="1387914" y="15264"/>
                  <a:pt x="1311594" y="0"/>
                </a:cubicBezTo>
                <a:cubicBezTo>
                  <a:pt x="1240782" y="6158"/>
                  <a:pt x="1169215" y="6463"/>
                  <a:pt x="1099157" y="18473"/>
                </a:cubicBezTo>
                <a:cubicBezTo>
                  <a:pt x="1062239" y="24802"/>
                  <a:pt x="986313" y="56221"/>
                  <a:pt x="942139" y="73891"/>
                </a:cubicBezTo>
                <a:cubicBezTo>
                  <a:pt x="908272" y="67733"/>
                  <a:pt x="874223" y="62509"/>
                  <a:pt x="840539" y="55418"/>
                </a:cubicBezTo>
                <a:cubicBezTo>
                  <a:pt x="815695" y="50188"/>
                  <a:pt x="792036" y="36946"/>
                  <a:pt x="766648" y="36946"/>
                </a:cubicBezTo>
                <a:lnTo>
                  <a:pt x="711230" y="4618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6304A31-55E1-47AB-CCF0-5F3E1FCC82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7720" y="4838294"/>
            <a:ext cx="1992689" cy="4608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09135E-2CFB-DB3A-4083-2F5043E681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5894" y="4186295"/>
            <a:ext cx="1951952" cy="46166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0D88633-298F-778B-A5A6-F05C258DEE8C}"/>
              </a:ext>
            </a:extLst>
          </p:cNvPr>
          <p:cNvGrpSpPr/>
          <p:nvPr/>
        </p:nvGrpSpPr>
        <p:grpSpPr>
          <a:xfrm>
            <a:off x="571779" y="5972847"/>
            <a:ext cx="8403824" cy="426391"/>
            <a:chOff x="2766086" y="5980189"/>
            <a:chExt cx="8884583" cy="45053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3F6A48E-CE80-39F3-3095-6CA327939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66086" y="5980189"/>
              <a:ext cx="5856890" cy="45053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BC8CD19-21C9-1CDE-39EB-2012C4683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86033" y="6035943"/>
              <a:ext cx="3064636" cy="347977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7421BF3-575E-1096-C00E-97A9998B20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4064" y="5659360"/>
            <a:ext cx="2567779" cy="934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65D56-2A80-B6D9-243E-DE72364F17B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B4C1D44-39C1-2245-EA6D-820630A295EC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Collapsing pnK to pK under the easiness of MINnKT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pic>
        <p:nvPicPr>
          <p:cNvPr id="6" name="Picture 5" descr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 title="IguanaTex Picture Display">
            <a:extLst>
              <a:ext uri="{FF2B5EF4-FFF2-40B4-BE49-F238E27FC236}">
                <a16:creationId xmlns:a16="http://schemas.microsoft.com/office/drawing/2014/main" id="{6476789A-E6EC-60EC-302C-64CD6EE9E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56" y="2922233"/>
            <a:ext cx="7956114" cy="37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7E25C6-3BAD-0964-5061-D85A592CF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80" y="1722549"/>
            <a:ext cx="10538691" cy="469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9FCEEF-6A76-23BB-9E61-80F211D34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849" y="2198922"/>
            <a:ext cx="5989060" cy="45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217C2-FE45-6A68-D71E-B880F315F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80" y="3778935"/>
            <a:ext cx="2777542" cy="489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5331ED-4665-F386-BB00-700DF05321E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7C74E-39E6-FFA5-AAD7-6155CC28B820}"/>
              </a:ext>
            </a:extLst>
          </p:cNvPr>
          <p:cNvSpPr txBox="1"/>
          <p:nvPr/>
        </p:nvSpPr>
        <p:spPr>
          <a:xfrm>
            <a:off x="879313" y="4597400"/>
            <a:ext cx="104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Ideas related to the proof that </a:t>
            </a:r>
            <a:r>
              <a:rPr lang="en-US" sz="2200" b="1" dirty="0">
                <a:solidFill>
                  <a:srgbClr val="3333FF"/>
                </a:solidFill>
              </a:rPr>
              <a:t>Meta-Complexity implies Symmetry of Information </a:t>
            </a:r>
          </a:p>
          <a:p>
            <a:r>
              <a:rPr lang="en-US" sz="2200" dirty="0"/>
              <a:t>							        (</a:t>
            </a:r>
            <a:r>
              <a:rPr lang="en-US" sz="2200" b="1" dirty="0"/>
              <a:t>Part I of the Tutorial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Breaking the </a:t>
            </a:r>
            <a:r>
              <a:rPr lang="en-US" sz="2200" b="1" dirty="0">
                <a:solidFill>
                  <a:srgbClr val="3333FF"/>
                </a:solidFill>
              </a:rPr>
              <a:t>Direct Product Generator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b="1" dirty="0">
                <a:solidFill>
                  <a:srgbClr val="3333FF"/>
                </a:solidFill>
              </a:rPr>
              <a:t>DP</a:t>
            </a:r>
            <a:r>
              <a:rPr lang="en-US" sz="2200" b="1" baseline="-25000" dirty="0">
                <a:solidFill>
                  <a:srgbClr val="3333FF"/>
                </a:solidFill>
              </a:rPr>
              <a:t>k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/>
              <a:t>using the assumption that </a:t>
            </a:r>
            <a:r>
              <a:rPr lang="en-US" sz="2200" b="1" dirty="0"/>
              <a:t>MINnKT is in BPP</a:t>
            </a:r>
            <a:r>
              <a:rPr lang="en-US" sz="2200" dirty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588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3A631-A8B3-4B7C-060B-D06DB7A3E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C4F0320-D7D7-BEC4-9E53-18709D8E216C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Collapsing pnK to pK under the easiness of MINnKT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pic>
        <p:nvPicPr>
          <p:cNvPr id="6" name="Picture 5" descr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 title="IguanaTex Picture Display">
            <a:extLst>
              <a:ext uri="{FF2B5EF4-FFF2-40B4-BE49-F238E27FC236}">
                <a16:creationId xmlns:a16="http://schemas.microsoft.com/office/drawing/2014/main" id="{F52D0D0B-33BA-7A1E-8D6F-B08984F5EC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1" y="1508505"/>
            <a:ext cx="7956114" cy="371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7E4AFF-C82D-56DE-7237-1A1C92DCD7FC}"/>
              </a:ext>
            </a:extLst>
          </p:cNvPr>
          <p:cNvCxnSpPr>
            <a:cxnSpLocks/>
          </p:cNvCxnSpPr>
          <p:nvPr/>
        </p:nvCxnSpPr>
        <p:spPr>
          <a:xfrm>
            <a:off x="822425" y="2687834"/>
            <a:ext cx="102246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60B9D4-033E-6CD4-CAB4-AD8EE61AA312}"/>
              </a:ext>
            </a:extLst>
          </p:cNvPr>
          <p:cNvSpPr txBox="1"/>
          <p:nvPr/>
        </p:nvSpPr>
        <p:spPr>
          <a:xfrm>
            <a:off x="743917" y="2702879"/>
            <a:ext cx="7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418C9-833E-BDFB-9F8B-6929002A8007}"/>
              </a:ext>
            </a:extLst>
          </p:cNvPr>
          <p:cNvSpPr txBox="1"/>
          <p:nvPr/>
        </p:nvSpPr>
        <p:spPr>
          <a:xfrm>
            <a:off x="10686861" y="2700498"/>
            <a:ext cx="7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855409-374F-6E25-B709-7584DDE546F1}"/>
                  </a:ext>
                </a:extLst>
              </p:cNvPr>
              <p:cNvSpPr txBox="1"/>
              <p:nvPr/>
            </p:nvSpPr>
            <p:spPr>
              <a:xfrm>
                <a:off x="9310643" y="2239996"/>
                <a:ext cx="10621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855409-374F-6E25-B709-7584DDE54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643" y="2239996"/>
                <a:ext cx="106218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06C6FF89-1B14-9B65-A8A0-67E312DF3FC4}"/>
              </a:ext>
            </a:extLst>
          </p:cNvPr>
          <p:cNvSpPr/>
          <p:nvPr/>
        </p:nvSpPr>
        <p:spPr>
          <a:xfrm>
            <a:off x="9730898" y="2586295"/>
            <a:ext cx="203200" cy="203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88DE1-3DC9-768E-72C0-C43B1ABD1A3E}"/>
                  </a:ext>
                </a:extLst>
              </p:cNvPr>
              <p:cNvSpPr txBox="1"/>
              <p:nvPr/>
            </p:nvSpPr>
            <p:spPr>
              <a:xfrm>
                <a:off x="4528516" y="223999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𝑡</m:t>
                          </m:r>
                          <m:r>
                            <m:rPr>
                              <m:sty m:val="p"/>
                            </m:rPr>
                            <a:rPr lang="en-US" sz="1800" b="0" i="0" baseline="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c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88DE1-3DC9-768E-72C0-C43B1ABD1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16" y="2239996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9CC317-C146-B666-20E5-7882794E9C98}"/>
              </a:ext>
            </a:extLst>
          </p:cNvPr>
          <p:cNvSpPr/>
          <p:nvPr/>
        </p:nvSpPr>
        <p:spPr>
          <a:xfrm>
            <a:off x="4934916" y="2586234"/>
            <a:ext cx="203200" cy="203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289088-7B2D-5373-D813-7D25270DD670}"/>
              </a:ext>
            </a:extLst>
          </p:cNvPr>
          <p:cNvCxnSpPr>
            <a:cxnSpLocks/>
          </p:cNvCxnSpPr>
          <p:nvPr/>
        </p:nvCxnSpPr>
        <p:spPr>
          <a:xfrm>
            <a:off x="822425" y="4018400"/>
            <a:ext cx="10261598" cy="24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BCDFC3-0B1A-73E3-EF75-C46B47A0DDA7}"/>
              </a:ext>
            </a:extLst>
          </p:cNvPr>
          <p:cNvSpPr txBox="1"/>
          <p:nvPr/>
        </p:nvSpPr>
        <p:spPr>
          <a:xfrm>
            <a:off x="762389" y="4052787"/>
            <a:ext cx="7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EE07BE-DD43-7223-01BA-20DE18598643}"/>
              </a:ext>
            </a:extLst>
          </p:cNvPr>
          <p:cNvSpPr txBox="1"/>
          <p:nvPr/>
        </p:nvSpPr>
        <p:spPr>
          <a:xfrm>
            <a:off x="10723805" y="4014801"/>
            <a:ext cx="7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719424-9286-5DDA-A1AC-6DEDAFD0EE06}"/>
                  </a:ext>
                </a:extLst>
              </p:cNvPr>
              <p:cNvSpPr txBox="1"/>
              <p:nvPr/>
            </p:nvSpPr>
            <p:spPr>
              <a:xfrm>
                <a:off x="4565460" y="359524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𝑡</m:t>
                          </m:r>
                          <m:r>
                            <a:rPr lang="en-US" i="1" baseline="-25000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719424-9286-5DDA-A1AC-6DEDAFD0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60" y="3595246"/>
                <a:ext cx="121920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D0F69F20-DD9B-304D-34AC-71FAF9CE11D6}"/>
              </a:ext>
            </a:extLst>
          </p:cNvPr>
          <p:cNvSpPr/>
          <p:nvPr/>
        </p:nvSpPr>
        <p:spPr>
          <a:xfrm>
            <a:off x="4971860" y="3941484"/>
            <a:ext cx="203200" cy="203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910EE9-C815-1B9F-CD41-CD95E2111BDB}"/>
                  </a:ext>
                </a:extLst>
              </p:cNvPr>
              <p:cNvSpPr txBox="1"/>
              <p:nvPr/>
            </p:nvSpPr>
            <p:spPr>
              <a:xfrm>
                <a:off x="4692460" y="3186661"/>
                <a:ext cx="965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𝑡</m:t>
                      </m:r>
                      <m:r>
                        <a:rPr lang="en-US" sz="1800" b="0" i="1" baseline="-2500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1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=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c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910EE9-C815-1B9F-CD41-CD95E211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460" y="3186661"/>
                <a:ext cx="965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C18D-7C85-1D58-6717-B030D2E0A4C6}"/>
                  </a:ext>
                </a:extLst>
              </p:cNvPr>
              <p:cNvSpPr txBox="1"/>
              <p:nvPr/>
            </p:nvSpPr>
            <p:spPr>
              <a:xfrm>
                <a:off x="2602732" y="3572093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𝑡</m:t>
                          </m:r>
                          <m:r>
                            <a:rPr lang="en-US" b="0" i="1" baseline="3000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6AC18D-7C85-1D58-6717-B030D2E0A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32" y="3572093"/>
                <a:ext cx="1219200" cy="375552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819DD-DD4A-23B0-1E51-41BE7C0A481B}"/>
                  </a:ext>
                </a:extLst>
              </p:cNvPr>
              <p:cNvSpPr txBox="1"/>
              <p:nvPr/>
            </p:nvSpPr>
            <p:spPr>
              <a:xfrm>
                <a:off x="3088795" y="3556730"/>
                <a:ext cx="265545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GB" sz="1200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9819DD-DD4A-23B0-1E51-41BE7C0A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795" y="3556730"/>
                <a:ext cx="265545" cy="272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693DFF05-38DC-11D3-F1B9-73CD52672A8E}"/>
              </a:ext>
            </a:extLst>
          </p:cNvPr>
          <p:cNvSpPr/>
          <p:nvPr/>
        </p:nvSpPr>
        <p:spPr>
          <a:xfrm>
            <a:off x="3009132" y="3946223"/>
            <a:ext cx="203200" cy="203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CF43EB6-DF9F-2314-F354-9F976484B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034" y="1431249"/>
            <a:ext cx="750230" cy="44911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9E90F75-3199-6B9F-75BD-3802BBDC5490}"/>
              </a:ext>
            </a:extLst>
          </p:cNvPr>
          <p:cNvSpPr/>
          <p:nvPr/>
        </p:nvSpPr>
        <p:spPr>
          <a:xfrm>
            <a:off x="5101168" y="2675171"/>
            <a:ext cx="4657438" cy="588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704869-EF37-50E2-5A3C-5A993CA0CE96}"/>
              </a:ext>
            </a:extLst>
          </p:cNvPr>
          <p:cNvSpPr/>
          <p:nvPr/>
        </p:nvSpPr>
        <p:spPr>
          <a:xfrm>
            <a:off x="3212332" y="4018400"/>
            <a:ext cx="1888836" cy="629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F882F5-1CFA-45D6-2172-ABF993799C14}"/>
              </a:ext>
            </a:extLst>
          </p:cNvPr>
          <p:cNvSpPr txBox="1"/>
          <p:nvPr/>
        </p:nvSpPr>
        <p:spPr>
          <a:xfrm>
            <a:off x="606702" y="4655948"/>
            <a:ext cx="9278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 </a:t>
            </a:r>
            <a:r>
              <a:rPr lang="en-US" sz="2200" b="1" dirty="0"/>
              <a:t>Complexity can only decrease</a:t>
            </a:r>
            <a:r>
              <a:rPr lang="en-US" sz="2200" dirty="0"/>
              <a:t> as we increase t: </a:t>
            </a:r>
            <a:r>
              <a:rPr lang="en-US" sz="2200" dirty="0">
                <a:solidFill>
                  <a:srgbClr val="FF0000"/>
                </a:solidFill>
              </a:rPr>
              <a:t>“</a:t>
            </a:r>
            <a:r>
              <a:rPr lang="en-US" sz="2200" b="1" dirty="0">
                <a:solidFill>
                  <a:srgbClr val="FF0000"/>
                </a:solidFill>
              </a:rPr>
              <a:t>intervals are disjoint”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A5E65A-52C4-0206-052B-2EAA3D7C3C55}"/>
              </a:ext>
            </a:extLst>
          </p:cNvPr>
          <p:cNvSpPr txBox="1"/>
          <p:nvPr/>
        </p:nvSpPr>
        <p:spPr>
          <a:xfrm>
            <a:off x="606702" y="5347403"/>
            <a:ext cx="10028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 If we repeat the process </a:t>
            </a:r>
            <a:r>
              <a:rPr lang="en-US" sz="2200" b="1" dirty="0"/>
              <a:t>n/log n </a:t>
            </a:r>
            <a:r>
              <a:rPr lang="en-US" sz="2200" dirty="0"/>
              <a:t>times, some </a:t>
            </a:r>
            <a:r>
              <a:rPr lang="en-US" sz="2200" b="1" dirty="0">
                <a:solidFill>
                  <a:srgbClr val="FF0000"/>
                </a:solidFill>
              </a:rPr>
              <a:t>interval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(gap)</a:t>
            </a:r>
            <a:r>
              <a:rPr lang="en-US" sz="2200" dirty="0"/>
              <a:t> is of length at most </a:t>
            </a:r>
            <a:r>
              <a:rPr lang="en-US" sz="2200" b="1" dirty="0"/>
              <a:t>log n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D4F04D-3BD3-C3D2-AB98-C34DC182CE5A}"/>
              </a:ext>
            </a:extLst>
          </p:cNvPr>
          <p:cNvSpPr txBox="1"/>
          <p:nvPr/>
        </p:nvSpPr>
        <p:spPr>
          <a:xfrm>
            <a:off x="606702" y="6015245"/>
            <a:ext cx="11162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  </a:t>
            </a:r>
            <a:r>
              <a:rPr lang="en-US" sz="2200" b="1" dirty="0">
                <a:solidFill>
                  <a:srgbClr val="3333FF"/>
                </a:solidFill>
              </a:rPr>
              <a:t>ISSUE</a:t>
            </a:r>
            <a:r>
              <a:rPr lang="en-US" sz="2200" dirty="0"/>
              <a:t>: This might happen at a </a:t>
            </a:r>
            <a:r>
              <a:rPr lang="en-US" sz="2200" b="1" dirty="0">
                <a:solidFill>
                  <a:srgbClr val="3333FF"/>
                </a:solidFill>
              </a:rPr>
              <a:t>super-polynomial time bound </a:t>
            </a:r>
            <a:r>
              <a:rPr lang="en-US" sz="2200" dirty="0"/>
              <a:t>of the form </a:t>
            </a:r>
            <a:r>
              <a:rPr lang="en-US" sz="2200" b="1" dirty="0"/>
              <a:t>poly(poly(poly…)))</a:t>
            </a:r>
            <a:endParaRPr lang="en-GB" sz="2200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4DE5177-E867-A3F3-35FD-BCC3D9CFE8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8010" y="5327470"/>
            <a:ext cx="471177" cy="471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D980A0-1980-A7A1-771F-F9CEAD9C11A5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 animBg="1"/>
      <p:bldP spid="21" grpId="0"/>
      <p:bldP spid="22" grpId="0" animBg="1"/>
      <p:bldP spid="24" grpId="0"/>
      <p:bldP spid="25" grpId="0"/>
      <p:bldP spid="27" grpId="0"/>
      <p:bldP spid="28" grpId="0" animBg="1"/>
      <p:bldP spid="29" grpId="0"/>
      <p:bldP spid="30" grpId="0"/>
      <p:bldP spid="31" grpId="0"/>
      <p:bldP spid="32" grpId="0" animBg="1"/>
      <p:bldP spid="38" grpId="0" animBg="1"/>
      <p:bldP spid="39" grpId="0" animBg="1"/>
      <p:bldP spid="42" grpId="0"/>
      <p:bldP spid="43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F0C97-85C8-D98F-AEFE-B3E768F5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82A24-B393-E2DE-028E-5A886DFE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63" y="3184242"/>
            <a:ext cx="10851941" cy="571839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99F8E8D1-DBF8-22CD-C86F-5A53993971AE}"/>
              </a:ext>
            </a:extLst>
          </p:cNvPr>
          <p:cNvSpPr/>
          <p:nvPr/>
        </p:nvSpPr>
        <p:spPr>
          <a:xfrm>
            <a:off x="670029" y="627311"/>
            <a:ext cx="108519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sym typeface="+mn-ea"/>
              </a:rPr>
              <a:t>Collapsing pnK to pK under the easiness of MINnKT</a:t>
            </a:r>
            <a:endParaRPr lang="en-US" altLang="en-GB" sz="3200" b="1" dirty="0">
              <a:latin typeface="Calisto MT" panose="02040603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DAC65-6088-E887-60A2-C6AA42641C46}"/>
              </a:ext>
            </a:extLst>
          </p:cNvPr>
          <p:cNvSpPr txBox="1"/>
          <p:nvPr/>
        </p:nvSpPr>
        <p:spPr>
          <a:xfrm>
            <a:off x="642321" y="2428431"/>
            <a:ext cx="584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FF"/>
                </a:solidFill>
              </a:rPr>
              <a:t>Key technical contribution:</a:t>
            </a:r>
            <a:endParaRPr lang="en-GB" sz="3000" b="1" dirty="0">
              <a:solidFill>
                <a:srgbClr val="333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238EB-7E8C-E1E0-6910-4D184180E3B6}"/>
              </a:ext>
            </a:extLst>
          </p:cNvPr>
          <p:cNvSpPr txBox="1"/>
          <p:nvPr/>
        </p:nvSpPr>
        <p:spPr>
          <a:xfrm>
            <a:off x="7418377" y="2784152"/>
            <a:ext cx="2035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333FF"/>
                </a:solidFill>
              </a:rPr>
              <a:t>refined collapse</a:t>
            </a:r>
            <a:endParaRPr lang="en-GB" sz="2200" b="1" dirty="0">
              <a:solidFill>
                <a:srgbClr val="3333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255FF-0098-426C-F3A5-6E676837E427}"/>
              </a:ext>
            </a:extLst>
          </p:cNvPr>
          <p:cNvSpPr txBox="1"/>
          <p:nvPr/>
        </p:nvSpPr>
        <p:spPr>
          <a:xfrm>
            <a:off x="1259628" y="4319514"/>
            <a:ext cx="1012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Additive gap</a:t>
            </a:r>
            <a:r>
              <a:rPr lang="en-US" sz="2400" dirty="0"/>
              <a:t>:  allows </a:t>
            </a:r>
            <a:r>
              <a:rPr lang="en-US" sz="2400" b="1" dirty="0"/>
              <a:t>n/log n </a:t>
            </a:r>
            <a:r>
              <a:rPr lang="en-US" sz="2400" dirty="0"/>
              <a:t>iterations while keeping all time bounds </a:t>
            </a:r>
            <a:r>
              <a:rPr lang="en-US" sz="2400" b="1" dirty="0"/>
              <a:t>poly(n)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D9CD9-872D-8B43-FEAA-54DDE8124D54}"/>
              </a:ext>
            </a:extLst>
          </p:cNvPr>
          <p:cNvSpPr txBox="1"/>
          <p:nvPr/>
        </p:nvSpPr>
        <p:spPr>
          <a:xfrm>
            <a:off x="1259628" y="4939200"/>
            <a:ext cx="93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don’t quite establish the inequality above, but this is the main idea.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320971-8F85-BEFE-55DA-C5DCE08D1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883" y="5602678"/>
            <a:ext cx="2052421" cy="631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4C7308-6040-A4D0-5BFE-8A146A95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645" y="5611711"/>
            <a:ext cx="2752290" cy="58936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E67B68F-B058-42A7-9B42-DF5A80817AB6}"/>
              </a:ext>
            </a:extLst>
          </p:cNvPr>
          <p:cNvSpPr/>
          <p:nvPr/>
        </p:nvSpPr>
        <p:spPr>
          <a:xfrm>
            <a:off x="8278627" y="5770159"/>
            <a:ext cx="761707" cy="3693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 title="IguanaTex Picture Display">
            <a:extLst>
              <a:ext uri="{FF2B5EF4-FFF2-40B4-BE49-F238E27FC236}">
                <a16:creationId xmlns:a16="http://schemas.microsoft.com/office/drawing/2014/main" id="{AB84D7FD-5818-DEF5-3D94-E9B46025F5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1" y="1508505"/>
            <a:ext cx="7956114" cy="37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B2F3DF-D6E5-9E1B-C20D-CEE1537F9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034" y="1431249"/>
            <a:ext cx="750230" cy="4491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87213C7-84D7-8A75-FAB7-8AEE72BEA523}"/>
              </a:ext>
            </a:extLst>
          </p:cNvPr>
          <p:cNvSpPr/>
          <p:nvPr/>
        </p:nvSpPr>
        <p:spPr>
          <a:xfrm>
            <a:off x="10705885" y="4990433"/>
            <a:ext cx="452974" cy="4542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5F37F-55F5-B42B-87AB-B82DB60E187A}"/>
              </a:ext>
            </a:extLst>
          </p:cNvPr>
          <p:cNvSpPr/>
          <p:nvPr/>
        </p:nvSpPr>
        <p:spPr>
          <a:xfrm>
            <a:off x="7160078" y="3200940"/>
            <a:ext cx="2833007" cy="571839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A66D4-16E1-0099-1613-404AA07A560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 animBg="1"/>
      <p:bldP spid="1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8D20-8856-2D40-D73F-21B49A74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EB88480-9157-75E7-C168-830E36BCE986}"/>
              </a:ext>
            </a:extLst>
          </p:cNvPr>
          <p:cNvSpPr txBox="1"/>
          <p:nvPr/>
        </p:nvSpPr>
        <p:spPr>
          <a:xfrm>
            <a:off x="1300849" y="369728"/>
            <a:ext cx="921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b="1" dirty="0">
                <a:solidFill>
                  <a:srgbClr val="FF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High-Level Summary of the 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BABC-1F49-12F6-B972-EAD4E9D0B529}"/>
              </a:ext>
            </a:extLst>
          </p:cNvPr>
          <p:cNvSpPr txBox="1"/>
          <p:nvPr/>
        </p:nvSpPr>
        <p:spPr>
          <a:xfrm>
            <a:off x="969316" y="1482792"/>
            <a:ext cx="4429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E02AC"/>
                </a:solidFill>
              </a:rPr>
              <a:t>Kolmogorov complexity notions: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9753A-FCE9-23DB-2D62-33692F478ACE}"/>
              </a:ext>
            </a:extLst>
          </p:cNvPr>
          <p:cNvSpPr txBox="1"/>
          <p:nvPr/>
        </p:nvSpPr>
        <p:spPr>
          <a:xfrm>
            <a:off x="6006190" y="1482792"/>
            <a:ext cx="55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Which features of Kolmogorov complexity survive in the time-bounded setting?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F0E05-19CD-FC2A-2D53-49298EDCA24D}"/>
              </a:ext>
            </a:extLst>
          </p:cNvPr>
          <p:cNvSpPr txBox="1"/>
          <p:nvPr/>
        </p:nvSpPr>
        <p:spPr>
          <a:xfrm>
            <a:off x="5978359" y="3619036"/>
            <a:ext cx="542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Meta-Complexity: What is the complexity of estimating complexity?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5C386-AF56-16A2-3BE9-81A912D26729}"/>
              </a:ext>
            </a:extLst>
          </p:cNvPr>
          <p:cNvSpPr txBox="1"/>
          <p:nvPr/>
        </p:nvSpPr>
        <p:spPr>
          <a:xfrm>
            <a:off x="5981698" y="5585176"/>
            <a:ext cx="544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E02AC"/>
                </a:solidFill>
              </a:rPr>
              <a:t>Applications in Theoretical Computer Science</a:t>
            </a:r>
            <a:endParaRPr lang="en-GB" sz="2200" b="1" dirty="0">
              <a:solidFill>
                <a:srgbClr val="0E02A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CA5B-51E3-1980-43EF-D61CA373943C}"/>
              </a:ext>
            </a:extLst>
          </p:cNvPr>
          <p:cNvSpPr txBox="1"/>
          <p:nvPr/>
        </p:nvSpPr>
        <p:spPr>
          <a:xfrm>
            <a:off x="6095999" y="2352892"/>
            <a:ext cx="122689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Source Coding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A51D8-AD1D-C85C-E261-711DD01D129E}"/>
              </a:ext>
            </a:extLst>
          </p:cNvPr>
          <p:cNvSpPr txBox="1"/>
          <p:nvPr/>
        </p:nvSpPr>
        <p:spPr>
          <a:xfrm>
            <a:off x="7585741" y="2360923"/>
            <a:ext cx="165597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Symmetry of </a:t>
            </a:r>
          </a:p>
          <a:p>
            <a:pPr algn="ctr"/>
            <a:r>
              <a:rPr lang="en-US" sz="2200" dirty="0"/>
              <a:t>Information</a:t>
            </a:r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D7D8E-C973-7124-78F9-30E849D14408}"/>
              </a:ext>
            </a:extLst>
          </p:cNvPr>
          <p:cNvSpPr txBox="1"/>
          <p:nvPr/>
        </p:nvSpPr>
        <p:spPr>
          <a:xfrm>
            <a:off x="9488431" y="2352891"/>
            <a:ext cx="172113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Language Compression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CFC6F-838A-F35D-97EA-FF8ED7042AA7}"/>
              </a:ext>
            </a:extLst>
          </p:cNvPr>
          <p:cNvSpPr txBox="1"/>
          <p:nvPr/>
        </p:nvSpPr>
        <p:spPr>
          <a:xfrm>
            <a:off x="6370691" y="4483554"/>
            <a:ext cx="52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e.g., given a string x and a time bound t, compute K</a:t>
            </a:r>
            <a:r>
              <a:rPr lang="en-US" sz="2200" baseline="30000" dirty="0"/>
              <a:t>t</a:t>
            </a:r>
            <a:r>
              <a:rPr lang="en-US" sz="2200" dirty="0"/>
              <a:t>(x)</a:t>
            </a: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81CA42-E040-7F5F-F1F6-CE7A655C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04" y="2139585"/>
            <a:ext cx="663349" cy="525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DFB4B6-855E-CCBB-FF4D-C76A43AC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378" y="2159175"/>
            <a:ext cx="672238" cy="446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E7A6A7-E87E-3225-55F7-DC3321F6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89" y="3448966"/>
            <a:ext cx="870686" cy="633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92A048-6256-6C07-5239-7F63DB1A6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596" y="3483337"/>
            <a:ext cx="870686" cy="5994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910CA-8D7A-3D13-E0EA-7C1D2D30C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51" y="4018834"/>
            <a:ext cx="870687" cy="5977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3ECCC-8B23-C2A6-1A85-2E6CC8982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001" y="3646568"/>
            <a:ext cx="934370" cy="646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D2801F-C400-F4FC-2F7E-645AA6DAA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5390" y="3765895"/>
            <a:ext cx="870685" cy="50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F6C4E9-56A1-137A-D8E7-2E77159CAE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5030" y="5403387"/>
            <a:ext cx="985350" cy="61953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A49B95-C4B3-288F-10B2-568FCADB3A13}"/>
              </a:ext>
            </a:extLst>
          </p:cNvPr>
          <p:cNvCxnSpPr/>
          <p:nvPr/>
        </p:nvCxnSpPr>
        <p:spPr>
          <a:xfrm flipH="1">
            <a:off x="1665049" y="2805561"/>
            <a:ext cx="665779" cy="57106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2EA1A3-E0B8-79DE-AF30-A647FEDBE03C}"/>
              </a:ext>
            </a:extLst>
          </p:cNvPr>
          <p:cNvCxnSpPr>
            <a:cxnSpLocks/>
          </p:cNvCxnSpPr>
          <p:nvPr/>
        </p:nvCxnSpPr>
        <p:spPr>
          <a:xfrm>
            <a:off x="3440380" y="2781135"/>
            <a:ext cx="654729" cy="64927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4FAA9F-9E49-10D1-9008-6FAD54F1F48A}"/>
              </a:ext>
            </a:extLst>
          </p:cNvPr>
          <p:cNvCxnSpPr>
            <a:cxnSpLocks/>
          </p:cNvCxnSpPr>
          <p:nvPr/>
        </p:nvCxnSpPr>
        <p:spPr>
          <a:xfrm>
            <a:off x="1719176" y="4755458"/>
            <a:ext cx="714106" cy="56122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F9F364-B318-6429-E795-91C1143433FD}"/>
              </a:ext>
            </a:extLst>
          </p:cNvPr>
          <p:cNvCxnSpPr>
            <a:cxnSpLocks/>
          </p:cNvCxnSpPr>
          <p:nvPr/>
        </p:nvCxnSpPr>
        <p:spPr>
          <a:xfrm flipH="1">
            <a:off x="3366901" y="4509053"/>
            <a:ext cx="831105" cy="8076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4BA64-C8D4-05BA-5C49-F2CEF221FAFB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0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AC11D-2240-3332-5ABB-3506C6EB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E700C0-B111-758E-C5CB-263794087B45}"/>
              </a:ext>
            </a:extLst>
          </p:cNvPr>
          <p:cNvSpPr txBox="1"/>
          <p:nvPr/>
        </p:nvSpPr>
        <p:spPr>
          <a:xfrm>
            <a:off x="744139" y="528788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Some of my favorite 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65070-B862-B74E-F996-292675C46B40}"/>
              </a:ext>
            </a:extLst>
          </p:cNvPr>
          <p:cNvSpPr txBox="1"/>
          <p:nvPr/>
        </p:nvSpPr>
        <p:spPr>
          <a:xfrm>
            <a:off x="3677741" y="1550857"/>
            <a:ext cx="837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Prove (unconditionally) that </a:t>
            </a:r>
            <a:r>
              <a:rPr lang="en-US" sz="2000" b="1" dirty="0" err="1"/>
              <a:t>MKtP</a:t>
            </a:r>
            <a:r>
              <a:rPr lang="en-US" sz="2000" dirty="0"/>
              <a:t> is not in </a:t>
            </a:r>
            <a:r>
              <a:rPr lang="en-US" sz="2000" b="1" dirty="0"/>
              <a:t>P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28B47-A475-9C5E-C115-2C884B1328C8}"/>
              </a:ext>
            </a:extLst>
          </p:cNvPr>
          <p:cNvSpPr txBox="1"/>
          <p:nvPr/>
        </p:nvSpPr>
        <p:spPr>
          <a:xfrm>
            <a:off x="3677741" y="3739598"/>
            <a:ext cx="837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Show that for </a:t>
            </a:r>
            <a:r>
              <a:rPr lang="en-US" sz="2000" u="sng" dirty="0"/>
              <a:t>every large </a:t>
            </a:r>
            <a:r>
              <a:rPr lang="en-US" sz="2000" b="1" u="sng" dirty="0"/>
              <a:t>n</a:t>
            </a:r>
            <a:r>
              <a:rPr lang="en-US" sz="2000" dirty="0"/>
              <a:t> there is an </a:t>
            </a:r>
            <a:r>
              <a:rPr lang="en-US" sz="2000" b="1" dirty="0"/>
              <a:t>n-bit</a:t>
            </a:r>
            <a:r>
              <a:rPr lang="en-US" sz="2000" dirty="0"/>
              <a:t> prime </a:t>
            </a:r>
            <a:r>
              <a:rPr lang="en-US" sz="2000" b="1" dirty="0"/>
              <a:t>p</a:t>
            </a:r>
            <a:r>
              <a:rPr lang="en-US" sz="2000" dirty="0"/>
              <a:t> with </a:t>
            </a:r>
            <a:r>
              <a:rPr lang="en-US" sz="2000" b="1" dirty="0"/>
              <a:t>rKt(p) = </a:t>
            </a:r>
            <a:r>
              <a:rPr lang="en-US" b="1" dirty="0"/>
              <a:t>o</a:t>
            </a:r>
            <a:r>
              <a:rPr lang="en-US" sz="2000" b="1" dirty="0"/>
              <a:t>(n)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18166-25EA-2CFB-DF73-9889DC7D56D2}"/>
              </a:ext>
            </a:extLst>
          </p:cNvPr>
          <p:cNvSpPr txBox="1"/>
          <p:nvPr/>
        </p:nvSpPr>
        <p:spPr>
          <a:xfrm>
            <a:off x="3677741" y="4891184"/>
            <a:ext cx="603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Prove that </a:t>
            </a:r>
            <a:r>
              <a:rPr lang="en-US" sz="2000" b="1" dirty="0"/>
              <a:t>Symmetry of Information</a:t>
            </a:r>
            <a:r>
              <a:rPr lang="en-US" sz="2000" dirty="0"/>
              <a:t> </a:t>
            </a:r>
            <a:r>
              <a:rPr lang="en-US" sz="2000" u="sng" dirty="0"/>
              <a:t>fails</a:t>
            </a:r>
            <a:r>
              <a:rPr lang="en-US" sz="2000" dirty="0"/>
              <a:t> for </a:t>
            </a:r>
            <a:r>
              <a:rPr lang="en-US" sz="2000" b="1" dirty="0"/>
              <a:t>rKt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6979B-A354-1CBE-69E2-5913DAAE17FB}"/>
              </a:ext>
            </a:extLst>
          </p:cNvPr>
          <p:cNvSpPr txBox="1"/>
          <p:nvPr/>
        </p:nvSpPr>
        <p:spPr>
          <a:xfrm>
            <a:off x="1025981" y="1559608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Meta-Complexity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15E13-8FDA-E1B6-011E-099BA17108AD}"/>
              </a:ext>
            </a:extLst>
          </p:cNvPr>
          <p:cNvSpPr txBox="1"/>
          <p:nvPr/>
        </p:nvSpPr>
        <p:spPr>
          <a:xfrm>
            <a:off x="560072" y="3745737"/>
            <a:ext cx="270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Explicit Constructions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A5521-4DCD-9788-AFF4-AE361E72F301}"/>
              </a:ext>
            </a:extLst>
          </p:cNvPr>
          <p:cNvSpPr txBox="1"/>
          <p:nvPr/>
        </p:nvSpPr>
        <p:spPr>
          <a:xfrm>
            <a:off x="424542" y="4891184"/>
            <a:ext cx="284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E02AC"/>
                </a:solidFill>
              </a:rPr>
              <a:t>Theory of Time-Bounded Kolmogorov Complexity</a:t>
            </a:r>
            <a:endParaRPr lang="en-GB" sz="2000" b="1" dirty="0">
              <a:solidFill>
                <a:srgbClr val="0E02A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FDA20-7FA4-3F04-A418-4A41AE6F40F3}"/>
              </a:ext>
            </a:extLst>
          </p:cNvPr>
          <p:cNvSpPr txBox="1"/>
          <p:nvPr/>
        </p:nvSpPr>
        <p:spPr>
          <a:xfrm>
            <a:off x="3677741" y="2588012"/>
            <a:ext cx="7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Prove the </a:t>
            </a:r>
            <a:r>
              <a:rPr lang="en-US" sz="2000" b="1" dirty="0"/>
              <a:t>NP-hardness of MINKT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869B8-F8F5-FC3C-11F2-C3675686BDC7}"/>
              </a:ext>
            </a:extLst>
          </p:cNvPr>
          <p:cNvSpPr txBox="1"/>
          <p:nvPr/>
        </p:nvSpPr>
        <p:spPr>
          <a:xfrm>
            <a:off x="3677740" y="5928339"/>
            <a:ext cx="603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Prove that </a:t>
            </a:r>
            <a:r>
              <a:rPr lang="en-US" sz="2000" b="1" dirty="0"/>
              <a:t>Symmetry of Information</a:t>
            </a:r>
            <a:r>
              <a:rPr lang="en-US" sz="2000" dirty="0"/>
              <a:t> </a:t>
            </a:r>
            <a:r>
              <a:rPr lang="en-US" sz="2000" u="sng" dirty="0"/>
              <a:t>fails</a:t>
            </a:r>
            <a:r>
              <a:rPr lang="en-US" sz="2000" dirty="0"/>
              <a:t> for </a:t>
            </a:r>
            <a:r>
              <a:rPr lang="en-US" sz="2000" b="1" dirty="0"/>
              <a:t>nKt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27F2F-C01D-4417-DED6-241B3EDF171C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50D4F-6FFC-5FCE-0574-2990DD61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ACEE353-58A3-931B-3B11-21E79F873D08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FC51A-B651-5534-AB2D-A61389B08BCC}"/>
              </a:ext>
            </a:extLst>
          </p:cNvPr>
          <p:cNvSpPr txBox="1"/>
          <p:nvPr/>
        </p:nvSpPr>
        <p:spPr>
          <a:xfrm>
            <a:off x="1262741" y="5270656"/>
            <a:ext cx="94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Adding nondeterminism to probabilistic Kolmogorov complexity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CAB8A-25FE-5A65-39C4-1B0ABEB098AC}"/>
              </a:ext>
            </a:extLst>
          </p:cNvPr>
          <p:cNvSpPr txBox="1"/>
          <p:nvPr/>
        </p:nvSpPr>
        <p:spPr>
          <a:xfrm>
            <a:off x="1262741" y="2803054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Central problems from complexity theory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4CFF3-A027-5C21-A47B-17C7CDEE5003}"/>
              </a:ext>
            </a:extLst>
          </p:cNvPr>
          <p:cNvSpPr txBox="1"/>
          <p:nvPr/>
        </p:nvSpPr>
        <p:spPr>
          <a:xfrm>
            <a:off x="1262741" y="4036855"/>
            <a:ext cx="826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A new hardness result in meta-complexity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84E9A-E7B1-8832-89B0-2B4436AE0217}"/>
              </a:ext>
            </a:extLst>
          </p:cNvPr>
          <p:cNvSpPr txBox="1"/>
          <p:nvPr/>
        </p:nvSpPr>
        <p:spPr>
          <a:xfrm>
            <a:off x="1262741" y="1569253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Probabilistic notions of Kolmogorov Complexity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178D7-DAE3-EA1C-F06E-6D48A219C7A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4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5EF4-66C1-0975-F328-A39E3DCE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69CB864C-D513-C222-EDDA-FDC23ED961EB}"/>
              </a:ext>
            </a:extLst>
          </p:cNvPr>
          <p:cNvSpPr txBox="1"/>
          <p:nvPr/>
        </p:nvSpPr>
        <p:spPr>
          <a:xfrm>
            <a:off x="0" y="3440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b="1" dirty="0">
                <a:latin typeface="Calisto MT" panose="02040603050505030304" pitchFamily="18" charset="0"/>
                <a:cs typeface="Aharoni" panose="020B0604020202020204" pitchFamily="2" charset="-79"/>
              </a:rPr>
              <a:t>Further Resources: Probabilistic Kolmogorov Complexity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2A47D-4C46-C4BA-9ED6-B72F22B13805}"/>
              </a:ext>
            </a:extLst>
          </p:cNvPr>
          <p:cNvGrpSpPr/>
          <p:nvPr/>
        </p:nvGrpSpPr>
        <p:grpSpPr>
          <a:xfrm>
            <a:off x="6498882" y="4913787"/>
            <a:ext cx="4325873" cy="1600200"/>
            <a:chOff x="7695087" y="4307695"/>
            <a:chExt cx="4325873" cy="1600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A59427-59EE-688F-143E-5DFDA61180B6}"/>
                </a:ext>
              </a:extLst>
            </p:cNvPr>
            <p:cNvSpPr/>
            <p:nvPr/>
          </p:nvSpPr>
          <p:spPr>
            <a:xfrm>
              <a:off x="7695087" y="4307695"/>
              <a:ext cx="4325873" cy="1600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E02A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36F93F-FFF8-81D5-0772-869534A176C3}"/>
                </a:ext>
              </a:extLst>
            </p:cNvPr>
            <p:cNvSpPr txBox="1"/>
            <p:nvPr/>
          </p:nvSpPr>
          <p:spPr>
            <a:xfrm>
              <a:off x="8599742" y="4634590"/>
              <a:ext cx="256144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E02AC"/>
                  </a:solidFill>
                </a:rPr>
                <a:t>EATCS Bulletin Survey: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2741DB-1E2D-B4F0-CFBB-FE4D697B247B}"/>
                </a:ext>
              </a:extLst>
            </p:cNvPr>
            <p:cNvSpPr txBox="1"/>
            <p:nvPr/>
          </p:nvSpPr>
          <p:spPr>
            <a:xfrm>
              <a:off x="7736199" y="5169680"/>
              <a:ext cx="42847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[Lu-Oliveira 2022]: </a:t>
              </a:r>
              <a:r>
                <a:rPr lang="en-GB" dirty="0"/>
                <a:t>Theory and Applications </a:t>
              </a:r>
            </a:p>
            <a:p>
              <a:r>
                <a:rPr lang="en-GB" dirty="0"/>
                <a:t>of Probabilistic Kolmogorov Complexity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3DAD7C1-8C73-7A0C-656C-8ABA8D3C7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946" y="4447474"/>
              <a:ext cx="682467" cy="682467"/>
            </a:xfrm>
            <a:prstGeom prst="rect">
              <a:avLst/>
            </a:prstGeom>
            <a:noFill/>
            <a:ln>
              <a:solidFill>
                <a:srgbClr val="0E02A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F4E144-772E-3DD5-8724-438CB900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97" y="1670999"/>
            <a:ext cx="6570445" cy="2975296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A588D1-CA39-976E-888C-58DBCDEA3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598" y="1183930"/>
            <a:ext cx="6570445" cy="345515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4EE39-675A-3FD8-5EE1-4BAC65D39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94" y="1953235"/>
            <a:ext cx="4871751" cy="4169304"/>
          </a:xfrm>
          <a:prstGeom prst="rect">
            <a:avLst/>
          </a:prstGeom>
          <a:ln w="28575">
            <a:solidFill>
              <a:srgbClr val="0E02AC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4A828-5C10-1253-1291-A32594B84EA9}"/>
              </a:ext>
            </a:extLst>
          </p:cNvPr>
          <p:cNvSpPr txBox="1"/>
          <p:nvPr/>
        </p:nvSpPr>
        <p:spPr>
          <a:xfrm>
            <a:off x="219556" y="1183930"/>
            <a:ext cx="4897153" cy="646331"/>
          </a:xfrm>
          <a:prstGeom prst="rect">
            <a:avLst/>
          </a:prstGeom>
          <a:noFill/>
          <a:ln w="28575">
            <a:solidFill>
              <a:srgbClr val="0E02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Frontiers in Complexity Theory Workshop </a:t>
            </a:r>
          </a:p>
          <a:p>
            <a:pPr algn="ctr"/>
            <a:r>
              <a:rPr lang="en-US" dirty="0"/>
              <a:t>(Rutgers DIMACS, 2024)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58497-AEF3-879A-B69B-85B920A332C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33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9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2EE35-4D3F-1975-0611-F36FF0F0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bon Travel Guide: Vacation + Trip Ideas">
            <a:extLst>
              <a:ext uri="{FF2B5EF4-FFF2-40B4-BE49-F238E27FC236}">
                <a16:creationId xmlns:a16="http://schemas.microsoft.com/office/drawing/2014/main" id="{9186D895-7E87-62F8-79CF-7FDDA296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651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E63519A-F2CB-0D6F-A1A3-67D3DD3EAC6C}"/>
              </a:ext>
            </a:extLst>
          </p:cNvPr>
          <p:cNvSpPr txBox="1"/>
          <p:nvPr/>
        </p:nvSpPr>
        <p:spPr>
          <a:xfrm>
            <a:off x="270784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GB" sz="3600" b="1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Obrigado!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7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5380-39A6-53BF-958A-1B58E16C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615509E6-CDAE-0971-3B49-C27D5991DEED}"/>
              </a:ext>
            </a:extLst>
          </p:cNvPr>
          <p:cNvSpPr txBox="1"/>
          <p:nvPr/>
        </p:nvSpPr>
        <p:spPr>
          <a:xfrm>
            <a:off x="744138" y="269669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71260-B377-5A2A-3ECF-307E13EB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5" y="1074084"/>
            <a:ext cx="74771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7B64-2645-6840-D4DB-323776ED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333FF"/>
                </a:solidFill>
              </a:rPr>
              <a:t>Appendix</a:t>
            </a:r>
            <a:endParaRPr lang="en-GB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3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326A2-C042-F76C-D9C2-BDBF691A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97" y="782555"/>
            <a:ext cx="9122094" cy="1763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C5606-856E-7B1D-8886-DBBE7BA9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97" y="2790056"/>
            <a:ext cx="9006589" cy="1674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33AEB-A3B0-88EF-F3D0-553927C58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697" y="4708658"/>
            <a:ext cx="9135683" cy="16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03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520F-8775-CD34-A136-23000190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9EF761C-B1C1-F1EA-A3F7-CF3D0BAEF9BE}"/>
              </a:ext>
            </a:extLst>
          </p:cNvPr>
          <p:cNvSpPr txBox="1"/>
          <p:nvPr/>
        </p:nvSpPr>
        <p:spPr>
          <a:xfrm>
            <a:off x="744139" y="529551"/>
            <a:ext cx="1070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600" b="1" dirty="0">
                <a:latin typeface="Calisto MT" panose="02040603050505030304" pitchFamily="18" charset="0"/>
                <a:cs typeface="Aharoni" panose="020B0604020202020204" pitchFamily="2" charset="-79"/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FE4FC-7F6E-7B76-F33E-92CE1688A1A9}"/>
              </a:ext>
            </a:extLst>
          </p:cNvPr>
          <p:cNvSpPr txBox="1"/>
          <p:nvPr/>
        </p:nvSpPr>
        <p:spPr>
          <a:xfrm>
            <a:off x="1262741" y="5270656"/>
            <a:ext cx="94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Adding nondeterminism to probabilistic Kolmogorov complexity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1742C-1620-FA99-30ED-86F4B9B5E743}"/>
              </a:ext>
            </a:extLst>
          </p:cNvPr>
          <p:cNvSpPr txBox="1"/>
          <p:nvPr/>
        </p:nvSpPr>
        <p:spPr>
          <a:xfrm>
            <a:off x="1262741" y="2803054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Central problems from complexity theory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110FB-B6C1-BCD0-C3F2-506E1172FAAF}"/>
              </a:ext>
            </a:extLst>
          </p:cNvPr>
          <p:cNvSpPr txBox="1"/>
          <p:nvPr/>
        </p:nvSpPr>
        <p:spPr>
          <a:xfrm>
            <a:off x="1262741" y="4036855"/>
            <a:ext cx="826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A new hardness result in meta-complexity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FD9BF-2B7D-6267-74F2-1FF5826E331E}"/>
              </a:ext>
            </a:extLst>
          </p:cNvPr>
          <p:cNvSpPr txBox="1"/>
          <p:nvPr/>
        </p:nvSpPr>
        <p:spPr>
          <a:xfrm>
            <a:off x="1262741" y="1569253"/>
            <a:ext cx="83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1. Probabilistic notions of Kolmogorov Complexity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F9FDB-2215-C03F-47DC-8EC41104AF8D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0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C2AC71-98C0-EDAC-8B6A-08F60E0EA56A}"/>
              </a:ext>
            </a:extLst>
          </p:cNvPr>
          <p:cNvGrpSpPr/>
          <p:nvPr/>
        </p:nvGrpSpPr>
        <p:grpSpPr>
          <a:xfrm>
            <a:off x="491618" y="502961"/>
            <a:ext cx="9820679" cy="1143635"/>
            <a:chOff x="2178" y="7426"/>
            <a:chExt cx="10688" cy="1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7 1">
                  <a:extLst>
                    <a:ext uri="{FF2B5EF4-FFF2-40B4-BE49-F238E27FC236}">
                      <a16:creationId xmlns:a16="http://schemas.microsoft.com/office/drawing/2014/main" id="{18A47DFF-FB05-E3D7-82BA-AE57CFD126A9}"/>
                    </a:ext>
                  </a:extLst>
                </p:cNvPr>
                <p:cNvSpPr txBox="1"/>
                <p:nvPr/>
              </p:nvSpPr>
              <p:spPr>
                <a:xfrm>
                  <a:off x="2302" y="8386"/>
                  <a:ext cx="7025" cy="8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within</m:t>
                                </m:r>
                                <m:r>
                                  <a:rPr lang="en-US" sz="2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" name="TextBox 17 1">
                  <a:extLst>
                    <a:ext uri="{FF2B5EF4-FFF2-40B4-BE49-F238E27FC236}">
                      <a16:creationId xmlns:a16="http://schemas.microsoft.com/office/drawing/2014/main" id="{18A47DFF-FB05-E3D7-82BA-AE57CFD12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2" y="8386"/>
                  <a:ext cx="7025" cy="841"/>
                </a:xfrm>
                <a:prstGeom prst="rect">
                  <a:avLst/>
                </a:prstGeom>
                <a:blipFill>
                  <a:blip r:embed="rId3"/>
                  <a:stretch>
                    <a:fillRect b="-224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C3CF27-1424-33E6-1F60-D13C9283D700}"/>
                    </a:ext>
                  </a:extLst>
                </p:cNvPr>
                <p:cNvSpPr txBox="1"/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Recall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-time-bounded </a:t>
                  </a:r>
                  <a:r>
                    <a:rPr lang="en-US" sz="2800" dirty="0"/>
                    <a:t>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C3CF27-1424-33E6-1F60-D13C9283D7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blipFill>
                  <a:blip r:embed="rId4"/>
                  <a:stretch>
                    <a:fillRect l="-1304" t="-11765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C8F884-482F-0EBC-217F-20A28198A56C}"/>
              </a:ext>
            </a:extLst>
          </p:cNvPr>
          <p:cNvGrpSpPr/>
          <p:nvPr/>
        </p:nvGrpSpPr>
        <p:grpSpPr>
          <a:xfrm>
            <a:off x="491618" y="2317191"/>
            <a:ext cx="10602563" cy="1183005"/>
            <a:chOff x="2178" y="7426"/>
            <a:chExt cx="15546" cy="1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7 2">
                  <a:extLst>
                    <a:ext uri="{FF2B5EF4-FFF2-40B4-BE49-F238E27FC236}">
                      <a16:creationId xmlns:a16="http://schemas.microsoft.com/office/drawing/2014/main" id="{C887D43C-1248-511B-CBD6-0DA0DA6AC4F1}"/>
                    </a:ext>
                  </a:extLst>
                </p:cNvPr>
                <p:cNvSpPr txBox="1"/>
                <p:nvPr/>
              </p:nvSpPr>
              <p:spPr>
                <a:xfrm>
                  <a:off x="2346" y="8411"/>
                  <a:ext cx="15378" cy="8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rK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Randomized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uns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a:rPr lang="en-US" sz="2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sz="2200" b="0" i="0" dirty="0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box>
                                  <m:box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200" b="0" i="1" dirty="0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dirty="0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200" b="0" i="1" dirty="0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8" name="TextBox 17 2">
                  <a:extLst>
                    <a:ext uri="{FF2B5EF4-FFF2-40B4-BE49-F238E27FC236}">
                      <a16:creationId xmlns:a16="http://schemas.microsoft.com/office/drawing/2014/main" id="{C887D43C-1248-511B-CBD6-0DA0DA6AC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" y="8411"/>
                  <a:ext cx="15378" cy="878"/>
                </a:xfrm>
                <a:prstGeom prst="rect">
                  <a:avLst/>
                </a:prstGeom>
                <a:blipFill>
                  <a:blip r:embed="rId5"/>
                  <a:stretch>
                    <a:fillRect b="-215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B9DB69-AF94-0215-FE93-0664E313582B}"/>
                    </a:ext>
                  </a:extLst>
                </p:cNvPr>
                <p:cNvSpPr txBox="1"/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3333FF"/>
                      </a:solidFill>
                    </a:rPr>
                    <a:t>Randomized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-time-bounded </a:t>
                  </a:r>
                  <a:r>
                    <a:rPr lang="en-US" sz="2800" dirty="0"/>
                    <a:t>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B9DB69-AF94-0215-FE93-0664E3135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blipFill>
                  <a:blip r:embed="rId6"/>
                  <a:stretch>
                    <a:fillRect l="-1394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176D0-F062-FCC4-7936-304DCCF991FB}"/>
              </a:ext>
            </a:extLst>
          </p:cNvPr>
          <p:cNvCxnSpPr>
            <a:cxnSpLocks/>
          </p:cNvCxnSpPr>
          <p:nvPr/>
        </p:nvCxnSpPr>
        <p:spPr>
          <a:xfrm flipV="1">
            <a:off x="4227869" y="5364117"/>
            <a:ext cx="0" cy="449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064F0-1A70-B8DC-C997-9F42CF42F63D}"/>
              </a:ext>
            </a:extLst>
          </p:cNvPr>
          <p:cNvGrpSpPr/>
          <p:nvPr/>
        </p:nvGrpSpPr>
        <p:grpSpPr>
          <a:xfrm>
            <a:off x="491618" y="4045297"/>
            <a:ext cx="11355071" cy="1216790"/>
            <a:chOff x="1458" y="2324"/>
            <a:chExt cx="17882" cy="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7">
                  <a:extLst>
                    <a:ext uri="{FF2B5EF4-FFF2-40B4-BE49-F238E27FC236}">
                      <a16:creationId xmlns:a16="http://schemas.microsoft.com/office/drawing/2014/main" id="{00E0C5E9-5938-C2A8-6B22-923EA43CEF39}"/>
                    </a:ext>
                  </a:extLst>
                </p:cNvPr>
                <p:cNvSpPr txBox="1"/>
                <p:nvPr/>
              </p:nvSpPr>
              <p:spPr>
                <a:xfrm>
                  <a:off x="1638" y="3237"/>
                  <a:ext cx="10424" cy="100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pK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𝐏𝐫</m:t>
                                        </m:r>
                                      </m:e>
                                      <m:lim>
                                        <m:r>
                                          <a:rPr lang="en-US" sz="2200" b="1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  <m:r>
                                          <a:rPr lang="en-US" sz="2200" b="1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b="1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sz="2200" b="1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200" b="1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200" dirty="0">
                                                <a:latin typeface="Cambria Math" panose="02040503050406030204" pitchFamily="18" charset="0"/>
                                                <a:cs typeface="Century Gothic" panose="020B0502020202020204" charset="0"/>
                                                <a:sym typeface="+mn-ea"/>
                                              </a:rPr>
                                              <m:t>K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22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200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2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 |</m:t>
                                            </m:r>
                                            <m:r>
                                              <a:rPr lang="en-US" sz="22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2400" b="1" i="1" dirty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</m:d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200" b="1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box>
                                      <m:box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2200" b="1" i="1" dirty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2" name="TextBox 17">
                  <a:extLst>
                    <a:ext uri="{FF2B5EF4-FFF2-40B4-BE49-F238E27FC236}">
                      <a16:creationId xmlns:a16="http://schemas.microsoft.com/office/drawing/2014/main" id="{00E0C5E9-5938-C2A8-6B22-923EA43CE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" y="3237"/>
                  <a:ext cx="10424" cy="1003"/>
                </a:xfrm>
                <a:prstGeom prst="rect">
                  <a:avLst/>
                </a:prstGeom>
                <a:blipFill>
                  <a:blip r:embed="rId7"/>
                  <a:stretch>
                    <a:fillRect l="-46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44">
                  <a:extLst>
                    <a:ext uri="{FF2B5EF4-FFF2-40B4-BE49-F238E27FC236}">
                      <a16:creationId xmlns:a16="http://schemas.microsoft.com/office/drawing/2014/main" id="{C1C5A70A-DEBD-E810-5EA5-AF4FF57AF039}"/>
                    </a:ext>
                  </a:extLst>
                </p:cNvPr>
                <p:cNvSpPr txBox="1"/>
                <p:nvPr/>
              </p:nvSpPr>
              <p:spPr>
                <a:xfrm>
                  <a:off x="1458" y="2324"/>
                  <a:ext cx="17882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</a:rPr>
                    <a:t>Probabilistic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-time-bounded Kolmogorov complexity </a:t>
                  </a:r>
                  <a:r>
                    <a:rPr lang="en-US" sz="1650" b="1" dirty="0">
                      <a:solidFill>
                        <a:schemeClr val="tx1"/>
                      </a:solidFill>
                    </a:rPr>
                    <a:t>[Goldberg-Kabanets-Lu-Oliveira 2022]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:</a:t>
                  </a:r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44">
                  <a:extLst>
                    <a:ext uri="{FF2B5EF4-FFF2-40B4-BE49-F238E27FC236}">
                      <a16:creationId xmlns:a16="http://schemas.microsoft.com/office/drawing/2014/main" id="{C1C5A70A-DEBD-E810-5EA5-AF4FF57AF0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" y="2324"/>
                  <a:ext cx="17882" cy="824"/>
                </a:xfrm>
                <a:prstGeom prst="rect">
                  <a:avLst/>
                </a:prstGeom>
                <a:blipFill>
                  <a:blip r:embed="rId8"/>
                  <a:stretch>
                    <a:fillRect l="-1128" t="-11765" r="-269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B7D52824-BBD1-B53B-A267-4AB4F620FCAC}"/>
                  </a:ext>
                </a:extLst>
              </p:cNvPr>
              <p:cNvSpPr txBox="1"/>
              <p:nvPr/>
            </p:nvSpPr>
            <p:spPr>
              <a:xfrm>
                <a:off x="1507619" y="5813934"/>
                <a:ext cx="654274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:r>
                  <a:rPr lang="en-US" b="1" dirty="0">
                    <a:solidFill>
                      <a:srgbClr val="7030A0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there exists a small program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outputs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B7D52824-BBD1-B53B-A267-4AB4F620F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619" y="5813934"/>
                <a:ext cx="6542747" cy="369332"/>
              </a:xfrm>
              <a:prstGeom prst="rect">
                <a:avLst/>
              </a:prstGeom>
              <a:blipFill>
                <a:blip r:embed="rId9"/>
                <a:stretch>
                  <a:fillRect l="-651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 1">
            <a:extLst>
              <a:ext uri="{FF2B5EF4-FFF2-40B4-BE49-F238E27FC236}">
                <a16:creationId xmlns:a16="http://schemas.microsoft.com/office/drawing/2014/main" id="{1D940531-888A-C38F-A61D-399A5139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27" y="349159"/>
            <a:ext cx="639602" cy="9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C9373-6A6B-300B-A902-D6244E27E6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8717" y="316394"/>
            <a:ext cx="640469" cy="523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4C7AE2-1307-E057-5450-EB6D80C07D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49" y="917292"/>
            <a:ext cx="2007136" cy="274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1E219C-10D3-EB05-3693-0EC35D1866D7}"/>
              </a:ext>
            </a:extLst>
          </p:cNvPr>
          <p:cNvSpPr txBox="1"/>
          <p:nvPr/>
        </p:nvSpPr>
        <p:spPr>
          <a:xfrm>
            <a:off x="7492873" y="1481352"/>
            <a:ext cx="4364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Today: “</a:t>
            </a:r>
            <a:r>
              <a:rPr lang="en-US" sz="2200" b="1" dirty="0"/>
              <a:t>polynomial-time measures”</a:t>
            </a:r>
            <a:endParaRPr lang="en-GB"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9D08F-EB23-4D47-3C89-B2C68C225C37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NP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Resembles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465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AM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11500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GB" dirty="0"/>
                  <a:t> steps </a:t>
                </a:r>
                <a:r>
                  <a:rPr lang="en-GB" dirty="0">
                    <a:solidFill>
                      <a:schemeClr val="tx1"/>
                    </a:solidFill>
                  </a:rPr>
                  <a:t>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11500" cy="645160"/>
              </a:xfrm>
              <a:prstGeom prst="rect">
                <a:avLst/>
              </a:prstGeom>
              <a:blipFill rotWithShape="1">
                <a:blip r:embed="rId9"/>
                <a:stretch>
                  <a:fillRect l="-163" t="-787" r="-143" b="-6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113472" y="4881241"/>
                <a:ext cx="2874047" cy="3746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program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472" y="4881241"/>
                <a:ext cx="2874047" cy="374650"/>
              </a:xfrm>
              <a:prstGeom prst="rect">
                <a:avLst/>
              </a:prstGeom>
              <a:blipFill rotWithShape="1">
                <a:blip r:embed="rId10"/>
                <a:stretch>
                  <a:fillRect l="-175" t="-1355" r="-155" b="-1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9E11369-3FAF-CDAD-3E0A-65F10912E62E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MA</a:t>
            </a:r>
            <a:endParaRPr lang="en-GB" b="1" dirty="0"/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AM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06420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(|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|)</a:t>
                </a:r>
                <a:r>
                  <a:rPr lang="en-GB" dirty="0"/>
                  <a:t> steps to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>
                    <a:solidFill>
                      <a:srgbClr val="3333FF"/>
                    </a:solidFill>
                  </a:rPr>
                  <a:t>with high probability</a:t>
                </a:r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06420" cy="645160"/>
              </a:xfrm>
              <a:prstGeom prst="rect">
                <a:avLst/>
              </a:prstGeom>
              <a:blipFill>
                <a:blip r:embed="rId9"/>
                <a:stretch>
                  <a:fillRect l="-1563" t="-5556" r="-977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353109" y="4864294"/>
                <a:ext cx="2154898" cy="651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</a:t>
                </a:r>
                <a:r>
                  <a:rPr lang="en-US" b="1" dirty="0">
                    <a:solidFill>
                      <a:srgbClr val="3333FF"/>
                    </a:solidFill>
                  </a:rPr>
                  <a:t>randomized</a:t>
                </a:r>
                <a:r>
                  <a:rPr lang="en-US" dirty="0"/>
                  <a:t> </a:t>
                </a:r>
                <a:r>
                  <a:rPr lang="en-US" dirty="0">
                    <a:sym typeface="+mn-ea"/>
                  </a:rPr>
                  <a:t>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09" y="4864294"/>
                <a:ext cx="2154898" cy="651510"/>
              </a:xfrm>
              <a:prstGeom prst="rect">
                <a:avLst/>
              </a:prstGeom>
              <a:blipFill>
                <a:blip r:embed="rId10"/>
                <a:stretch>
                  <a:fillRect l="-1966" t="-4587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E66C01B-1F2D-95E1-E5C0-3838C749BA32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465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AM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00705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(|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|)</a:t>
                </a:r>
                <a:r>
                  <a:rPr lang="en-GB" dirty="0"/>
                  <a:t> steps to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00705" cy="645160"/>
              </a:xfrm>
              <a:prstGeom prst="rect">
                <a:avLst/>
              </a:prstGeom>
              <a:blipFill>
                <a:blip r:embed="rId9"/>
                <a:stretch>
                  <a:fillRect l="-1566" t="-5556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113472" y="4881241"/>
                <a:ext cx="2978646" cy="651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</a:t>
                </a:r>
                <a:r>
                  <a:rPr lang="en-US" dirty="0">
                    <a:sym typeface="+mn-ea"/>
                  </a:rPr>
                  <a:t>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b="1" dirty="0">
                    <a:solidFill>
                      <a:srgbClr val="7030A0"/>
                    </a:solidFill>
                  </a:rPr>
                  <a:t>based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472" y="4881241"/>
                <a:ext cx="2978646" cy="651510"/>
              </a:xfrm>
              <a:prstGeom prst="rect">
                <a:avLst/>
              </a:prstGeom>
              <a:blipFill>
                <a:blip r:embed="rId10"/>
                <a:stretch>
                  <a:fillRect l="-1633" t="-3670" r="-1224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6"/>
              <p:cNvSpPr txBox="1"/>
              <p:nvPr/>
            </p:nvSpPr>
            <p:spPr>
              <a:xfrm>
                <a:off x="6233409" y="1363419"/>
                <a:ext cx="31313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7030A0"/>
                    </a:solidFill>
                  </a:rPr>
                  <a:t>Shared randomness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09" y="1363419"/>
                <a:ext cx="3131308" cy="369332"/>
              </a:xfrm>
              <a:prstGeom prst="rect">
                <a:avLst/>
              </a:prstGeom>
              <a:blipFill>
                <a:blip r:embed="rId11"/>
                <a:stretch>
                  <a:fillRect l="-1553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2B03DD-653A-1B19-489F-B48CFADD2531}"/>
              </a:ext>
            </a:extLst>
          </p:cNvPr>
          <p:cNvSpPr txBox="1"/>
          <p:nvPr/>
        </p:nvSpPr>
        <p:spPr>
          <a:xfrm>
            <a:off x="11635639" y="6351814"/>
            <a:ext cx="398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2.0896"/>
  <p:tag name="LATEXADDIN" val="\documentclass{article}&#10;\usepackage{amsmath}&#10;\pagestyle{empty}&#10;\begin{document}&#10;&#10;\noindent $\mathsf{Kt} ~\longrightarrow~ \mathsf{rKt}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2237.72"/>
  <p:tag name="OUTPUTTYPE" val="PNG"/>
  <p:tag name="IGUANATEXVERSION" val="162"/>
  <p:tag name="LATEXADDIN" val="\documentclass{article}&#10;\usepackage{amsmath}&#10;\usepackage{amssymb}&#10;\usepackage{xcolor}&#10;\pagestyle{empty}&#10;\begin{document}&#10;&#10;$\kappa$: some Kolmogorov complexity measure&#10;&#10;&#10;\end{document}"/>
  <p:tag name="IGUANATEXSIZE" val="28"/>
  <p:tag name="IGUANATEXCURSOR" val="166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1.7285"/>
  <p:tag name="ORIGINALWIDTH" val=" 2596.925"/>
  <p:tag name="OUTPUTTYPE" val="PNG"/>
  <p:tag name="IGUANATEXVERSION" val="162"/>
  <p:tag name="LATEXADDIN" val="\documentclass{article}&#10;\usepackage{amsmath}&#10;\usepackage{amssymb}&#10;\usepackage{xcolor}&#10;\pagestyle{empty}&#10;\begin{document}&#10;&#10;Optimal Coding: $\kappa(x)\le\log\big(\frac1{\mathcal{D}_n(x)}\big)+O(\log n)$.&#10;&#10;&#10;\end{document}"/>
  <p:tag name="IGUANATEXSIZE" val="24"/>
  <p:tag name="IGUANATEXCURSOR" val="201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1.7285"/>
  <p:tag name="ORIGINALWIDTH" val=" 3134.608"/>
  <p:tag name="OUTPUTTYPE" val="PNG"/>
  <p:tag name="IGUANATEXVERSION" val="162"/>
  <p:tag name="LATEXADDIN" val="\documentclass{article}&#10;\usepackage{amsmath}&#10;\usepackage{amssymb}&#10;\usepackage{xcolor}&#10;\pagestyle{empty}&#10;\begin{document}&#10;&#10;\textcolor{red}{Near Optimal} Coding: $\kappa(x)\le\textcolor{red}{O\big(}\log\big(\frac1{\mathcal{D}_n(x)}\big)\textcolor{red}{\big)}+O(\log n)$.&#10;&#10;&#10;\end{document}"/>
  <p:tag name="IGUANATEXSIZE" val="24"/>
  <p:tag name="IGUANATEXCURSOR" val="256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9.23882"/>
  <p:tag name="ORIGINALWIDTH" val=" 1982.752"/>
  <p:tag name="OUTPUTTYPE" val="PNG"/>
  <p:tag name="IGUANATEXVERSION" val="162"/>
  <p:tag name="LATEXADDIN" val="\documentclass{article}&#10;\usepackage{amsmath}&#10;\usepackage{xcolor}&#10;\pagestyle{empty}&#10;\begin{document}&#10;&#10;$\mathsf{\textcolor{olive}{n}K\textcolor{blue}{t}}$: \textcolor{olive}{Non-deterministic} version of $\mathsf{K\textcolor{blue}{t}}$&#10;&#10;&#10;\end{document}"/>
  <p:tag name="IGUANATEXSIZE" val="28"/>
  <p:tag name="IGUANATEXCURSOR" val="233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9.4526"/>
  <p:tag name="ORIGINALWIDTH" val=" 5967.754"/>
  <p:tag name="OUTPUTTYPE" val="PNG"/>
  <p:tag name="IGUANATEXVERSION" val="162"/>
  <p:tag name="LATEXADDIN" val="\documentclass{article}&#10;\usepackage{amsmath}&#10;\usepackage{xcolor}&#10;\pagestyle{empty}&#10;\begin{document}&#10;&#10;\[&#10;\mathsf{\textcolor{olive}{n}K\textcolor{blue}{t}}(x)=\min_{\textcolor{blue}{t}, \text{ Non-deterministic } \textcolor{red}{M}}\left\{|\textcolor{red}{M}|+\log \textcolor{blue}{t}\ \middle\vert\ &#10;\begin{aligned}&#10;&amp;\textcolor{red}{M} \text{ outputs } x \text{ in } \le \textcolor{blue}{t} \text{ steps } \textcolor{olive}{\text{for some computation path}},\\&#10;&amp;\textcolor{red}{M} \text{ outputs } \textcolor{olive}{\text{either } x \text{ or } \bot }\text{ in } \le \textcolor{blue}{t} \text{ steps } \textcolor{olive}{\text{for all computation paths}}.&#10;\end{aligned}\right\}&#10;\]&#10;&#10;&#10;\end{document}"/>
  <p:tag name="IGUANATEXSIZE" val="20"/>
  <p:tag name="IGUANATEXCURSOR" val="298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4.462"/>
  <p:tag name="ORIGINALWIDTH" val=" 4080.24"/>
  <p:tag name="OUTPUTTYPE" val="PNG"/>
  <p:tag name="IGUANATEXVERSION" val="162"/>
  <p:tag name="LATEXADDIN" val="\documentclass{article}&#10;\usepackage{amsmath}&#10;\usepackage{amssymb}&#10;\usepackage{amsthm}&#10;\usepackage{xcolor}&#10;\newcommand{\tc}[2]{\textcolor{#1}{#2}}&#10;\pagestyle{empty}&#10;\begin{document}&#10;&#10;\[&#10;\mathsf{\tc{red}{n}K}^t(x):=\min_{\Pi\in\{0,1\}^*}\left\{|\Pi|\ \middle\vert\ \begin{tabular}{@{\textbullet\enspace}l}&#10;$\forall w\in\{0,1\}^t$, $\Pi(w)$ outputs $x$ or $\bot$ in $t$ steps \\&#10;$\exists w\in\{0,1\}^t$, $\Pi(w)$ outputs $x$ in $t$ steps&#10;\end{tabular}\right\}&#10;\]&#10;&#10;&#10;\end{document}"/>
  <p:tag name="IGUANATEXSIZE" val="24"/>
  <p:tag name="IGUANATEXCURSOR" val="429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3.7308"/>
  <p:tag name="ORIGINALWIDTH" val=" 1977.503"/>
  <p:tag name="OUTPUTTYPE" val="PNG"/>
  <p:tag name="IGUANATEXVERSION" val="162"/>
  <p:tag name="LATEXADDIN" val="\documentclass{article}&#10;\usepackage{amsmath}&#10;\usepackage{amssymb}&#10;\usepackage{xcolor}&#10;\newcommand{\tc}[2]{\textcolor{#1}{#2}}&#10;\pagestyle{empty}&#10;\begin{document}&#10;&#10;\[&#10;\mathsf{MIN\tc{red}{n}KT}:=\left\{(x,1^s,1^t)\mid\mathsf{\tc{red}{n}K}^t(x)\le s\right\}&#10;\]&#10;&#10;&#10;\end{document}"/>
  <p:tag name="IGUANATEXSIZE" val="24"/>
  <p:tag name="IGUANATEXCURSOR" val="229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4280.465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textbf{Theorem}. There exists a polynomial $p$, such that for any $n$, any set $A\subseteq\{0,1\}^n$ and any $x\in A$, we have&#10;&#10;&#10;\end{document}"/>
  <p:tag name="IGUANATEXSIZE" val="24"/>
  <p:tag name="IGUANATEXCURSOR" val="206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1776.528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[&#10;\mathsf{pnK}^{\tc{magenta}{A},p(n)}(x)\le\log |A|+\tc{red}{\log p(n)}.&#10;\]&#10;&#10;&#10;\end{document}"/>
  <p:tag name="IGUANATEXSIZE" val="24"/>
  <p:tag name="IGUANATEXCURSOR" val="218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0.9861"/>
  <p:tag name="ORIGINALWIDTH" val=" 765.6542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textbf{Comparison}:&#10;&#10;&#10;\end{document}"/>
  <p:tag name="IGUANATEXSIZE" val="24"/>
  <p:tag name="IGUANATEXCURSOR" val="210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2.7259"/>
  <p:tag name="ORIGINALWIDTH" val=" 3442.07"/>
  <p:tag name="OUTPUTTYPE" val="PNG"/>
  <p:tag name="IGUANATEXVERSION" val="162"/>
  <p:tag name="LATEXADDIN" val="\documentclass{article}&#10;\usepackage{amsmath}&#10;\usepackage{xcolor}&#10;\pagestyle{empty}&#10;\begin{document}&#10;&#10;\[&#10;\mathsf{K\textcolor{blue}{t}}(x)=\min_{\textcolor{blue}{t},\text{ Turing Machine }\textcolor{red}{M}}\{|\textcolor{red}{M}|+\log\textcolor{blue}{t}\ |\ \textcolor{red}{M} \text{ outputs } x \text{ in } \textcolor{blue}{t} \text{ steps}\}&#10;\]&#10;&#10;\end{document}"/>
  <p:tag name="IGUANATEXSIZE" val="28"/>
  <p:tag name="IGUANATEXCURSOR" val="204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1957.255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[&#10;\mathsf{rnK}^{A,\mathsf{poly}(n)}(x)\le\log|A|+\tc{red}{O(\log^3n)}.&#10;\]&#10;&#10;\end{document}"/>
  <p:tag name="IGUANATEXSIZE" val="24"/>
  <p:tag name="IGUANATEXCURSOR" val="204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2854.143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[&#10;\mathsf{nK}^{A,\mathsf{poly}(n)}(x)\le\log|A|+\tc{red}{O((\sqrt{\log|A|}+\log n)\log n)}.&#10;\]&#10;&#10;&#10;\end{document}"/>
  <p:tag name="IGUANATEXSIZE" val="24"/>
  <p:tag name="IGUANATEXCURSOR" val="272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545.9318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[\tc{blue}{BLvM'05}]&#10;&#10;&#10;\end{document}"/>
  <p:tag name="IGUANATEXSIZE" val="24"/>
  <p:tag name="IGUANATEXCURSOR" val="208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545.9318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[\tc{blue}{BLvM'05}]&#10;&#10;&#10;\end{document}"/>
  <p:tag name="IGUANATEXSIZE" val="24"/>
  <p:tag name="IGUANATEXCURSOR" val="208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2.2385"/>
  <p:tag name="ORIGINALWIDTH" val=" 997.3754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tc{magenta}{Oracle access to A}&#10;&#10;&#10;\end{document}"/>
  <p:tag name="IGUANATEXSIZE" val="14"/>
  <p:tag name="IGUANATEXCURSOR" val="221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1777.278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&#10;\[&#10;\mathsf{pnK}^{A,p(n)}(x)\le\log |A|+\log p(n).&#10;\]&#10;&#10;&#10;\end{document}"/>
  <p:tag name="IGUANATEXSIZE" val="24"/>
  <p:tag name="IGUANATEXCURSOR" val="207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3262.842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/>
  <p:tag name="IGUANATEXSIZE" val="24"/>
  <p:tag name="IGUANATEXCURSOR" val="297"/>
  <p:tag name="TRANSPARENCY" val="True"/>
  <p:tag name="CHOOSECOLOR" val="False"/>
  <p:tag name="COLORHEX" val="000000"/>
  <p:tag name="LATEXENGINEID" val="0"/>
  <p:tag name="TEMPFOLDER" val="c:\Iguana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3262.842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/>
  <p:tag name="IGUANATEXSIZE" val="24"/>
  <p:tag name="IGUANATEXCURSOR" val="297"/>
  <p:tag name="TRANSPARENCY" val="True"/>
  <p:tag name="CHOOSECOLOR" val="False"/>
  <p:tag name="COLORHEX" val="000000"/>
  <p:tag name="LATEXENGINEID" val="0"/>
  <p:tag name="TEMPFOLDER" val="c:\Iguana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2309"/>
  <p:tag name="ORIGINALWIDTH" val=" 3262.842"/>
  <p:tag name="OUTPUTTYPE" val="PNG"/>
  <p:tag name="IGUANATEXVERSION" val="162"/>
  <p:tag name="LATEXADDIN" val="\documentclass{article}&#10;\usepackage{amsmath}&#10;\usepackage{amssymb}&#10;\usepackage{xcolor}&#10;\newcommand{\tc}[2]{\textcolor{#1}{#2}}&#10;\setlength{\parindent}{0pt}&#10;\pagestyle{empty}&#10;\begin{document}&#10;\[&#10;\mathsf{pK}^{p(t)}(y\mid x)\le \mathsf{pnK}^t(y\mid x)+\tc{red}{\mathsf{pnK}^t(x)-\mathsf{pnK}^{p(t)}(x)}+\log p(t).&#10;\]&#10;&#10;\end{document}"/>
  <p:tag name="IGUANATEXSIZE" val="24"/>
  <p:tag name="IGUANATEXCURSOR" val="297"/>
  <p:tag name="TRANSPARENCY" val="True"/>
  <p:tag name="CHOOSECOLOR" val="False"/>
  <p:tag name="COLORHEX" val="000000"/>
  <p:tag name="LATEXENGINEID" val="0"/>
  <p:tag name="TEMPFOLDER" val="c:\Iguana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5.4669"/>
  <p:tag name="ORIGINALWIDTH" val=" 4695.913"/>
  <p:tag name="OUTPUTTYPE" val="PNG"/>
  <p:tag name="IGUANATEXVERSION" val="162"/>
  <p:tag name="LATEXADDIN" val="\documentclass{article}&#10;\usepackage{amsmath}&#10;\usepackage{xcolor}&#10;\pagestyle{empty}&#10;\begin{document}&#10;&#10;\[&#10;\mathsf{\textcolor{orange}{r}K\textcolor{blue}{t}}(x)=\min_{\textcolor{blue}{t}, \text{ Randomized } \textcolor{red}{M}}\Big\{|\textcolor{red}{M}|+\log \textcolor{blue}{t}\ |\  \textcolor{red}{M} \text{ outputs } x \text{ in } \le \textcolor{blue}{t} \text{ steps } \textcolor{orange}{\text{with probability } \ge\frac23}\Big\}&#10;\]&#10;&#10;&#10;\end{document}"/>
  <p:tag name="IGUANATEXSIZE" val="20"/>
  <p:tag name="IGUANATEXCURSOR" val="280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4003"/>
  <p:tag name="OUTPUTTYPE" val="PNG"/>
  <p:tag name="IGUANATEXVERSION" val="162"/>
  <p:tag name="LATEXADDIN" val="\documentclass{article}&#10;\usepackage{amsmath}&#10;\usepackage{amssymb}&#10;\usepackage{xcolor}&#10;\pagestyle{empty}&#10;\begin{document}&#10;&#10;$\{\mathcal{D}_n\}_{n\in\mathbb{N}}$: polynomial-time samplable distribution supported over $\{0,1\}^n$.&#10;&#10;&#10;\end{document}"/>
  <p:tag name="IGUANATEXSIZE" val="24"/>
  <p:tag name="IGUANATEXCURSOR" val="226"/>
  <p:tag name="TRANSPARENCY" val="True"/>
  <p:tag name="CHOOSECOLOR" val="False"/>
  <p:tag name="COLORHEX" val="000000"/>
  <p:tag name="LATEXENGINEID" val="0"/>
  <p:tag name="TEMPFOLDER" val="d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1.7285"/>
  <p:tag name="ORIGINALWIDTH" val=" 1902.512"/>
  <p:tag name="OUTPUTTYPE" val="PNG"/>
  <p:tag name="IGUANATEXVERSION" val="162"/>
  <p:tag name="LATEXADDIN" val="\documentclass{article}&#10;\usepackage{amsmath}&#10;\usepackage{amssymb}&#10;\usepackage{xcolor}&#10;\pagestyle{empty}&#10;\begin{document}&#10;&#10;$\mathsf{rKt}(x)\le\textcolor{red}{O(}\log(\frac1{\mathcal{D}_n(x)})\textcolor{red}{)}+O(\log n)$.&#10;&#10;&#10;\end{document}"/>
  <p:tag name="IGUANATEXSIZE" val="28"/>
  <p:tag name="IGUANATEXCURSOR" val="189"/>
  <p:tag name="TRANSPARENCY" val="True"/>
  <p:tag name="CHOOSECOLOR" val="False"/>
  <p:tag name="COLORHEX" val="000000"/>
  <p:tag name="LATEXENGINEID" val="0"/>
  <p:tag name="TEMPFOLDER" val="c:\Iguana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8.4777"/>
  <p:tag name="ORIGINALWIDTH" val=" 3874.766"/>
  <p:tag name="OUTPUTTYPE" val="PNG"/>
  <p:tag name="IGUANATEXVERSION" val="162"/>
  <p:tag name="LATEXADDIN" val="\documentclass{article}&#10;\usepackage{amsmath}&#10;\usepackage{amssymb}&#10;\usepackage{xcolor}&#10;\pagestyle{empty}&#10;\begin{document}&#10;&#10;\textcolor{blue}{Weak} Coding: For any $\varepsilon&gt;0$, $\kappa(x)\le\textcolor{blue}{\big(\frac1{\mathcal{D}_n(x)}\cdot n\big)^\varepsilon}$ for \textcolor{blue}{infinitely many} $n$.&#10;&#10;&#10;\end{document}"/>
  <p:tag name="IGUANATEXSIZE" val="24"/>
  <p:tag name="IGUANATEXCURSOR" val="309"/>
  <p:tag name="TRANSPARENCY" val="True"/>
  <p:tag name="CHOOSECOLOR" val="False"/>
  <p:tag name="COLORHEX" val="000000"/>
  <p:tag name="LATEXENGINEID" val="0"/>
  <p:tag name="TEMPFOLDER" val="c:\Iguana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1694</Words>
  <Application>Microsoft Office PowerPoint</Application>
  <PresentationFormat>Widescreen</PresentationFormat>
  <Paragraphs>327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Adobe Devanagari</vt:lpstr>
      <vt:lpstr>Arial</vt:lpstr>
      <vt:lpstr>Arial Black</vt:lpstr>
      <vt:lpstr>Calibri</vt:lpstr>
      <vt:lpstr>Calibri (Body)</vt:lpstr>
      <vt:lpstr>Calibri Light</vt:lpstr>
      <vt:lpstr>Calisto MT</vt:lpstr>
      <vt:lpstr>Cambria Math</vt:lpstr>
      <vt:lpstr>Impact</vt:lpstr>
      <vt:lpstr>NimbusRomNo9L-Regu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 of SoI to  the foundations of 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Carboni Oliveira, Igor</cp:lastModifiedBy>
  <cp:revision>1071</cp:revision>
  <dcterms:created xsi:type="dcterms:W3CDTF">2021-07-13T14:43:00Z</dcterms:created>
  <dcterms:modified xsi:type="dcterms:W3CDTF">2025-07-14T16:27:06Z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DDF91A055ABE42049E5B424C0463BE74</vt:lpwstr>
  </property>
  <property fmtid="{D5CDD505-2E9C-101B-9397-08002B2CF9AE}" pid="3" name="KSOProductBuildVer">
    <vt:lpwstr>1033-11.2.0.11074</vt:lpwstr>
  </property>
</Properties>
</file>