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21" r:id="rId2"/>
    <p:sldId id="471" r:id="rId3"/>
    <p:sldId id="531" r:id="rId4"/>
    <p:sldId id="260" r:id="rId5"/>
    <p:sldId id="261" r:id="rId6"/>
    <p:sldId id="455" r:id="rId7"/>
    <p:sldId id="460" r:id="rId8"/>
    <p:sldId id="541" r:id="rId9"/>
    <p:sldId id="532" r:id="rId10"/>
    <p:sldId id="526" r:id="rId11"/>
    <p:sldId id="519" r:id="rId12"/>
    <p:sldId id="268" r:id="rId13"/>
    <p:sldId id="282" r:id="rId14"/>
    <p:sldId id="505" r:id="rId15"/>
    <p:sldId id="528" r:id="rId16"/>
    <p:sldId id="258" r:id="rId17"/>
    <p:sldId id="516" r:id="rId18"/>
    <p:sldId id="542" r:id="rId19"/>
    <p:sldId id="545" r:id="rId20"/>
    <p:sldId id="529" r:id="rId21"/>
    <p:sldId id="453" r:id="rId22"/>
    <p:sldId id="470" r:id="rId23"/>
    <p:sldId id="482" r:id="rId24"/>
    <p:sldId id="465" r:id="rId25"/>
    <p:sldId id="533" r:id="rId26"/>
    <p:sldId id="534" r:id="rId27"/>
    <p:sldId id="538" r:id="rId28"/>
    <p:sldId id="547" r:id="rId29"/>
    <p:sldId id="530" r:id="rId30"/>
    <p:sldId id="266" r:id="rId31"/>
    <p:sldId id="276" r:id="rId32"/>
    <p:sldId id="269" r:id="rId33"/>
    <p:sldId id="281" r:id="rId34"/>
    <p:sldId id="271" r:id="rId35"/>
    <p:sldId id="273" r:id="rId36"/>
    <p:sldId id="543" r:id="rId37"/>
    <p:sldId id="278" r:id="rId38"/>
    <p:sldId id="549" r:id="rId39"/>
    <p:sldId id="552" r:id="rId40"/>
    <p:sldId id="55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D3FD"/>
    <a:srgbClr val="F5A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396B-D2AE-4395-BD15-FF665D9D9CC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3D0AA-F227-4B75-8270-2F658A0B9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E0BC6-1231-4C2B-A8DB-4B4DEE50A0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2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3D0AA-F227-4B75-8270-2F658A0B9A7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4FAB-5B79-E741-CBCC-EE4113036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3F80F-FB72-3A32-D6DD-ED1F5BF6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58DE-7C1C-B983-55B2-05AE7C75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4E5CB-1B2E-0F1D-0633-044B0629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1D8A-FA35-8662-3F8F-66C9680C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6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654E-9F30-24F9-6B93-C7714EC5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6B343-E1FB-8A5F-F46E-ABB873FB3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2CF6-7B71-7259-9634-609C7AB5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E30A-EA7F-D8F9-5024-4149647F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D83F-309C-8E50-A335-98C233A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8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90719-E5A0-004B-23B2-72BB1C0DD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73265-BAAC-1D5F-E3D3-9A7B5B23F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C243-9A48-855F-72F9-946CF660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866A-FBB5-3164-DCE2-1CDC7689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253B-4042-6552-72AC-0EDCD442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2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8E96-CC94-3800-B3AC-7BF28781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CA14-A5A7-A95F-E97C-7846B122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6428-41EC-7757-5CC9-1C7924AB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C6E9-B30E-1BCA-A6A3-3F111F96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135D-2FBA-F037-2714-25A37A39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8D86-DB45-EBFD-4264-A907A6D8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1D666-E06E-3023-F355-D962A6D3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DB2A-54FA-F398-DCE9-CB409F3C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9AB2-FC3D-F36C-CA75-B0E8FF27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8005-F71C-CB96-6D75-E2E48200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2E38-61D8-DA6F-5BF9-7B462D12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C7E3-BE36-8840-3E28-6213420FD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302AF-FF3C-781F-8418-A39628E13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12BF-239F-89CE-6FFC-136C3FB7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9CC1-8447-1C40-BA36-16B85F28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C08D2-8DA7-A924-FCE1-EE387701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094E-D0E5-40E4-BE88-8FDA098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0AFC1-D945-1178-5A04-BC1DC9EC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F70ED-DD64-FA64-0257-9CBC8CD92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EBA9F-C2F2-C08D-07F1-6B4A10CA7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74CE2-3BDD-EF47-2092-BCEFFB0C2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189AC-3521-24C1-1DA1-F8301764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29BCE-ACEE-22F3-F62A-2FF27F49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ECA8D-6309-1666-AE8C-41DADC2D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1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FD7A-0CAB-3540-2EBB-EFBA4CF3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C1DBE-B171-2DA2-3172-455BB289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82C51-9988-4FCB-3AB2-63D146D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4E4C-F17B-BC97-0279-9A17EB84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7B2-89BD-FD64-BF2B-96CDA09C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998D5-F04D-E3FC-0946-54B11A94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14BC-282D-4B7E-94D4-792F8423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002F-75C6-82BE-DB67-DF2A2278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5108-6AC3-A9AA-2A3B-B62F9788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218D0-326F-47DC-BE5B-4BB8E1B0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59FA-C5D4-DBF6-8FD7-23D3747F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6F58A-231A-168D-6CEF-9823759C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530C-3160-4567-EFD8-B72A3705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4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DF86-8A9F-D5B7-AD88-EDADB76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7EAF6-1A66-FD1D-9875-56CD6669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70203-6A11-D71E-3F30-9294BAE1B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9DDF-954F-4B93-8AFB-E4B8CC1B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DE4E-967F-B257-0E34-D91416E4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CDC4-4A05-4725-BD0C-3ADB8EDD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332D-B096-EB76-3F37-AA53EA41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32594-B7CC-7CC3-3DCF-323298BF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C9AD-88DC-9163-8E31-CAC7947CC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D79E-DAA5-4878-8507-BA10D5ED98A3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FF7FA-877D-3C4F-2B38-5D4074B7E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1351-89D8-7110-7DF7-F3D4AE59D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1.png"/><Relationship Id="rId21" Type="http://schemas.openxmlformats.org/officeDocument/2006/relationships/image" Target="../media/image39.png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ed.ac.uk/media/Learning+from+equivalence+queries+and+unprovability+of+circuit+upper+bounds+-+Igor+Oliveira/1_uawbusa9" TargetMode="External"/><Relationship Id="rId13" Type="http://schemas.microsoft.com/office/2007/relationships/hdphoto" Target="../media/hdphoto2.wdp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hyperlink" Target="https://www.birs.ca/events/2020/5-day-workshops/20w5144/videos/watch/202001211122-CarboniOliveira.html" TargetMode="External"/><Relationship Id="rId10" Type="http://schemas.openxmlformats.org/officeDocument/2006/relationships/hyperlink" Target="https://www.youtube.com/watch?v=OhwC6nBxsvk" TargetMode="External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0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0.png"/><Relationship Id="rId5" Type="http://schemas.openxmlformats.org/officeDocument/2006/relationships/image" Target="../media/image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19812F-A4AE-405F-6622-B7B833CB136E}"/>
              </a:ext>
            </a:extLst>
          </p:cNvPr>
          <p:cNvSpPr/>
          <p:nvPr/>
        </p:nvSpPr>
        <p:spPr>
          <a:xfrm>
            <a:off x="258641" y="1404230"/>
            <a:ext cx="11622506" cy="895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381AB2-DC00-1936-A6ED-E517F3EF9C13}"/>
              </a:ext>
            </a:extLst>
          </p:cNvPr>
          <p:cNvSpPr txBox="1">
            <a:spLocks/>
          </p:cNvSpPr>
          <p:nvPr/>
        </p:nvSpPr>
        <p:spPr>
          <a:xfrm>
            <a:off x="465283" y="1435477"/>
            <a:ext cx="11241302" cy="846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Meta-Mathematics of P vs NP</a:t>
            </a:r>
            <a:endParaRPr lang="en-GB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549856-E633-2306-D5A3-73FCAF6503CC}"/>
              </a:ext>
            </a:extLst>
          </p:cNvPr>
          <p:cNvSpPr txBox="1">
            <a:spLocks/>
          </p:cNvSpPr>
          <p:nvPr/>
        </p:nvSpPr>
        <p:spPr>
          <a:xfrm>
            <a:off x="4627262" y="3160459"/>
            <a:ext cx="2937472" cy="537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Igor Carboni Oliveira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0E3FDD-759B-BBE4-B898-A12AE4B5EAC8}"/>
              </a:ext>
            </a:extLst>
          </p:cNvPr>
          <p:cNvSpPr txBox="1">
            <a:spLocks/>
          </p:cNvSpPr>
          <p:nvPr/>
        </p:nvSpPr>
        <p:spPr>
          <a:xfrm>
            <a:off x="3028487" y="5058878"/>
            <a:ext cx="6135022" cy="5370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78CA32-9C77-C344-07FF-C4DD4648DF0A}"/>
              </a:ext>
            </a:extLst>
          </p:cNvPr>
          <p:cNvSpPr txBox="1">
            <a:spLocks/>
          </p:cNvSpPr>
          <p:nvPr/>
        </p:nvSpPr>
        <p:spPr>
          <a:xfrm>
            <a:off x="2314387" y="5184194"/>
            <a:ext cx="7511014" cy="537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4"/>
                </a:solidFill>
              </a:rPr>
              <a:t>Clay Mathematics Institute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accent4"/>
                </a:solidFill>
              </a:rPr>
              <a:t>Workshop “</a:t>
            </a:r>
            <a:r>
              <a:rPr lang="en-GB" sz="1800" dirty="0">
                <a:solidFill>
                  <a:schemeClr val="accent4"/>
                </a:solidFill>
              </a:rPr>
              <a:t>P vs NP and Complexity Lower Bounds</a:t>
            </a:r>
            <a:r>
              <a:rPr lang="en-US" sz="1800" dirty="0">
                <a:solidFill>
                  <a:schemeClr val="accent4"/>
                </a:solidFill>
              </a:rPr>
              <a:t>”</a:t>
            </a:r>
            <a:endParaRPr lang="en-GB" sz="1800" dirty="0">
              <a:solidFill>
                <a:schemeClr val="accent4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7376031-0AE8-D88C-9801-37D019011048}"/>
              </a:ext>
            </a:extLst>
          </p:cNvPr>
          <p:cNvSpPr txBox="1">
            <a:spLocks/>
          </p:cNvSpPr>
          <p:nvPr/>
        </p:nvSpPr>
        <p:spPr>
          <a:xfrm>
            <a:off x="4537785" y="3786098"/>
            <a:ext cx="3116425" cy="5370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University of Warwick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D0416-5BF6-57CE-E7DD-D5D67B5C5536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822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934CA-35F7-6AB1-DC41-C01E3F167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E848-3A19-33DC-AE2B-575FA05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05971-84BE-5DF9-D1E6-F08EBC8F1233}"/>
              </a:ext>
            </a:extLst>
          </p:cNvPr>
          <p:cNvSpPr txBox="1"/>
          <p:nvPr/>
        </p:nvSpPr>
        <p:spPr>
          <a:xfrm>
            <a:off x="1102657" y="3315180"/>
            <a:ext cx="560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Upper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1C9E4-706C-9098-D0CF-373A65E93C20}"/>
              </a:ext>
            </a:extLst>
          </p:cNvPr>
          <p:cNvSpPr txBox="1"/>
          <p:nvPr/>
        </p:nvSpPr>
        <p:spPr>
          <a:xfrm>
            <a:off x="1102657" y="4165998"/>
            <a:ext cx="54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Lower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62ECB-1298-E409-02B6-DA4A92A282DE}"/>
              </a:ext>
            </a:extLst>
          </p:cNvPr>
          <p:cNvSpPr txBox="1"/>
          <p:nvPr/>
        </p:nvSpPr>
        <p:spPr>
          <a:xfrm>
            <a:off x="1102658" y="2464362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Theories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E057B-4303-EC35-2EF3-70B4DD9F3314}"/>
              </a:ext>
            </a:extLst>
          </p:cNvPr>
          <p:cNvSpPr txBox="1"/>
          <p:nvPr/>
        </p:nvSpPr>
        <p:spPr>
          <a:xfrm>
            <a:off x="1102658" y="5016816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Reverse Mathematics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B2BC4-64E3-533F-128A-5500D5B28061}"/>
              </a:ext>
            </a:extLst>
          </p:cNvPr>
          <p:cNvSpPr txBox="1"/>
          <p:nvPr/>
        </p:nvSpPr>
        <p:spPr>
          <a:xfrm>
            <a:off x="1102658" y="1615859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Motivation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CA6BF-1B06-B121-2F96-DB31326E7F2F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200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5B889C-650A-F725-F3A7-6BFE01DD7820}"/>
              </a:ext>
            </a:extLst>
          </p:cNvPr>
          <p:cNvGrpSpPr/>
          <p:nvPr/>
        </p:nvGrpSpPr>
        <p:grpSpPr>
          <a:xfrm>
            <a:off x="4271000" y="5464663"/>
            <a:ext cx="7043387" cy="639790"/>
            <a:chOff x="627957" y="1877288"/>
            <a:chExt cx="7963995" cy="7078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BB2B8F-FE2B-C683-5018-E7D233C09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986" y="1890579"/>
              <a:ext cx="762004" cy="6733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A5924F-4F6E-D8C5-7393-23036F990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370" y="1884017"/>
              <a:ext cx="744719" cy="6811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D9B211-6F13-21B0-6F0C-A7D44503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57" y="1941574"/>
              <a:ext cx="546830" cy="490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6D8B5D-B56F-F74C-E58B-2845E556B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11" y="1921388"/>
              <a:ext cx="553535" cy="598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09170-D73C-3E38-7A6D-226F2DDC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893" y="1891218"/>
              <a:ext cx="1543059" cy="6939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E48BDF-F2D8-6DBD-AE6D-D81D336FF70B}"/>
                </a:ext>
              </a:extLst>
            </p:cNvPr>
            <p:cNvSpPr txBox="1"/>
            <p:nvPr/>
          </p:nvSpPr>
          <p:spPr>
            <a:xfrm>
              <a:off x="6747598" y="1877288"/>
              <a:ext cx="493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…</a:t>
              </a:r>
              <a:endParaRPr lang="en-GB" sz="3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C455A1-3E59-EE7F-589A-48FA7860E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1635" y="1976234"/>
              <a:ext cx="520606" cy="520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5331F8-DE30-9CD1-6AFB-63734F8B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857" y="1969241"/>
              <a:ext cx="521789" cy="5539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E83422-E932-D1F9-FB13-BA3D586A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5077" y="2022876"/>
              <a:ext cx="347657" cy="4111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870473-3182-0CF1-71D5-66EA2252B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944" y="2014284"/>
              <a:ext cx="347657" cy="4111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2D086C-D059-6340-004B-1550E3EDF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9634" y="2004794"/>
              <a:ext cx="347657" cy="4111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5459A5-003B-3916-0289-C73BE840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5553" y="2014284"/>
              <a:ext cx="347657" cy="4111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6A532F-0CCF-8CE9-835A-A57821B26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5354" y="2013021"/>
              <a:ext cx="347657" cy="41117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EB33A8-B18F-3DD7-D3AD-338CC5414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229" y="544450"/>
            <a:ext cx="2869893" cy="5655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84E265-3DDA-DC7C-4127-19D9FF94A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198" y="507678"/>
            <a:ext cx="1344322" cy="5655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A358A8-AF2A-1635-0EAA-B67881AD92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5596" y="537660"/>
            <a:ext cx="1250491" cy="61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064F40-27F3-0FC0-E940-C1B56B66C1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8925" y="561324"/>
            <a:ext cx="5180846" cy="4914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73F440-7ABE-9D6E-E5B9-264E839246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748" y="2118144"/>
            <a:ext cx="3943970" cy="5516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21C15E-7E37-02C6-708E-B7D066F334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7576" y="2060465"/>
            <a:ext cx="1498424" cy="5853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A32703-E68C-F597-168F-C9B25A2E18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2894" y="2082075"/>
            <a:ext cx="1370402" cy="5583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A27A86-9624-FEE4-DBDD-C8E13D040B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1701" y="2779162"/>
            <a:ext cx="4949852" cy="5179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D25FB8-26C4-FBAC-8529-61E7F57834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447" y="2802082"/>
            <a:ext cx="6075317" cy="4824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71375CB-6097-C015-C069-1F62254F92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748" y="3638155"/>
            <a:ext cx="6672775" cy="6236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96E2CF6-EA15-7E91-1CC7-D86B5EA977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1217" y="4292301"/>
            <a:ext cx="7043387" cy="5735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45A75-67FA-30AE-C771-756BF1327E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4341" y="4287983"/>
            <a:ext cx="2870129" cy="50792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F6006A9-D78E-B4D6-B829-914A25CB2413}"/>
              </a:ext>
            </a:extLst>
          </p:cNvPr>
          <p:cNvSpPr/>
          <p:nvPr/>
        </p:nvSpPr>
        <p:spPr>
          <a:xfrm>
            <a:off x="5265878" y="5476674"/>
            <a:ext cx="526723" cy="598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CA834A-C1BF-B692-CC31-ADBD43D87D99}"/>
              </a:ext>
            </a:extLst>
          </p:cNvPr>
          <p:cNvSpPr/>
          <p:nvPr/>
        </p:nvSpPr>
        <p:spPr>
          <a:xfrm>
            <a:off x="8086725" y="4214973"/>
            <a:ext cx="3202511" cy="662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D0D4AF1-44D2-D59D-9941-FBD72125CA5B}"/>
              </a:ext>
            </a:extLst>
          </p:cNvPr>
          <p:cNvCxnSpPr>
            <a:cxnSpLocks/>
            <a:stCxn id="48" idx="3"/>
            <a:endCxn id="49" idx="1"/>
          </p:cNvCxnSpPr>
          <p:nvPr/>
        </p:nvCxnSpPr>
        <p:spPr>
          <a:xfrm flipV="1">
            <a:off x="5792601" y="4546261"/>
            <a:ext cx="2294124" cy="1229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548294-8D3A-E2D3-BDD5-702C15383C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4015" y="1223966"/>
            <a:ext cx="8160410" cy="487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C12F5F-2F27-EA88-9026-A415532DFC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5921" y="5839702"/>
            <a:ext cx="2881313" cy="5295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CADFBF-0E36-1FA8-02C0-07E905496285}"/>
              </a:ext>
            </a:extLst>
          </p:cNvPr>
          <p:cNvSpPr/>
          <p:nvPr/>
        </p:nvSpPr>
        <p:spPr>
          <a:xfrm>
            <a:off x="652461" y="5817863"/>
            <a:ext cx="3016762" cy="596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463109-5C2E-CEFC-8A9B-3FB584650674}"/>
              </a:ext>
            </a:extLst>
          </p:cNvPr>
          <p:cNvSpPr/>
          <p:nvPr/>
        </p:nvSpPr>
        <p:spPr>
          <a:xfrm>
            <a:off x="4224669" y="5464663"/>
            <a:ext cx="586768" cy="598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4FB5E7-631E-3E90-0E02-94762BDD48AD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3669223" y="5764112"/>
            <a:ext cx="555446" cy="35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8707D9-09F8-E43B-9B81-BA21695CEF3C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151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05B2-7A4E-8BAA-4873-3AF0423E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14" y="59685"/>
            <a:ext cx="10784305" cy="11829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PV</a:t>
            </a:r>
            <a:r>
              <a:rPr lang="en-US" sz="3600" b="1" baseline="-25000" dirty="0">
                <a:solidFill>
                  <a:srgbClr val="0000FF"/>
                </a:solidFill>
              </a:rPr>
              <a:t>  </a:t>
            </a:r>
            <a:r>
              <a:rPr lang="en-US" sz="3600" dirty="0">
                <a:solidFill>
                  <a:schemeClr val="tx2"/>
                </a:solidFill>
              </a:rPr>
              <a:t>(Jeřábek’s Equivalent Formulation as T</a:t>
            </a:r>
            <a:r>
              <a:rPr lang="en-US" sz="3200" baseline="30000" dirty="0">
                <a:solidFill>
                  <a:schemeClr val="tx2"/>
                </a:solidFill>
              </a:rPr>
              <a:t>0</a:t>
            </a:r>
            <a:r>
              <a:rPr lang="en-US" sz="3600" dirty="0">
                <a:solidFill>
                  <a:schemeClr val="tx2"/>
                </a:solidFill>
              </a:rPr>
              <a:t>)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87FE0D-2194-75F1-A72A-CC1361B0D0B5}"/>
              </a:ext>
            </a:extLst>
          </p:cNvPr>
          <p:cNvSpPr/>
          <p:nvPr/>
        </p:nvSpPr>
        <p:spPr>
          <a:xfrm>
            <a:off x="322417" y="2226821"/>
            <a:ext cx="3665383" cy="105730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653A9-7DF3-04FA-7000-699D481F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2" y="2377657"/>
            <a:ext cx="2230901" cy="317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573EB-A6E2-42C4-100B-CA300AA6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1" y="2724264"/>
            <a:ext cx="606113" cy="365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DA4D7-2964-0D36-1433-4BE72FEE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18" y="2758681"/>
            <a:ext cx="2588119" cy="331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BB9B5-29CB-BACE-1E4E-C9B8E8F97E61}"/>
              </a:ext>
            </a:extLst>
          </p:cNvPr>
          <p:cNvSpPr txBox="1"/>
          <p:nvPr/>
        </p:nvSpPr>
        <p:spPr>
          <a:xfrm>
            <a:off x="235484" y="3470392"/>
            <a:ext cx="47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Intended meaning of the symbols: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A3F44-E561-33C1-B6CF-67B85C977126}"/>
              </a:ext>
            </a:extLst>
          </p:cNvPr>
          <p:cNvSpPr txBox="1"/>
          <p:nvPr/>
        </p:nvSpPr>
        <p:spPr>
          <a:xfrm>
            <a:off x="245761" y="1147136"/>
            <a:ext cx="229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Intended model: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8F8C7F-E90F-6E60-B4A8-3D3E9AF5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96" y="1508571"/>
            <a:ext cx="3945464" cy="468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CBB54D-CB19-FA35-D83E-06DA57F5A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52" y="3912247"/>
            <a:ext cx="1794705" cy="3602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74F741-D99B-3E7B-E3F2-517991EC8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919" y="3878740"/>
            <a:ext cx="1300606" cy="345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56E753-D954-A54A-B4EA-61F78C24D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841" y="4350325"/>
            <a:ext cx="3892684" cy="3840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AC7831-8DF7-BF3F-59FA-48AD9D54EE60}"/>
              </a:ext>
            </a:extLst>
          </p:cNvPr>
          <p:cNvSpPr txBox="1"/>
          <p:nvPr/>
        </p:nvSpPr>
        <p:spPr>
          <a:xfrm>
            <a:off x="235484" y="5047520"/>
            <a:ext cx="577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Bounded quantifiers &amp; sharply bounded quantifiers:</a:t>
            </a:r>
            <a:endParaRPr lang="en-GB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298754-C47E-E024-F8C0-EDE860A6C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761" y="5444700"/>
            <a:ext cx="3151188" cy="839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98D51D-892D-6FFA-1025-68827A67FE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6222" y="5395236"/>
            <a:ext cx="8198630" cy="9072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3BFC63-0B3F-B365-9943-606345607C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0084" y="1293179"/>
            <a:ext cx="7413687" cy="35776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B1325F-A9AE-8999-1FA9-7FC3864769D6}"/>
              </a:ext>
            </a:extLst>
          </p:cNvPr>
          <p:cNvCxnSpPr/>
          <p:nvPr/>
        </p:nvCxnSpPr>
        <p:spPr>
          <a:xfrm>
            <a:off x="5647266" y="6310983"/>
            <a:ext cx="507153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FCBC4E-9948-ABA6-5E5F-1AB6D0BEE7C3}"/>
              </a:ext>
            </a:extLst>
          </p:cNvPr>
          <p:cNvSpPr txBox="1"/>
          <p:nvPr/>
        </p:nvSpPr>
        <p:spPr>
          <a:xfrm>
            <a:off x="9628269" y="584141"/>
            <a:ext cx="284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2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67F9F-7E9F-4AF7-52EC-23BCF9183A84}"/>
              </a:ext>
            </a:extLst>
          </p:cNvPr>
          <p:cNvCxnSpPr>
            <a:cxnSpLocks/>
          </p:cNvCxnSpPr>
          <p:nvPr/>
        </p:nvCxnSpPr>
        <p:spPr>
          <a:xfrm>
            <a:off x="4600575" y="2344990"/>
            <a:ext cx="124777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E0170-52D6-CA7A-8B6A-3717C1C75A69}"/>
              </a:ext>
            </a:extLst>
          </p:cNvPr>
          <p:cNvSpPr/>
          <p:nvPr/>
        </p:nvSpPr>
        <p:spPr>
          <a:xfrm>
            <a:off x="4577785" y="1441148"/>
            <a:ext cx="117445" cy="25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10DAF-9420-388D-5A34-4E4924FC394A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86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05B2-7A4E-8BAA-4873-3AF0423E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1331" y="110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Formalization of complexity statements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C18C3-BA80-42A3-47D5-BDA1193AAAB3}"/>
              </a:ext>
            </a:extLst>
          </p:cNvPr>
          <p:cNvSpPr txBox="1"/>
          <p:nvPr/>
        </p:nvSpPr>
        <p:spPr>
          <a:xfrm>
            <a:off x="700547" y="140175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Relevant Facts: 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3795A-9EBA-81A8-4246-F8B763A9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7" y="2095148"/>
            <a:ext cx="6390748" cy="41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6F658-2DF7-C6E6-44AB-78D02C4B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77" y="2738266"/>
            <a:ext cx="10219267" cy="397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98942-C61C-5043-F2D0-2BF2AF309BCE}"/>
              </a:ext>
            </a:extLst>
          </p:cNvPr>
          <p:cNvSpPr txBox="1"/>
          <p:nvPr/>
        </p:nvSpPr>
        <p:spPr>
          <a:xfrm>
            <a:off x="1498224" y="3521302"/>
            <a:ext cx="8864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Since we can refer to any polynomial time computation in a sentence, we can capture complexity statements in a natural way.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19523-2142-182D-75FF-7AAD63B67A1E}"/>
              </a:ext>
            </a:extLst>
          </p:cNvPr>
          <p:cNvSpPr txBox="1"/>
          <p:nvPr/>
        </p:nvSpPr>
        <p:spPr>
          <a:xfrm>
            <a:off x="739877" y="4776210"/>
            <a:ext cx="1007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Example.</a:t>
            </a:r>
            <a:r>
              <a:rPr lang="en-US" sz="2400" b="1" dirty="0"/>
              <a:t> </a:t>
            </a:r>
            <a:r>
              <a:rPr lang="en-US" sz="2400" dirty="0"/>
              <a:t>A non-uniform circuit upper bound for a language L in P: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2A30B-6AEB-3935-FBBF-9895524364DF}"/>
              </a:ext>
            </a:extLst>
          </p:cNvPr>
          <p:cNvSpPr txBox="1"/>
          <p:nvPr/>
        </p:nvSpPr>
        <p:spPr>
          <a:xfrm>
            <a:off x="739501" y="5426941"/>
            <a:ext cx="105151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For every N (with n=|N|), there is a circuit C with |C| &lt; n</a:t>
            </a:r>
            <a:r>
              <a:rPr lang="en-US" sz="2600" baseline="30000" dirty="0"/>
              <a:t>3</a:t>
            </a:r>
            <a:r>
              <a:rPr lang="en-US" sz="2600" dirty="0"/>
              <a:t>, for every n-bit string x, C(x) = L(x)</a:t>
            </a:r>
            <a:endParaRPr lang="en-GB" sz="2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D1108-39A6-BC92-557B-AA500DA7DE57}"/>
              </a:ext>
            </a:extLst>
          </p:cNvPr>
          <p:cNvSpPr/>
          <p:nvPr/>
        </p:nvSpPr>
        <p:spPr>
          <a:xfrm>
            <a:off x="1134104" y="2291577"/>
            <a:ext cx="117445" cy="25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6454C-B084-9263-E23C-61B4098DCE40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491F14-82EE-F57A-4F8C-916B7D9F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54" y="256954"/>
            <a:ext cx="7557269" cy="18301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7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727895-8ACE-5BA8-CF1D-8CECE193EED0}"/>
              </a:ext>
            </a:extLst>
          </p:cNvPr>
          <p:cNvSpPr txBox="1">
            <a:spLocks/>
          </p:cNvSpPr>
          <p:nvPr/>
        </p:nvSpPr>
        <p:spPr>
          <a:xfrm>
            <a:off x="2129540" y="194346"/>
            <a:ext cx="8067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0000FF"/>
                </a:solidFill>
                <a:latin typeface="Calisto MT" panose="02040603050505030304" pitchFamily="18" charset="0"/>
              </a:rPr>
              <a:t>Theory APC</a:t>
            </a:r>
            <a:r>
              <a:rPr lang="en-GB" sz="4000" baseline="-25000" dirty="0">
                <a:solidFill>
                  <a:srgbClr val="0000FF"/>
                </a:solidFill>
                <a:latin typeface="Calisto MT" panose="0204060305050503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C83BD-9463-5F3F-979F-B5C0A14715DB}"/>
              </a:ext>
            </a:extLst>
          </p:cNvPr>
          <p:cNvSpPr txBox="1"/>
          <p:nvPr/>
        </p:nvSpPr>
        <p:spPr>
          <a:xfrm>
            <a:off x="1600240" y="2447407"/>
            <a:ext cx="22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Intended Model: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281F8-BA62-8C5D-72C3-75BC2F38BAF5}"/>
              </a:ext>
            </a:extLst>
          </p:cNvPr>
          <p:cNvSpPr txBox="1"/>
          <p:nvPr/>
        </p:nvSpPr>
        <p:spPr>
          <a:xfrm>
            <a:off x="3557800" y="2447406"/>
            <a:ext cx="224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Natural numbers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E3CA90-AF91-7CEB-64BE-B0706E67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45" y="2383714"/>
            <a:ext cx="2104179" cy="527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6C009-DC42-3E02-FC29-A4A35C46994B}"/>
              </a:ext>
            </a:extLst>
          </p:cNvPr>
          <p:cNvSpPr txBox="1"/>
          <p:nvPr/>
        </p:nvSpPr>
        <p:spPr>
          <a:xfrm>
            <a:off x="1600240" y="1884913"/>
            <a:ext cx="22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Vocabulary: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245DA-C891-3E83-A88C-B845198F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52" y="1813445"/>
            <a:ext cx="857397" cy="5652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3381ED8-2C67-92F1-1EC6-4843749167F5}"/>
              </a:ext>
            </a:extLst>
          </p:cNvPr>
          <p:cNvGrpSpPr/>
          <p:nvPr/>
        </p:nvGrpSpPr>
        <p:grpSpPr>
          <a:xfrm>
            <a:off x="1600240" y="1281319"/>
            <a:ext cx="9125757" cy="3063475"/>
            <a:chOff x="2528776" y="2626042"/>
            <a:chExt cx="9125757" cy="30634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F6B1D2-3210-8158-74E3-514FD8390966}"/>
                </a:ext>
              </a:extLst>
            </p:cNvPr>
            <p:cNvSpPr txBox="1"/>
            <p:nvPr/>
          </p:nvSpPr>
          <p:spPr>
            <a:xfrm>
              <a:off x="6095557" y="2626042"/>
              <a:ext cx="1672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[</a:t>
              </a:r>
              <a:r>
                <a:rPr lang="en-US" dirty="0" err="1"/>
                <a:t>Jeřábek</a:t>
              </a:r>
              <a:r>
                <a:rPr lang="en-US" dirty="0"/>
                <a:t> 2007]</a:t>
              </a:r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A0FEF4D-E14E-A3E3-BFAC-E9BACB24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8776" y="4563494"/>
              <a:ext cx="6962877" cy="5579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2EE30B7-6AD4-9F96-FDAF-44F35097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6484" y="5235992"/>
              <a:ext cx="7518049" cy="4535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9A8E056-F36A-DC92-7E7F-56291E8B2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5901" y="5237318"/>
              <a:ext cx="1504858" cy="41981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EE60F40-F78C-2D4E-A35E-6ADCFC9DF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393" y="1634502"/>
            <a:ext cx="1570472" cy="2193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8CE063-F78D-25FF-C1DB-C1FC3666D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2730" y="4897993"/>
            <a:ext cx="6400968" cy="1155089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04EEA-5CDA-F8C1-38DF-4B1F77587F2F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7542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5A27B-CFC1-99C1-51AA-8693CA12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4BEF-A54B-72C0-1914-CB0EC356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355C2-2AF2-D36B-5B16-D6180CA662AA}"/>
              </a:ext>
            </a:extLst>
          </p:cNvPr>
          <p:cNvSpPr txBox="1"/>
          <p:nvPr/>
        </p:nvSpPr>
        <p:spPr>
          <a:xfrm>
            <a:off x="1102658" y="3315180"/>
            <a:ext cx="619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Unprovability of Upper Bounds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2A171-1B98-EEE7-9641-06CC48AACEE2}"/>
              </a:ext>
            </a:extLst>
          </p:cNvPr>
          <p:cNvSpPr txBox="1"/>
          <p:nvPr/>
        </p:nvSpPr>
        <p:spPr>
          <a:xfrm>
            <a:off x="1102658" y="4165998"/>
            <a:ext cx="580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Lower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1CDA5-295A-56AE-46C5-D4BE81CF8D6E}"/>
              </a:ext>
            </a:extLst>
          </p:cNvPr>
          <p:cNvSpPr txBox="1"/>
          <p:nvPr/>
        </p:nvSpPr>
        <p:spPr>
          <a:xfrm>
            <a:off x="1102658" y="2464362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Theories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3F169-EB00-26B2-5FDE-F12370A36AA7}"/>
              </a:ext>
            </a:extLst>
          </p:cNvPr>
          <p:cNvSpPr txBox="1"/>
          <p:nvPr/>
        </p:nvSpPr>
        <p:spPr>
          <a:xfrm>
            <a:off x="1102658" y="5016816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Reverse Mathematics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80C4C-36AE-266C-48D5-4434750205AD}"/>
              </a:ext>
            </a:extLst>
          </p:cNvPr>
          <p:cNvSpPr txBox="1"/>
          <p:nvPr/>
        </p:nvSpPr>
        <p:spPr>
          <a:xfrm>
            <a:off x="1102658" y="1615859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Motivation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241B4-A177-82DC-596B-B27DC059EC90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4906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4D88B4-1A82-306F-7A0D-0182EA928DA6}"/>
              </a:ext>
            </a:extLst>
          </p:cNvPr>
          <p:cNvSpPr txBox="1"/>
          <p:nvPr/>
        </p:nvSpPr>
        <p:spPr>
          <a:xfrm>
            <a:off x="873424" y="914357"/>
            <a:ext cx="104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Want to rule out efficient algorithms/circuits </a:t>
            </a:r>
            <a:r>
              <a:rPr lang="en-US" sz="2400" b="1" dirty="0">
                <a:solidFill>
                  <a:srgbClr val="0000FF"/>
                </a:solidFill>
              </a:rPr>
              <a:t>with respect to a logical theory 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84B21-961B-001B-FC46-6458E74BBAA4}"/>
              </a:ext>
            </a:extLst>
          </p:cNvPr>
          <p:cNvSpPr txBox="1"/>
          <p:nvPr/>
        </p:nvSpPr>
        <p:spPr>
          <a:xfrm>
            <a:off x="873424" y="1939193"/>
            <a:ext cx="1008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Relax our goal of showing that </a:t>
            </a:r>
            <a:r>
              <a:rPr lang="en-US" sz="2400" b="1" dirty="0"/>
              <a:t>P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sz="2400" b="1" dirty="0"/>
              <a:t> NP</a:t>
            </a:r>
            <a:r>
              <a:rPr lang="en-US" sz="2400" dirty="0"/>
              <a:t>,  </a:t>
            </a:r>
            <a:r>
              <a:rPr lang="en-US" sz="2400" b="1" dirty="0"/>
              <a:t>NP </a:t>
            </a:r>
            <a:r>
              <a:rPr lang="en-GB" sz="2400" b="1" i="0" u="none" strike="noStrike" dirty="0">
                <a:effectLst/>
                <a:latin typeface="Arial" panose="020B0604020202020204" pitchFamily="34" charset="0"/>
              </a:rPr>
              <a:t>⊈</a:t>
            </a:r>
            <a:r>
              <a:rPr lang="en-GB" sz="2400" b="1" dirty="0">
                <a:latin typeface="Arial" panose="020B0604020202020204" pitchFamily="34" charset="0"/>
              </a:rPr>
              <a:t> </a:t>
            </a:r>
            <a:r>
              <a:rPr lang="en-US" sz="2400" b="1" dirty="0"/>
              <a:t>SIZE[n</a:t>
            </a:r>
            <a:r>
              <a:rPr lang="en-US" sz="2400" b="1" baseline="30000" dirty="0"/>
              <a:t>3</a:t>
            </a:r>
            <a:r>
              <a:rPr lang="en-US" sz="2400" b="1" dirty="0"/>
              <a:t>]</a:t>
            </a:r>
            <a:r>
              <a:rPr lang="en-US" sz="2400" dirty="0"/>
              <a:t>, etc. to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D0D8-4EE7-55BA-0223-AE64017328A2}"/>
              </a:ext>
            </a:extLst>
          </p:cNvPr>
          <p:cNvSpPr txBox="1"/>
          <p:nvPr/>
        </p:nvSpPr>
        <p:spPr>
          <a:xfrm>
            <a:off x="2721969" y="2760339"/>
            <a:ext cx="546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Theory T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/>
              <a:t>does not prove that P = NP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0AAE-91CC-AEED-9AF9-A0A88C7114B5}"/>
              </a:ext>
            </a:extLst>
          </p:cNvPr>
          <p:cNvSpPr txBox="1"/>
          <p:nvPr/>
        </p:nvSpPr>
        <p:spPr>
          <a:xfrm>
            <a:off x="2721969" y="3455277"/>
            <a:ext cx="7317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Theory T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/>
              <a:t>does not prove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/>
              <a:t>that NP ⊆ SIZE[n</a:t>
            </a:r>
            <a:r>
              <a:rPr lang="en-US" sz="2200" b="1" baseline="30000" dirty="0"/>
              <a:t>3</a:t>
            </a:r>
            <a:r>
              <a:rPr lang="en-US" sz="2200" b="1" dirty="0"/>
              <a:t>]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590D9-F234-16B8-C9BD-267ED0EF00E0}"/>
              </a:ext>
            </a:extLst>
          </p:cNvPr>
          <p:cNvSpPr txBox="1"/>
          <p:nvPr/>
        </p:nvSpPr>
        <p:spPr>
          <a:xfrm>
            <a:off x="2164250" y="5530818"/>
            <a:ext cx="727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Necessary before showing corresponding lower bounds</a:t>
            </a: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AE013-8E07-75D9-5F72-95CF42A895A0}"/>
              </a:ext>
            </a:extLst>
          </p:cNvPr>
          <p:cNvSpPr txBox="1"/>
          <p:nvPr/>
        </p:nvSpPr>
        <p:spPr>
          <a:xfrm>
            <a:off x="-326006" y="4344682"/>
            <a:ext cx="449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Systematic investigation </a:t>
            </a:r>
          </a:p>
          <a:p>
            <a:pPr algn="r"/>
            <a:r>
              <a:rPr lang="en-US" sz="2000" dirty="0"/>
              <a:t>initiated by S. Cook and J. Krajíček:</a:t>
            </a:r>
            <a:endParaRPr lang="en-GB" sz="2000" dirty="0"/>
          </a:p>
        </p:txBody>
      </p:sp>
      <p:sp>
        <p:nvSpPr>
          <p:cNvPr id="3" name="AutoShape 2" descr="Stephen A. Cook -- Home page">
            <a:extLst>
              <a:ext uri="{FF2B5EF4-FFF2-40B4-BE49-F238E27FC236}">
                <a16:creationId xmlns:a16="http://schemas.microsoft.com/office/drawing/2014/main" id="{D1A877B5-C093-65D7-416A-0090941B1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955" y="26788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F2FFF-2763-B16B-ACFC-A3042A5E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60" y="4417911"/>
            <a:ext cx="7176302" cy="581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8B62-B4EC-C2EF-C87A-577E88D6106E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033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4C846A5-BD10-FA2C-C2E2-F9AE2E11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10" y="3649620"/>
            <a:ext cx="2967336" cy="63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F0215-28AA-F72B-799A-80AB69F7F959}"/>
              </a:ext>
            </a:extLst>
          </p:cNvPr>
          <p:cNvSpPr txBox="1">
            <a:spLocks/>
          </p:cNvSpPr>
          <p:nvPr/>
        </p:nvSpPr>
        <p:spPr>
          <a:xfrm>
            <a:off x="42024" y="8742"/>
            <a:ext cx="6430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solidFill>
                  <a:srgbClr val="002060"/>
                </a:solidFill>
                <a:latin typeface="Calisto MT" panose="02040603050505030304" pitchFamily="18" charset="0"/>
              </a:rPr>
              <a:t>Unprovability of Upper Bounds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CF39B-6E0E-4D10-DFB8-51C552C49FBC}"/>
              </a:ext>
            </a:extLst>
          </p:cNvPr>
          <p:cNvSpPr txBox="1"/>
          <p:nvPr/>
        </p:nvSpPr>
        <p:spPr>
          <a:xfrm>
            <a:off x="1157973" y="5277056"/>
            <a:ext cx="3686258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[Atserias-Buss-Müller’23]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01FE9-8365-3FFE-1997-4CC1161392D1}"/>
              </a:ext>
            </a:extLst>
          </p:cNvPr>
          <p:cNvSpPr txBox="1"/>
          <p:nvPr/>
        </p:nvSpPr>
        <p:spPr>
          <a:xfrm>
            <a:off x="2702577" y="1636555"/>
            <a:ext cx="3810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Fix any positive integer </a:t>
            </a:r>
            <a:r>
              <a:rPr lang="en-US" sz="2200" b="1" i="1" dirty="0"/>
              <a:t>k</a:t>
            </a:r>
            <a:r>
              <a:rPr lang="en-US" sz="2200" i="1" dirty="0"/>
              <a:t>. </a:t>
            </a:r>
            <a:r>
              <a:rPr lang="en-US" sz="2200" dirty="0"/>
              <a:t>Then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0AF92-3A86-AAD3-B018-0DFBA5EE9EF7}"/>
              </a:ext>
            </a:extLst>
          </p:cNvPr>
          <p:cNvSpPr txBox="1"/>
          <p:nvPr/>
        </p:nvSpPr>
        <p:spPr>
          <a:xfrm>
            <a:off x="2702577" y="2314356"/>
            <a:ext cx="232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[Krajicek-O’17]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A8389-6509-78FD-8A94-C90FC2FCE341}"/>
              </a:ext>
            </a:extLst>
          </p:cNvPr>
          <p:cNvSpPr txBox="1"/>
          <p:nvPr/>
        </p:nvSpPr>
        <p:spPr>
          <a:xfrm>
            <a:off x="1659694" y="3209802"/>
            <a:ext cx="26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[Bydzovsky-Krajicek-O’20]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28A12-AB15-8828-F8EA-F7DB6CEA84CB}"/>
              </a:ext>
            </a:extLst>
          </p:cNvPr>
          <p:cNvSpPr txBox="1"/>
          <p:nvPr/>
        </p:nvSpPr>
        <p:spPr>
          <a:xfrm>
            <a:off x="381783" y="4544363"/>
            <a:ext cx="392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[Carmosino-Kabanets-Kolokolova-O’21]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69EB3F-67FE-844C-6272-3274E483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91" y="2297865"/>
            <a:ext cx="3005233" cy="513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4FE117-2A2A-E495-3B41-A7F921ED5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205" y="2301893"/>
            <a:ext cx="3101558" cy="5092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44ADC-09C4-9EF3-E0EE-E18EE2F7B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493" y="4493307"/>
            <a:ext cx="4135278" cy="5349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E44B7D-C021-9277-1B87-C71325915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001" y="3172394"/>
            <a:ext cx="2823774" cy="5805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DD12C-A419-2E1C-EE01-9FB9B8ECDD61}"/>
              </a:ext>
            </a:extLst>
          </p:cNvPr>
          <p:cNvSpPr txBox="1"/>
          <p:nvPr/>
        </p:nvSpPr>
        <p:spPr>
          <a:xfrm>
            <a:off x="1992443" y="2620653"/>
            <a:ext cx="277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[Bydzovsky-Müller’19]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3BCFF-1498-8441-3935-1F62115C00EC}"/>
              </a:ext>
            </a:extLst>
          </p:cNvPr>
          <p:cNvSpPr txBox="1"/>
          <p:nvPr/>
        </p:nvSpPr>
        <p:spPr>
          <a:xfrm>
            <a:off x="2545582" y="5639634"/>
            <a:ext cx="2113255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[Thapen’25’]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22" name="Picture 21">
            <a:hlinkClick r:id="rId8"/>
            <a:extLst>
              <a:ext uri="{FF2B5EF4-FFF2-40B4-BE49-F238E27FC236}">
                <a16:creationId xmlns:a16="http://schemas.microsoft.com/office/drawing/2014/main" id="{368CB7E1-6E94-2D23-1FEE-D1340C76F8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0987" y="4129126"/>
            <a:ext cx="1741019" cy="9697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568CE47B-684B-DCE4-6286-92ED06A3A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0987" y="5362086"/>
            <a:ext cx="1761397" cy="9416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EF63CD-DC50-2713-22B6-FF76A14B3D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4678" y="449097"/>
            <a:ext cx="5281123" cy="9530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511B9E-3126-A5AF-0974-E6FAB2DC48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3111" y="5297045"/>
            <a:ext cx="3214890" cy="460801"/>
          </a:xfrm>
          <a:prstGeom prst="rect">
            <a:avLst/>
          </a:prstGeom>
        </p:spPr>
      </p:pic>
      <p:pic>
        <p:nvPicPr>
          <p:cNvPr id="20" name="Picture 19">
            <a:hlinkClick r:id="rId15"/>
            <a:extLst>
              <a:ext uri="{FF2B5EF4-FFF2-40B4-BE49-F238E27FC236}">
                <a16:creationId xmlns:a16="http://schemas.microsoft.com/office/drawing/2014/main" id="{5267E483-961F-4A7A-87E1-4066006B04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20987" y="2933998"/>
            <a:ext cx="1761397" cy="96941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95F7DD5-1903-46F2-F46C-77D2387EFDDD}"/>
              </a:ext>
            </a:extLst>
          </p:cNvPr>
          <p:cNvSpPr/>
          <p:nvPr/>
        </p:nvSpPr>
        <p:spPr>
          <a:xfrm rot="19303753">
            <a:off x="62031" y="2457962"/>
            <a:ext cx="2660181" cy="412111"/>
          </a:xfrm>
          <a:custGeom>
            <a:avLst/>
            <a:gdLst>
              <a:gd name="connsiteX0" fmla="*/ 0 w 2660181"/>
              <a:gd name="connsiteY0" fmla="*/ 0 h 412111"/>
              <a:gd name="connsiteX1" fmla="*/ 478833 w 2660181"/>
              <a:gd name="connsiteY1" fmla="*/ 0 h 412111"/>
              <a:gd name="connsiteX2" fmla="*/ 984267 w 2660181"/>
              <a:gd name="connsiteY2" fmla="*/ 0 h 412111"/>
              <a:gd name="connsiteX3" fmla="*/ 1463100 w 2660181"/>
              <a:gd name="connsiteY3" fmla="*/ 0 h 412111"/>
              <a:gd name="connsiteX4" fmla="*/ 1968534 w 2660181"/>
              <a:gd name="connsiteY4" fmla="*/ 0 h 412111"/>
              <a:gd name="connsiteX5" fmla="*/ 2660181 w 2660181"/>
              <a:gd name="connsiteY5" fmla="*/ 0 h 412111"/>
              <a:gd name="connsiteX6" fmla="*/ 2660181 w 2660181"/>
              <a:gd name="connsiteY6" fmla="*/ 412111 h 412111"/>
              <a:gd name="connsiteX7" fmla="*/ 2181348 w 2660181"/>
              <a:gd name="connsiteY7" fmla="*/ 412111 h 412111"/>
              <a:gd name="connsiteX8" fmla="*/ 1729118 w 2660181"/>
              <a:gd name="connsiteY8" fmla="*/ 412111 h 412111"/>
              <a:gd name="connsiteX9" fmla="*/ 1250285 w 2660181"/>
              <a:gd name="connsiteY9" fmla="*/ 412111 h 412111"/>
              <a:gd name="connsiteX10" fmla="*/ 744851 w 2660181"/>
              <a:gd name="connsiteY10" fmla="*/ 412111 h 412111"/>
              <a:gd name="connsiteX11" fmla="*/ 0 w 2660181"/>
              <a:gd name="connsiteY11" fmla="*/ 412111 h 412111"/>
              <a:gd name="connsiteX12" fmla="*/ 0 w 2660181"/>
              <a:gd name="connsiteY12" fmla="*/ 0 h 4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0181" h="412111" fill="none" extrusionOk="0">
                <a:moveTo>
                  <a:pt x="0" y="0"/>
                </a:moveTo>
                <a:cubicBezTo>
                  <a:pt x="192636" y="-52647"/>
                  <a:pt x="266465" y="709"/>
                  <a:pt x="478833" y="0"/>
                </a:cubicBezTo>
                <a:cubicBezTo>
                  <a:pt x="691201" y="-709"/>
                  <a:pt x="782366" y="3795"/>
                  <a:pt x="984267" y="0"/>
                </a:cubicBezTo>
                <a:cubicBezTo>
                  <a:pt x="1186168" y="-3795"/>
                  <a:pt x="1308604" y="17156"/>
                  <a:pt x="1463100" y="0"/>
                </a:cubicBezTo>
                <a:cubicBezTo>
                  <a:pt x="1617596" y="-17156"/>
                  <a:pt x="1859987" y="17566"/>
                  <a:pt x="1968534" y="0"/>
                </a:cubicBezTo>
                <a:cubicBezTo>
                  <a:pt x="2077081" y="-17566"/>
                  <a:pt x="2498116" y="40357"/>
                  <a:pt x="2660181" y="0"/>
                </a:cubicBezTo>
                <a:cubicBezTo>
                  <a:pt x="2687935" y="205953"/>
                  <a:pt x="2619489" y="318674"/>
                  <a:pt x="2660181" y="412111"/>
                </a:cubicBezTo>
                <a:cubicBezTo>
                  <a:pt x="2494332" y="429107"/>
                  <a:pt x="2353371" y="408848"/>
                  <a:pt x="2181348" y="412111"/>
                </a:cubicBezTo>
                <a:cubicBezTo>
                  <a:pt x="2009325" y="415374"/>
                  <a:pt x="1929412" y="408920"/>
                  <a:pt x="1729118" y="412111"/>
                </a:cubicBezTo>
                <a:cubicBezTo>
                  <a:pt x="1528824" y="415302"/>
                  <a:pt x="1485567" y="374777"/>
                  <a:pt x="1250285" y="412111"/>
                </a:cubicBezTo>
                <a:cubicBezTo>
                  <a:pt x="1015003" y="449445"/>
                  <a:pt x="871114" y="388012"/>
                  <a:pt x="744851" y="412111"/>
                </a:cubicBezTo>
                <a:cubicBezTo>
                  <a:pt x="618588" y="436210"/>
                  <a:pt x="267992" y="349883"/>
                  <a:pt x="0" y="412111"/>
                </a:cubicBezTo>
                <a:cubicBezTo>
                  <a:pt x="-42105" y="236138"/>
                  <a:pt x="31488" y="85077"/>
                  <a:pt x="0" y="0"/>
                </a:cubicBezTo>
                <a:close/>
              </a:path>
              <a:path w="2660181" h="412111" stroke="0" extrusionOk="0">
                <a:moveTo>
                  <a:pt x="0" y="0"/>
                </a:moveTo>
                <a:cubicBezTo>
                  <a:pt x="119042" y="-16838"/>
                  <a:pt x="391227" y="5205"/>
                  <a:pt x="585240" y="0"/>
                </a:cubicBezTo>
                <a:cubicBezTo>
                  <a:pt x="779253" y="-5205"/>
                  <a:pt x="995497" y="33345"/>
                  <a:pt x="1143878" y="0"/>
                </a:cubicBezTo>
                <a:cubicBezTo>
                  <a:pt x="1292259" y="-33345"/>
                  <a:pt x="1426518" y="10231"/>
                  <a:pt x="1702516" y="0"/>
                </a:cubicBezTo>
                <a:cubicBezTo>
                  <a:pt x="1978514" y="-10231"/>
                  <a:pt x="2461537" y="7745"/>
                  <a:pt x="2660181" y="0"/>
                </a:cubicBezTo>
                <a:cubicBezTo>
                  <a:pt x="2694027" y="204318"/>
                  <a:pt x="2646156" y="242952"/>
                  <a:pt x="2660181" y="412111"/>
                </a:cubicBezTo>
                <a:cubicBezTo>
                  <a:pt x="2516272" y="458757"/>
                  <a:pt x="2297772" y="392113"/>
                  <a:pt x="2181348" y="412111"/>
                </a:cubicBezTo>
                <a:cubicBezTo>
                  <a:pt x="2064924" y="432109"/>
                  <a:pt x="1894694" y="357217"/>
                  <a:pt x="1675914" y="412111"/>
                </a:cubicBezTo>
                <a:cubicBezTo>
                  <a:pt x="1457134" y="467005"/>
                  <a:pt x="1341649" y="408585"/>
                  <a:pt x="1197081" y="412111"/>
                </a:cubicBezTo>
                <a:cubicBezTo>
                  <a:pt x="1052513" y="415637"/>
                  <a:pt x="800796" y="387352"/>
                  <a:pt x="638443" y="412111"/>
                </a:cubicBezTo>
                <a:cubicBezTo>
                  <a:pt x="476090" y="436870"/>
                  <a:pt x="276936" y="374106"/>
                  <a:pt x="0" y="412111"/>
                </a:cubicBezTo>
                <a:cubicBezTo>
                  <a:pt x="-44946" y="307984"/>
                  <a:pt x="14424" y="186349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794600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Unconditional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8DD04-FD60-51F0-025F-FDA996B81C24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133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8" grpId="0"/>
      <p:bldP spid="10" grpId="0"/>
      <p:bldP spid="11" grpId="0"/>
      <p:bldP spid="14" grpId="0"/>
      <p:bldP spid="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9C49364-1464-E765-C955-26169FD4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568" y="4849254"/>
            <a:ext cx="4640804" cy="358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95513-F61E-22C6-4E55-4FCA3B55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3" y="234725"/>
            <a:ext cx="10871433" cy="1325563"/>
          </a:xfrm>
        </p:spPr>
        <p:txBody>
          <a:bodyPr/>
          <a:lstStyle/>
          <a:p>
            <a:pPr algn="ctr"/>
            <a:r>
              <a:rPr lang="en-GB" dirty="0"/>
              <a:t>P vs NP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FB8CD8-5FE3-3DB0-1838-8AF1F0C9A843}"/>
              </a:ext>
            </a:extLst>
          </p:cNvPr>
          <p:cNvGrpSpPr/>
          <p:nvPr/>
        </p:nvGrpSpPr>
        <p:grpSpPr>
          <a:xfrm>
            <a:off x="3080158" y="1649857"/>
            <a:ext cx="6031684" cy="814199"/>
            <a:chOff x="3137482" y="1697268"/>
            <a:chExt cx="6031684" cy="8141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CBAE0D-4152-838E-2D07-BD1FEBAFFEDA}"/>
                </a:ext>
              </a:extLst>
            </p:cNvPr>
            <p:cNvSpPr/>
            <p:nvPr/>
          </p:nvSpPr>
          <p:spPr>
            <a:xfrm>
              <a:off x="3137482" y="1697268"/>
              <a:ext cx="6031684" cy="8141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ECA51A-23D8-5F08-C56B-7D6C5DA62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7060" y="1852349"/>
              <a:ext cx="5173141" cy="49844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6C4C204-2C3C-7F9D-FD7C-6817069EC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9" y="2908644"/>
            <a:ext cx="5537977" cy="47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32CAA-97B0-D404-5176-F1E055F0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14" y="3650776"/>
            <a:ext cx="6131862" cy="62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AF7F4-51FD-2C7D-D453-0BC3ED908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429" y="4485634"/>
            <a:ext cx="3628688" cy="393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F392A-8562-5855-A3F4-0EBEC24BF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89" y="5605320"/>
            <a:ext cx="6086369" cy="530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C33EE-2581-ED20-304D-44E658F82227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306C3-C931-CFEE-173F-D103E5FDB4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450" y="1015366"/>
            <a:ext cx="1561482" cy="16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E110-5020-0AC2-04F9-C37D04D34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A3C1-B67B-8B06-8E4C-C2F953CC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83" y="360931"/>
            <a:ext cx="10871433" cy="1325563"/>
          </a:xfrm>
        </p:spPr>
        <p:txBody>
          <a:bodyPr/>
          <a:lstStyle/>
          <a:p>
            <a:r>
              <a:rPr lang="en-GB" dirty="0"/>
              <a:t>Reduction to the unprovability of </a:t>
            </a:r>
            <a:r>
              <a:rPr lang="en-GB" dirty="0">
                <a:solidFill>
                  <a:srgbClr val="C00000"/>
                </a:solidFill>
              </a:rPr>
              <a:t>lower bounds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A5EF1-9CFA-EDF9-6837-CD32D00FDB3A}"/>
              </a:ext>
            </a:extLst>
          </p:cNvPr>
          <p:cNvSpPr txBox="1"/>
          <p:nvPr/>
        </p:nvSpPr>
        <p:spPr>
          <a:xfrm>
            <a:off x="5397425" y="1347940"/>
            <a:ext cx="6035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Observation from a joint work with </a:t>
            </a:r>
            <a:r>
              <a:rPr lang="en-GB" sz="1600" b="1" dirty="0"/>
              <a:t>J. </a:t>
            </a:r>
            <a:r>
              <a:rPr lang="en-US" sz="1600" b="1" dirty="0"/>
              <a:t>Bydzovsky </a:t>
            </a:r>
            <a:r>
              <a:rPr lang="en-US" sz="1600" dirty="0"/>
              <a:t>and</a:t>
            </a:r>
            <a:r>
              <a:rPr lang="en-US" sz="1600" b="1" dirty="0"/>
              <a:t> J. Krajicek</a:t>
            </a:r>
            <a:r>
              <a:rPr lang="en-GB" sz="1600" b="1" dirty="0"/>
              <a:t> </a:t>
            </a:r>
            <a:r>
              <a:rPr lang="en-GB" sz="1600" dirty="0"/>
              <a:t>(2020)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2839E-1DDE-D123-5665-7B7CEB02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1987385"/>
            <a:ext cx="10674927" cy="530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53D10-B2DD-308D-877E-EFD64B953036}"/>
              </a:ext>
            </a:extLst>
          </p:cNvPr>
          <p:cNvSpPr txBox="1"/>
          <p:nvPr/>
        </p:nvSpPr>
        <p:spPr>
          <a:xfrm>
            <a:off x="3538058" y="2568317"/>
            <a:ext cx="768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Therefore, if </a:t>
            </a:r>
            <a:r>
              <a:rPr lang="en-GB" sz="2000" b="1" dirty="0">
                <a:solidFill>
                  <a:srgbClr val="C00000"/>
                </a:solidFill>
              </a:rPr>
              <a:t>circuits lower bounds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2"/>
                </a:solidFill>
              </a:rPr>
              <a:t>are </a:t>
            </a:r>
            <a:r>
              <a:rPr lang="en-GB" sz="2000" u="sng" dirty="0">
                <a:solidFill>
                  <a:schemeClr val="tx2"/>
                </a:solidFill>
              </a:rPr>
              <a:t>unprovable</a:t>
            </a:r>
            <a:r>
              <a:rPr lang="en-GB" sz="2000" dirty="0"/>
              <a:t>, </a:t>
            </a:r>
            <a:r>
              <a:rPr lang="en-GB" sz="2000" b="1" dirty="0"/>
              <a:t>P = NP </a:t>
            </a:r>
            <a:r>
              <a:rPr lang="en-GB" sz="2000" dirty="0">
                <a:solidFill>
                  <a:schemeClr val="tx2"/>
                </a:solidFill>
              </a:rPr>
              <a:t>is </a:t>
            </a:r>
            <a:r>
              <a:rPr lang="en-GB" sz="2000" u="sng" dirty="0">
                <a:solidFill>
                  <a:schemeClr val="tx2"/>
                </a:solidFill>
              </a:rPr>
              <a:t>unprovable</a:t>
            </a:r>
            <a:r>
              <a:rPr lang="en-GB" sz="20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F0E405-CED7-AC40-3CAD-AB4DA390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83" y="3003175"/>
            <a:ext cx="1715422" cy="4021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C6E112-D3AE-D3E8-5895-1415F8F5E52D}"/>
              </a:ext>
            </a:extLst>
          </p:cNvPr>
          <p:cNvGrpSpPr/>
          <p:nvPr/>
        </p:nvGrpSpPr>
        <p:grpSpPr>
          <a:xfrm>
            <a:off x="822121" y="3842162"/>
            <a:ext cx="3670184" cy="2491327"/>
            <a:chOff x="822121" y="3842162"/>
            <a:chExt cx="3670184" cy="249132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C84034-9A21-BE84-A03E-7476C06AE82C}"/>
                </a:ext>
              </a:extLst>
            </p:cNvPr>
            <p:cNvSpPr/>
            <p:nvPr/>
          </p:nvSpPr>
          <p:spPr>
            <a:xfrm>
              <a:off x="822121" y="3842162"/>
              <a:ext cx="3670184" cy="2491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C027A4-D13B-E0BD-79C8-961FEE095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97" y="4395950"/>
              <a:ext cx="2183585" cy="181297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041309-4401-7143-D9A3-4FB8E785A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647" y="3885904"/>
              <a:ext cx="3390745" cy="35328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015D6-5966-3EE0-5DCA-830E150B5EFC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E1CA1-FE08-7369-ABB9-7832B789D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569" y="2445841"/>
            <a:ext cx="594358" cy="645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211D0-8BC0-652C-F127-959D65F30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41" y="3378688"/>
            <a:ext cx="4198917" cy="645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03257-37EC-4561-179A-FB616B4A75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299" y="4332839"/>
            <a:ext cx="5454426" cy="1708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F6CE0-394C-CCCE-E4FA-194598223A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3776" y="5054958"/>
            <a:ext cx="2347151" cy="3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8C464F5-5083-95F4-6953-ACA1573C4D58}"/>
              </a:ext>
            </a:extLst>
          </p:cNvPr>
          <p:cNvSpPr txBox="1"/>
          <p:nvPr/>
        </p:nvSpPr>
        <p:spPr>
          <a:xfrm>
            <a:off x="1373173" y="344825"/>
            <a:ext cx="789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Complexity Theory: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28647-E445-2E4C-B756-7C373AE13E3D}"/>
              </a:ext>
            </a:extLst>
          </p:cNvPr>
          <p:cNvSpPr txBox="1"/>
          <p:nvPr/>
        </p:nvSpPr>
        <p:spPr>
          <a:xfrm>
            <a:off x="1380068" y="1153140"/>
            <a:ext cx="9135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difficult is it to solve computational problems?</a:t>
            </a:r>
            <a:endParaRPr lang="en-GB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C5B5E4-58AA-53E0-CC3A-7F161344D64E}"/>
              </a:ext>
            </a:extLst>
          </p:cNvPr>
          <p:cNvSpPr txBox="1"/>
          <p:nvPr/>
        </p:nvSpPr>
        <p:spPr>
          <a:xfrm>
            <a:off x="582189" y="4677995"/>
            <a:ext cx="1046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Meta-Mathematics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of Complexity Theory</a:t>
            </a:r>
            <a:endParaRPr lang="en-GB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C2AF3F-6092-A01B-76A2-26BF356554C6}"/>
              </a:ext>
            </a:extLst>
          </p:cNvPr>
          <p:cNvSpPr txBox="1"/>
          <p:nvPr/>
        </p:nvSpPr>
        <p:spPr>
          <a:xfrm>
            <a:off x="1429001" y="5474315"/>
            <a:ext cx="887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How difficult is it to </a:t>
            </a:r>
            <a:r>
              <a:rPr lang="en-US" sz="3000" dirty="0">
                <a:solidFill>
                  <a:srgbClr val="C00000"/>
                </a:solidFill>
              </a:rPr>
              <a:t>prove theorems </a:t>
            </a:r>
            <a:r>
              <a:rPr lang="en-US" sz="3000" dirty="0"/>
              <a:t>about </a:t>
            </a:r>
            <a:r>
              <a:rPr lang="en-US" sz="3000" dirty="0">
                <a:solidFill>
                  <a:srgbClr val="0000FF"/>
                </a:solidFill>
              </a:rPr>
              <a:t>computational complexity</a:t>
            </a:r>
            <a:r>
              <a:rPr lang="en-US" sz="3000" dirty="0"/>
              <a:t>?</a:t>
            </a:r>
            <a:endParaRPr lang="en-GB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74B49-B6A3-C80B-C84F-939666678AB5}"/>
              </a:ext>
            </a:extLst>
          </p:cNvPr>
          <p:cNvSpPr txBox="1"/>
          <p:nvPr/>
        </p:nvSpPr>
        <p:spPr>
          <a:xfrm>
            <a:off x="5622022" y="374850"/>
            <a:ext cx="493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P vs NP,  NP vs coNP, …</a:t>
            </a:r>
            <a:endParaRPr lang="en-GB" sz="4000" dirty="0">
              <a:solidFill>
                <a:srgbClr val="0000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3DFFE0-DD5C-07D9-EB9F-C2FFAB0CC81A}"/>
              </a:ext>
            </a:extLst>
          </p:cNvPr>
          <p:cNvGrpSpPr/>
          <p:nvPr/>
        </p:nvGrpSpPr>
        <p:grpSpPr>
          <a:xfrm>
            <a:off x="1504900" y="1983337"/>
            <a:ext cx="5704755" cy="2445475"/>
            <a:chOff x="1504900" y="1983337"/>
            <a:chExt cx="5704755" cy="24454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026412-E606-0937-AC74-9062F6344E71}"/>
                </a:ext>
              </a:extLst>
            </p:cNvPr>
            <p:cNvSpPr/>
            <p:nvPr/>
          </p:nvSpPr>
          <p:spPr>
            <a:xfrm>
              <a:off x="1504900" y="1983337"/>
              <a:ext cx="5704755" cy="24454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F57D2E8-21E9-C0D4-5E99-77F1B7AD1924}"/>
                </a:ext>
              </a:extLst>
            </p:cNvPr>
            <p:cNvCxnSpPr/>
            <p:nvPr/>
          </p:nvCxnSpPr>
          <p:spPr>
            <a:xfrm flipV="1">
              <a:off x="2771664" y="2222663"/>
              <a:ext cx="0" cy="20080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6A7815-AC39-077B-E9C2-E6D805E3DDA2}"/>
                </a:ext>
              </a:extLst>
            </p:cNvPr>
            <p:cNvSpPr txBox="1"/>
            <p:nvPr/>
          </p:nvSpPr>
          <p:spPr>
            <a:xfrm>
              <a:off x="2261939" y="3900454"/>
              <a:ext cx="553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5n</a:t>
              </a:r>
              <a:endParaRPr lang="en-GB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A15E4B-91B1-B4B8-105A-C515F479740E}"/>
                </a:ext>
              </a:extLst>
            </p:cNvPr>
            <p:cNvSpPr txBox="1"/>
            <p:nvPr/>
          </p:nvSpPr>
          <p:spPr>
            <a:xfrm>
              <a:off x="2275156" y="2138028"/>
              <a:ext cx="553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baseline="30000" dirty="0"/>
                <a:t>n</a:t>
              </a:r>
              <a:endParaRPr lang="en-GB" sz="24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989627-1E99-1F6C-C28C-37197A084B1D}"/>
                </a:ext>
              </a:extLst>
            </p:cNvPr>
            <p:cNvSpPr txBox="1"/>
            <p:nvPr/>
          </p:nvSpPr>
          <p:spPr>
            <a:xfrm>
              <a:off x="2891425" y="2184195"/>
              <a:ext cx="4093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Best known upper bound for NP problems such as SAT</a:t>
              </a:r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F8A67B-E765-BC56-49C0-907075F88B79}"/>
                </a:ext>
              </a:extLst>
            </p:cNvPr>
            <p:cNvSpPr txBox="1"/>
            <p:nvPr/>
          </p:nvSpPr>
          <p:spPr>
            <a:xfrm>
              <a:off x="2869492" y="3915843"/>
              <a:ext cx="3946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 of the art in circuit lower bounds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03F852-CE60-ED3E-9912-B12185E22776}"/>
                </a:ext>
              </a:extLst>
            </p:cNvPr>
            <p:cNvSpPr txBox="1"/>
            <p:nvPr/>
          </p:nvSpPr>
          <p:spPr>
            <a:xfrm>
              <a:off x="1854046" y="2733696"/>
              <a:ext cx="797858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 dirty="0">
                  <a:latin typeface="Amasis MT Pro Black" panose="02040A04050005020304" pitchFamily="18" charset="0"/>
                </a:rPr>
                <a:t>?</a:t>
              </a:r>
              <a:endParaRPr lang="en-GB" sz="65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BC4CCC-62D0-0607-06D2-30E937B018CB}"/>
              </a:ext>
            </a:extLst>
          </p:cNvPr>
          <p:cNvGrpSpPr/>
          <p:nvPr/>
        </p:nvGrpSpPr>
        <p:grpSpPr>
          <a:xfrm>
            <a:off x="7874986" y="1992032"/>
            <a:ext cx="2555317" cy="2637733"/>
            <a:chOff x="7874986" y="1992032"/>
            <a:chExt cx="2555317" cy="26377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1A345A-8E00-317E-0949-C21E44815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74986" y="1992032"/>
              <a:ext cx="2396878" cy="242808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5D7A2-D562-9A2F-6EF0-F2D254CDA263}"/>
                </a:ext>
              </a:extLst>
            </p:cNvPr>
            <p:cNvSpPr txBox="1"/>
            <p:nvPr/>
          </p:nvSpPr>
          <p:spPr>
            <a:xfrm>
              <a:off x="9170459" y="4352766"/>
              <a:ext cx="1259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CACM March/21</a:t>
              </a:r>
              <a:endParaRPr lang="en-GB" sz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DEF374-F3B1-EC6B-47C5-C8E92477F5AC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65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FAF85-8C27-AED5-E990-EA3FE4D2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AE5B-4B8A-1253-B8BF-02056693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15E5B-E9DE-A054-409F-A99414B6D108}"/>
              </a:ext>
            </a:extLst>
          </p:cNvPr>
          <p:cNvSpPr txBox="1"/>
          <p:nvPr/>
        </p:nvSpPr>
        <p:spPr>
          <a:xfrm>
            <a:off x="1102658" y="3315180"/>
            <a:ext cx="587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Upper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31833-5E8F-BCAC-CE95-D4627B1AB674}"/>
              </a:ext>
            </a:extLst>
          </p:cNvPr>
          <p:cNvSpPr txBox="1"/>
          <p:nvPr/>
        </p:nvSpPr>
        <p:spPr>
          <a:xfrm>
            <a:off x="1102657" y="4165998"/>
            <a:ext cx="573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Unprovability of Lower Bounds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E73C8-B6E6-D1F8-991B-88E2F572BB18}"/>
              </a:ext>
            </a:extLst>
          </p:cNvPr>
          <p:cNvSpPr txBox="1"/>
          <p:nvPr/>
        </p:nvSpPr>
        <p:spPr>
          <a:xfrm>
            <a:off x="1102658" y="2464362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Theories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E0197-6CA9-3F61-78C1-08285CEA181A}"/>
              </a:ext>
            </a:extLst>
          </p:cNvPr>
          <p:cNvSpPr txBox="1"/>
          <p:nvPr/>
        </p:nvSpPr>
        <p:spPr>
          <a:xfrm>
            <a:off x="1102658" y="5016816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Reverse Mathematics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B7F95-CD19-DD81-6A95-2D1895F6DA63}"/>
              </a:ext>
            </a:extLst>
          </p:cNvPr>
          <p:cNvSpPr txBox="1"/>
          <p:nvPr/>
        </p:nvSpPr>
        <p:spPr>
          <a:xfrm>
            <a:off x="1102658" y="1615859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Motivation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0898B-4FC5-0C40-B792-481CDF2BA2E8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73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37676A-6F3A-A679-CCEA-5B373FCAC82F}"/>
              </a:ext>
            </a:extLst>
          </p:cNvPr>
          <p:cNvSpPr txBox="1"/>
          <p:nvPr/>
        </p:nvSpPr>
        <p:spPr>
          <a:xfrm>
            <a:off x="1043841" y="1853073"/>
            <a:ext cx="9068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Known lower bounds:</a:t>
            </a:r>
            <a:r>
              <a:rPr lang="en-US" sz="2200" dirty="0"/>
              <a:t>  weak and distant from main goals such as P vs NP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0650D-CF48-2F03-E83F-8197746B24C5}"/>
              </a:ext>
            </a:extLst>
          </p:cNvPr>
          <p:cNvSpPr txBox="1"/>
          <p:nvPr/>
        </p:nvSpPr>
        <p:spPr>
          <a:xfrm>
            <a:off x="2646139" y="2649492"/>
            <a:ext cx="6967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Barriers:</a:t>
            </a:r>
            <a:r>
              <a:rPr lang="en-US" sz="2200" dirty="0"/>
              <a:t>  </a:t>
            </a:r>
            <a:r>
              <a:rPr lang="en-US" sz="2200" i="1" dirty="0"/>
              <a:t>relativization</a:t>
            </a:r>
            <a:r>
              <a:rPr lang="en-US" sz="2200" dirty="0"/>
              <a:t>,  </a:t>
            </a:r>
            <a:r>
              <a:rPr lang="en-US" sz="2200" i="1" dirty="0"/>
              <a:t>natural proofs</a:t>
            </a:r>
            <a:r>
              <a:rPr lang="en-US" sz="2200" dirty="0"/>
              <a:t>,  </a:t>
            </a:r>
            <a:r>
              <a:rPr lang="en-US" sz="2200" i="1" dirty="0"/>
              <a:t>algebrization</a:t>
            </a:r>
            <a:r>
              <a:rPr lang="en-US" sz="2200" dirty="0"/>
              <a:t>, …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40392-DA68-BFC3-361C-4B4091DB71DC}"/>
              </a:ext>
            </a:extLst>
          </p:cNvPr>
          <p:cNvSpPr txBox="1"/>
          <p:nvPr/>
        </p:nvSpPr>
        <p:spPr>
          <a:xfrm>
            <a:off x="1043841" y="3486605"/>
            <a:ext cx="96789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/>
              <a:t>Useful, but tend to be formulated in an </a:t>
            </a:r>
            <a:r>
              <a:rPr lang="en-US" sz="2200" b="1" i="0" u="none" strike="noStrike" baseline="0" dirty="0"/>
              <a:t>ad-hoc</a:t>
            </a:r>
            <a:r>
              <a:rPr lang="en-US" sz="2200" b="0" i="0" u="none" strike="noStrike" baseline="0" dirty="0"/>
              <a:t> </a:t>
            </a:r>
            <a:r>
              <a:rPr lang="en-US" sz="2200" b="1" i="0" u="none" strike="noStrike" baseline="0" dirty="0"/>
              <a:t>way</a:t>
            </a:r>
            <a:r>
              <a:rPr lang="en-US" sz="2200" b="0" i="0" u="none" strike="noStrike" baseline="0" dirty="0"/>
              <a:t> and are </a:t>
            </a:r>
            <a:r>
              <a:rPr lang="en-US" sz="2200" b="1" i="0" u="none" strike="noStrike" baseline="0" dirty="0"/>
              <a:t>limited in scope</a:t>
            </a:r>
            <a:endParaRPr lang="en-GB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2B454-7E37-AFEF-A686-FD38F70E9710}"/>
              </a:ext>
            </a:extLst>
          </p:cNvPr>
          <p:cNvSpPr txBox="1"/>
          <p:nvPr/>
        </p:nvSpPr>
        <p:spPr>
          <a:xfrm>
            <a:off x="1043841" y="4385728"/>
            <a:ext cx="96478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/>
              <a:t>Motivates the </a:t>
            </a:r>
            <a:r>
              <a:rPr lang="en-US" sz="2200" b="1" i="0" u="none" strike="noStrike" baseline="0" dirty="0">
                <a:solidFill>
                  <a:srgbClr val="0000FF"/>
                </a:solidFill>
              </a:rPr>
              <a:t>development of a principled approach to understand the difficulty of analyzing computations </a:t>
            </a:r>
            <a:r>
              <a:rPr lang="en-US" sz="2200" i="0" u="none" strike="noStrike" baseline="0" dirty="0"/>
              <a:t>(via mathematical logic)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68C00-D0DF-888C-0692-57EBBC08B74D}"/>
              </a:ext>
            </a:extLst>
          </p:cNvPr>
          <p:cNvSpPr txBox="1"/>
          <p:nvPr/>
        </p:nvSpPr>
        <p:spPr>
          <a:xfrm>
            <a:off x="1043841" y="5536735"/>
            <a:ext cx="10856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0" i="0" u="none" strike="noStrike" baseline="0" dirty="0"/>
              <a:t>Intriguing possibility: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strong complexity lower bounds might be unprovable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4E3DB-3B47-DC1F-0DE7-1CA0CF5F2DEE}"/>
              </a:ext>
            </a:extLst>
          </p:cNvPr>
          <p:cNvSpPr txBox="1">
            <a:spLocks/>
          </p:cNvSpPr>
          <p:nvPr/>
        </p:nvSpPr>
        <p:spPr>
          <a:xfrm>
            <a:off x="25319" y="274718"/>
            <a:ext cx="118943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latin typeface="Calisto MT" panose="02040603050505030304" pitchFamily="18" charset="0"/>
              </a:rPr>
              <a:t>Unprovability of </a:t>
            </a:r>
            <a:r>
              <a:rPr lang="en-US" b="1" dirty="0">
                <a:solidFill>
                  <a:srgbClr val="C00000"/>
                </a:solidFill>
                <a:latin typeface="Calisto MT" panose="02040603050505030304" pitchFamily="18" charset="0"/>
              </a:rPr>
              <a:t>Lower Bounds</a:t>
            </a:r>
            <a:endParaRPr lang="en-GB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E6575-D65C-E23F-7885-A5BABEE9D399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61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08" y="23591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Some recent unconditional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EAD1D-1AC1-8876-564B-2312DD6FBAF1}"/>
              </a:ext>
            </a:extLst>
          </p:cNvPr>
          <p:cNvSpPr txBox="1"/>
          <p:nvPr/>
        </p:nvSpPr>
        <p:spPr>
          <a:xfrm>
            <a:off x="693087" y="1702773"/>
            <a:ext cx="1018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2"/>
                </a:solidFill>
              </a:rPr>
              <a:t>Razborov</a:t>
            </a:r>
            <a:r>
              <a:rPr lang="en-GB" sz="2000" b="1" dirty="0">
                <a:solidFill>
                  <a:schemeClr val="accent2"/>
                </a:solidFill>
              </a:rPr>
              <a:t>, Krajíček (1995)</a:t>
            </a:r>
            <a:r>
              <a:rPr lang="en-GB" sz="2000" dirty="0"/>
              <a:t> initiate a systematic investigation of the formalization/(un)provability of complexity lower bounds in bounded arithmetic.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A3D74-5779-0B2D-8980-6564F85F0FE9}"/>
              </a:ext>
            </a:extLst>
          </p:cNvPr>
          <p:cNvSpPr txBox="1"/>
          <p:nvPr/>
        </p:nvSpPr>
        <p:spPr>
          <a:xfrm>
            <a:off x="1268588" y="2551953"/>
            <a:ext cx="95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72DAD-7838-980A-643F-F3D3EACA9816}"/>
              </a:ext>
            </a:extLst>
          </p:cNvPr>
          <p:cNvSpPr txBox="1"/>
          <p:nvPr/>
        </p:nvSpPr>
        <p:spPr>
          <a:xfrm>
            <a:off x="693087" y="3676618"/>
            <a:ext cx="1014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Pich and Santhanam (2021)</a:t>
            </a:r>
            <a:r>
              <a:rPr lang="en-GB" sz="2000" dirty="0"/>
              <a:t> show the </a:t>
            </a:r>
            <a:r>
              <a:rPr lang="en-GB" sz="2000" b="1" dirty="0"/>
              <a:t>unprovability of strong complexity lower bounds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0000FF"/>
                </a:solidFill>
              </a:rPr>
              <a:t>PV</a:t>
            </a:r>
            <a:r>
              <a:rPr lang="en-GB" sz="2000" dirty="0"/>
              <a:t> </a:t>
            </a:r>
          </a:p>
          <a:p>
            <a:r>
              <a:rPr lang="en-GB" sz="2000" dirty="0"/>
              <a:t>and in a fragment of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1458F-8AD3-DB8E-1D41-F6A2B2C47C4F}"/>
              </a:ext>
            </a:extLst>
          </p:cNvPr>
          <p:cNvSpPr txBox="1"/>
          <p:nvPr/>
        </p:nvSpPr>
        <p:spPr>
          <a:xfrm>
            <a:off x="2218846" y="2843670"/>
            <a:ext cx="845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(subject is investigated both in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bounded arithmetic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propositional proof complexity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79259-797A-7E7A-0D10-FB4EA4CB9384}"/>
              </a:ext>
            </a:extLst>
          </p:cNvPr>
          <p:cNvSpPr txBox="1"/>
          <p:nvPr/>
        </p:nvSpPr>
        <p:spPr>
          <a:xfrm>
            <a:off x="693087" y="4749390"/>
            <a:ext cx="1033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Li and Oliveira (2023)</a:t>
            </a:r>
            <a:r>
              <a:rPr lang="en-GB" sz="2000" dirty="0"/>
              <a:t> extend the techniques to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 and stronger theories </a:t>
            </a:r>
          </a:p>
          <a:p>
            <a:r>
              <a:rPr lang="en-GB" sz="2000" dirty="0"/>
              <a:t>				(</a:t>
            </a:r>
            <a:r>
              <a:rPr lang="en-GB" sz="2000" b="1" dirty="0"/>
              <a:t>but must consider even stronger lower bound statements</a:t>
            </a:r>
            <a:r>
              <a:rPr lang="en-GB" sz="20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B7DB0-6975-92D6-5886-2D507BD23820}"/>
              </a:ext>
            </a:extLst>
          </p:cNvPr>
          <p:cNvSpPr txBox="1"/>
          <p:nvPr/>
        </p:nvSpPr>
        <p:spPr>
          <a:xfrm>
            <a:off x="693086" y="5822163"/>
            <a:ext cx="1096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Chen, Li, and Oliveira (2025): </a:t>
            </a:r>
            <a:r>
              <a:rPr lang="en-GB" sz="2000" dirty="0"/>
              <a:t>unprovability of </a:t>
            </a:r>
            <a:r>
              <a:rPr lang="en-GB" sz="2000" b="1" dirty="0"/>
              <a:t>worst-case poly-size lower bounds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0000FF"/>
                </a:solidFill>
              </a:rPr>
              <a:t>intuitionistic BA</a:t>
            </a:r>
            <a:r>
              <a:rPr lang="en-GB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6E062-FC17-2DD2-2735-1A733A9B20FD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016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C6DA6A-3F25-81D7-6D6F-5B54E547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sto MT" panose="02040603050505030304" pitchFamily="18" charset="0"/>
              </a:rPr>
              <a:t>Pich-Santhanam (Informal)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E0351-02F9-DB8C-8E8B-CD1E722E8D7A}"/>
              </a:ext>
            </a:extLst>
          </p:cNvPr>
          <p:cNvSpPr txBox="1"/>
          <p:nvPr/>
        </p:nvSpPr>
        <p:spPr>
          <a:xfrm>
            <a:off x="770966" y="2539683"/>
            <a:ext cx="532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Fix a poly-time nondeterministic TM </a:t>
            </a:r>
            <a:r>
              <a:rPr lang="en-GB" sz="2400" b="1" dirty="0">
                <a:solidFill>
                  <a:srgbClr val="C00000"/>
                </a:solidFill>
              </a:rPr>
              <a:t>M</a:t>
            </a:r>
            <a:r>
              <a:rPr lang="en-GB" sz="24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C1F6-9D2F-DFEF-3FCA-B6DDE89F1C12}"/>
              </a:ext>
            </a:extLst>
          </p:cNvPr>
          <p:cNvSpPr txBox="1"/>
          <p:nvPr/>
        </p:nvSpPr>
        <p:spPr>
          <a:xfrm>
            <a:off x="5805766" y="2532118"/>
            <a:ext cx="575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[PS’21]</a:t>
            </a:r>
            <a:r>
              <a:rPr lang="en-GB" sz="2400" dirty="0"/>
              <a:t> considers a sentence </a:t>
            </a:r>
            <a:r>
              <a:rPr lang="en-GB" sz="2400" b="1" dirty="0">
                <a:solidFill>
                  <a:srgbClr val="7030A0"/>
                </a:solidFill>
              </a:rPr>
              <a:t>S</a:t>
            </a:r>
            <a:r>
              <a:rPr lang="en-GB" sz="2400" b="1" baseline="-25000" dirty="0">
                <a:solidFill>
                  <a:srgbClr val="C00000"/>
                </a:solidFill>
              </a:rPr>
              <a:t>M</a:t>
            </a:r>
            <a:r>
              <a:rPr lang="en-GB" sz="2400" dirty="0"/>
              <a:t> stating 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755BC-E361-6BE1-78E5-1557B462BCC1}"/>
              </a:ext>
            </a:extLst>
          </p:cNvPr>
          <p:cNvSpPr txBox="1"/>
          <p:nvPr/>
        </p:nvSpPr>
        <p:spPr>
          <a:xfrm>
            <a:off x="770966" y="1864660"/>
            <a:ext cx="106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[PS’21]</a:t>
            </a:r>
            <a:r>
              <a:rPr lang="en-GB" sz="2400" dirty="0"/>
              <a:t> considers </a:t>
            </a:r>
            <a:r>
              <a:rPr lang="en-GB" sz="2400" b="1" dirty="0"/>
              <a:t>strong complexity lower bounds</a:t>
            </a:r>
            <a:r>
              <a:rPr lang="en-GB" sz="2400" dirty="0"/>
              <a:t> separating </a:t>
            </a:r>
            <a:r>
              <a:rPr lang="en-GB" sz="2400" b="1" dirty="0"/>
              <a:t>NP</a:t>
            </a:r>
            <a:r>
              <a:rPr lang="en-GB" sz="2400" dirty="0"/>
              <a:t> from </a:t>
            </a:r>
            <a:r>
              <a:rPr lang="en-GB" sz="2400" b="1" dirty="0" err="1"/>
              <a:t>coNSIZE</a:t>
            </a:r>
            <a:r>
              <a:rPr lang="en-GB" sz="24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8ABC4-2751-7A46-D309-01A69E517CBC}"/>
              </a:ext>
            </a:extLst>
          </p:cNvPr>
          <p:cNvSpPr txBox="1"/>
          <p:nvPr/>
        </p:nvSpPr>
        <p:spPr>
          <a:xfrm>
            <a:off x="770966" y="5762220"/>
            <a:ext cx="993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They showed that </a:t>
            </a:r>
            <a:r>
              <a:rPr lang="en-GB" sz="2400" b="1" dirty="0">
                <a:solidFill>
                  <a:srgbClr val="7030A0"/>
                </a:solidFill>
              </a:rPr>
              <a:t>S</a:t>
            </a:r>
            <a:r>
              <a:rPr lang="en-GB" sz="2400" b="1" baseline="-25000" dirty="0">
                <a:solidFill>
                  <a:srgbClr val="C00000"/>
                </a:solidFill>
              </a:rPr>
              <a:t>M</a:t>
            </a:r>
            <a:r>
              <a:rPr lang="en-GB" sz="2400" dirty="0"/>
              <a:t> is </a:t>
            </a:r>
            <a:r>
              <a:rPr lang="en-GB" sz="2400" b="1" dirty="0"/>
              <a:t>not</a:t>
            </a:r>
            <a:r>
              <a:rPr lang="en-GB" sz="2400" dirty="0"/>
              <a:t> provable in </a:t>
            </a:r>
            <a:r>
              <a:rPr lang="en-GB" sz="2400" b="1" dirty="0">
                <a:solidFill>
                  <a:srgbClr val="0000FF"/>
                </a:solidFill>
              </a:rPr>
              <a:t>PV</a:t>
            </a:r>
            <a:r>
              <a:rPr lang="en-GB" sz="2400" b="1" dirty="0"/>
              <a:t> </a:t>
            </a:r>
            <a:r>
              <a:rPr lang="en-GB" sz="2400" dirty="0"/>
              <a:t>and in a fragment of </a:t>
            </a:r>
            <a:r>
              <a:rPr lang="en-GB" sz="2400" b="1" dirty="0">
                <a:solidFill>
                  <a:srgbClr val="0000FF"/>
                </a:solidFill>
              </a:rPr>
              <a:t>APC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C3E86-84F7-A944-07CD-63072D82B9B1}"/>
              </a:ext>
            </a:extLst>
          </p:cNvPr>
          <p:cNvGrpSpPr/>
          <p:nvPr/>
        </p:nvGrpSpPr>
        <p:grpSpPr>
          <a:xfrm>
            <a:off x="3106265" y="3327622"/>
            <a:ext cx="6562172" cy="2098096"/>
            <a:chOff x="1066800" y="3119914"/>
            <a:chExt cx="6716673" cy="20980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E7E6BD-7A6C-B5FD-AF53-B977E6D2C4B2}"/>
                </a:ext>
              </a:extLst>
            </p:cNvPr>
            <p:cNvSpPr/>
            <p:nvPr/>
          </p:nvSpPr>
          <p:spPr>
            <a:xfrm>
              <a:off x="1066800" y="3119914"/>
              <a:ext cx="6122895" cy="20980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18A184-E539-F106-2176-E6CD9E3AF7CF}"/>
                </a:ext>
              </a:extLst>
            </p:cNvPr>
            <p:cNvSpPr txBox="1"/>
            <p:nvPr/>
          </p:nvSpPr>
          <p:spPr>
            <a:xfrm>
              <a:off x="1172000" y="3249125"/>
              <a:ext cx="48902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For every input length </a:t>
              </a:r>
              <a:r>
                <a:rPr lang="en-GB" sz="2200" b="1" dirty="0"/>
                <a:t>n &gt; n</a:t>
              </a:r>
              <a:r>
                <a:rPr lang="en-GB" sz="2200" b="1" baseline="-25000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5094A5-CA7D-090E-8317-B494A9479A8A}"/>
                </a:ext>
              </a:extLst>
            </p:cNvPr>
            <p:cNvSpPr txBox="1"/>
            <p:nvPr/>
          </p:nvSpPr>
          <p:spPr>
            <a:xfrm>
              <a:off x="1172000" y="3887303"/>
              <a:ext cx="661147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For every </a:t>
              </a:r>
              <a:r>
                <a:rPr lang="en-GB" sz="2200" b="1" dirty="0"/>
                <a:t>co-nondeterministic</a:t>
              </a:r>
              <a:r>
                <a:rPr lang="en-GB" sz="2200" dirty="0"/>
                <a:t> circuit </a:t>
              </a:r>
              <a:r>
                <a:rPr lang="en-GB" sz="2200" b="1" dirty="0">
                  <a:solidFill>
                    <a:schemeClr val="accent2"/>
                  </a:solidFill>
                </a:rPr>
                <a:t>D</a:t>
              </a:r>
              <a:r>
                <a:rPr lang="en-GB" sz="2200" dirty="0"/>
                <a:t> of size </a:t>
              </a:r>
              <a:r>
                <a:rPr lang="en-GB" sz="2600" b="1" dirty="0"/>
                <a:t>2</a:t>
              </a:r>
              <a:r>
                <a:rPr lang="en-GB" sz="3000" b="1" baseline="30000" dirty="0"/>
                <a:t>n</a:t>
              </a:r>
              <a:r>
                <a:rPr lang="el-GR" sz="2600" b="1" i="0" baseline="7000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ε</a:t>
              </a:r>
              <a:endParaRPr lang="en-GB" sz="2600" b="1" baseline="70000" dirty="0"/>
            </a:p>
            <a:p>
              <a:endParaRPr lang="en-GB" sz="2200" dirty="0"/>
            </a:p>
            <a:p>
              <a:r>
                <a:rPr lang="en-GB" sz="2200" b="1" dirty="0">
                  <a:solidFill>
                    <a:srgbClr val="C00000"/>
                  </a:solidFill>
                </a:rPr>
                <a:t>M</a:t>
              </a:r>
              <a:r>
                <a:rPr lang="en-GB" sz="2200" dirty="0"/>
                <a:t> and </a:t>
              </a:r>
              <a:r>
                <a:rPr lang="en-GB" sz="2200" b="1" dirty="0">
                  <a:solidFill>
                    <a:schemeClr val="accent2"/>
                  </a:solidFill>
                </a:rPr>
                <a:t>D</a:t>
              </a:r>
              <a:r>
                <a:rPr lang="en-GB" sz="2200" dirty="0"/>
                <a:t> </a:t>
              </a:r>
              <a:r>
                <a:rPr lang="en-GB" sz="2200" b="1" dirty="0"/>
                <a:t>disagree</a:t>
              </a:r>
              <a:r>
                <a:rPr lang="en-GB" sz="2200" dirty="0"/>
                <a:t> on </a:t>
              </a:r>
              <a:r>
                <a:rPr lang="en-GB" sz="2200" b="1" dirty="0"/>
                <a:t>1%</a:t>
              </a:r>
              <a:r>
                <a:rPr lang="en-GB" sz="2200" dirty="0"/>
                <a:t> of the inputs in </a:t>
              </a:r>
              <a:r>
                <a:rPr lang="en-GB" sz="2200" b="1" dirty="0"/>
                <a:t>{0,1}</a:t>
              </a:r>
              <a:r>
                <a:rPr lang="en-GB" sz="2200" b="1" baseline="30000" dirty="0"/>
                <a:t>n</a:t>
              </a:r>
              <a:r>
                <a:rPr lang="en-GB" sz="2200" dirty="0"/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E16F99-9610-B4B1-E850-E384EBD21B0E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9416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D43F38E-E5C3-EB58-FFBC-F7B2BB45F5E9}"/>
              </a:ext>
            </a:extLst>
          </p:cNvPr>
          <p:cNvSpPr/>
          <p:nvPr/>
        </p:nvSpPr>
        <p:spPr>
          <a:xfrm>
            <a:off x="697571" y="5184739"/>
            <a:ext cx="10730184" cy="9569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F2680-97ED-ABF1-5E69-69A180E4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5" y="3584346"/>
            <a:ext cx="10938989" cy="1200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3C27FD-6C3A-9B74-90C0-2501728E3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5" y="1774653"/>
            <a:ext cx="10850680" cy="55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719AA-44EC-3925-F464-148FD70A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94" y="2456235"/>
            <a:ext cx="857250" cy="628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277760-158D-A425-9ABF-21BEDD790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444" y="2469407"/>
            <a:ext cx="542925" cy="552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91C392-A44D-82C6-DEAF-98C8B642C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404" y="2542993"/>
            <a:ext cx="9409285" cy="5504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AB05AA-768F-C0D4-D1C7-644B92368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592" y="5373952"/>
            <a:ext cx="10622142" cy="578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DAE-5B73-81CE-E9AF-7C9A3130B1A1}"/>
              </a:ext>
            </a:extLst>
          </p:cNvPr>
          <p:cNvSpPr txBox="1"/>
          <p:nvPr/>
        </p:nvSpPr>
        <p:spPr>
          <a:xfrm>
            <a:off x="603188" y="803694"/>
            <a:ext cx="2958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sto MT" panose="02040603050505030304" pitchFamily="18" charset="0"/>
              </a:rPr>
              <a:t>[Li-Oliveira, 2023]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E181C-585D-F715-AC50-87B9BDB60EE9}"/>
              </a:ext>
            </a:extLst>
          </p:cNvPr>
          <p:cNvSpPr txBox="1"/>
          <p:nvPr/>
        </p:nvSpPr>
        <p:spPr>
          <a:xfrm>
            <a:off x="3244645" y="662069"/>
            <a:ext cx="69049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APC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dirty="0"/>
              <a:t> cannot prove </a:t>
            </a:r>
            <a:r>
              <a:rPr lang="en-GB" sz="2400" b="1" dirty="0"/>
              <a:t>strong lower bounds separating the third level of the polynomial hierarchy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5D017-72D1-ED36-4B25-E09D7BAC7649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10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1795F-DE96-37D4-25CA-44CD5444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43" y="505080"/>
            <a:ext cx="10515600" cy="1325563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093F5-63DE-3C03-63A8-306E92F366D6}"/>
              </a:ext>
            </a:extLst>
          </p:cNvPr>
          <p:cNvSpPr txBox="1"/>
          <p:nvPr/>
        </p:nvSpPr>
        <p:spPr>
          <a:xfrm>
            <a:off x="773713" y="2360857"/>
            <a:ext cx="1031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CMR10"/>
              </a:rPr>
              <a:t>The results of </a:t>
            </a:r>
            <a:r>
              <a:rPr lang="en-GB" sz="1800" b="1" i="0" u="none" strike="noStrike" baseline="0" dirty="0">
                <a:solidFill>
                  <a:srgbClr val="0000FF"/>
                </a:solidFill>
                <a:latin typeface="CMR10"/>
              </a:rPr>
              <a:t>[PS’21]</a:t>
            </a:r>
            <a:r>
              <a:rPr lang="en-GB" sz="1800" b="0" i="0" u="none" strike="noStrike" baseline="0" dirty="0">
                <a:latin typeface="CMR10"/>
              </a:rPr>
              <a:t> and </a:t>
            </a:r>
            <a:r>
              <a:rPr lang="en-GB" sz="1800" b="1" i="0" u="none" strike="noStrike" baseline="0" dirty="0">
                <a:solidFill>
                  <a:srgbClr val="0000FF"/>
                </a:solidFill>
                <a:latin typeface="CMR10"/>
              </a:rPr>
              <a:t>[LO’23]</a:t>
            </a:r>
            <a:r>
              <a:rPr lang="en-GB" sz="1800" b="0" i="0" u="none" strike="noStrike" baseline="0" dirty="0">
                <a:latin typeface="CMR10"/>
              </a:rPr>
              <a:t> are </a:t>
            </a:r>
            <a:r>
              <a:rPr lang="en-GB" sz="1800" i="0" u="none" strike="noStrike" baseline="0" dirty="0">
                <a:latin typeface="CMR10"/>
              </a:rPr>
              <a:t>unconditional but</a:t>
            </a:r>
            <a:r>
              <a:rPr lang="en-GB" sz="1800" b="0" i="0" u="none" strike="noStrike" baseline="0" dirty="0">
                <a:latin typeface="CMR10"/>
              </a:rPr>
              <a:t> </a:t>
            </a:r>
            <a:r>
              <a:rPr lang="en-GB" sz="1800" b="1" i="0" u="none" strike="noStrike" baseline="0" dirty="0">
                <a:solidFill>
                  <a:srgbClr val="0000FF"/>
                </a:solidFill>
                <a:latin typeface="CMR10"/>
              </a:rPr>
              <a:t>only apply to significantly strong lower bounds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CMR10"/>
              </a:rPr>
              <a:t>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0DC57-1C25-CE98-71C0-B2AE2076BC0A}"/>
              </a:ext>
            </a:extLst>
          </p:cNvPr>
          <p:cNvSpPr txBox="1"/>
          <p:nvPr/>
        </p:nvSpPr>
        <p:spPr>
          <a:xfrm>
            <a:off x="770743" y="2997253"/>
            <a:ext cx="10256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CMR10"/>
              </a:rPr>
              <a:t>We’d like to understand the (un)provability of major open problems, such as showing that </a:t>
            </a:r>
            <a:r>
              <a:rPr lang="en-GB" sz="1800" b="1" i="0" u="none" strike="noStrike" baseline="0" dirty="0">
                <a:solidFill>
                  <a:srgbClr val="7030A0"/>
                </a:solidFill>
                <a:latin typeface="CMSS10"/>
              </a:rPr>
              <a:t>NP </a:t>
            </a:r>
            <a:r>
              <a:rPr lang="en-GB" b="1" dirty="0">
                <a:solidFill>
                  <a:srgbClr val="7030A0"/>
                </a:solidFill>
              </a:rPr>
              <a:t>⊈</a:t>
            </a:r>
            <a:r>
              <a:rPr lang="en-GB" sz="1800" b="1" i="0" u="none" strike="noStrike" baseline="0" dirty="0">
                <a:solidFill>
                  <a:srgbClr val="7030A0"/>
                </a:solidFill>
                <a:latin typeface="CMSS10"/>
              </a:rPr>
              <a:t> P</a:t>
            </a:r>
            <a:r>
              <a:rPr lang="en-GB" sz="1800" b="1" i="0" u="none" strike="noStrike" baseline="0" dirty="0">
                <a:solidFill>
                  <a:srgbClr val="7030A0"/>
                </a:solidFill>
                <a:latin typeface="CMMI10"/>
              </a:rPr>
              <a:t>/</a:t>
            </a:r>
            <a:r>
              <a:rPr lang="en-GB" sz="1800" b="1" i="0" u="none" strike="noStrike" baseline="0" dirty="0">
                <a:solidFill>
                  <a:srgbClr val="7030A0"/>
                </a:solidFill>
                <a:latin typeface="CMSS10"/>
              </a:rPr>
              <a:t>poly</a:t>
            </a:r>
            <a:r>
              <a:rPr lang="en-GB" sz="1800" b="0" i="0" u="none" strike="noStrike" baseline="0" dirty="0">
                <a:latin typeface="CMR10"/>
              </a:rPr>
              <a:t>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BB6B52-110A-BA08-8D80-74433CE071E3}"/>
              </a:ext>
            </a:extLst>
          </p:cNvPr>
          <p:cNvSpPr txBox="1"/>
          <p:nvPr/>
        </p:nvSpPr>
        <p:spPr>
          <a:xfrm>
            <a:off x="770743" y="3633649"/>
            <a:ext cx="10562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CMR10"/>
              </a:rPr>
              <a:t>For this, we need to address the following aspects </a:t>
            </a:r>
            <a:r>
              <a:rPr lang="en-GB" dirty="0"/>
              <a:t>for which these statements are stronger than</a:t>
            </a:r>
            <a:r>
              <a:rPr lang="en-GB" dirty="0">
                <a:latin typeface="CMR1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MSS10"/>
              </a:rPr>
              <a:t>NP </a:t>
            </a:r>
            <a:r>
              <a:rPr lang="en-GB" b="1" dirty="0">
                <a:solidFill>
                  <a:srgbClr val="7030A0"/>
                </a:solidFill>
              </a:rPr>
              <a:t>⊈</a:t>
            </a:r>
            <a:r>
              <a:rPr lang="en-GB" b="1" dirty="0">
                <a:solidFill>
                  <a:srgbClr val="7030A0"/>
                </a:solidFill>
                <a:latin typeface="CMSS10"/>
              </a:rPr>
              <a:t> P</a:t>
            </a:r>
            <a:r>
              <a:rPr lang="en-GB" b="1" dirty="0">
                <a:solidFill>
                  <a:srgbClr val="7030A0"/>
                </a:solidFill>
                <a:latin typeface="CMMI10"/>
              </a:rPr>
              <a:t>/</a:t>
            </a:r>
            <a:r>
              <a:rPr lang="en-GB" b="1" dirty="0">
                <a:solidFill>
                  <a:srgbClr val="7030A0"/>
                </a:solidFill>
                <a:latin typeface="CMSS10"/>
              </a:rPr>
              <a:t>poly</a:t>
            </a:r>
            <a:r>
              <a:rPr lang="en-GB" dirty="0">
                <a:latin typeface="CMR10"/>
              </a:rPr>
              <a:t>: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CF933A-1219-067D-A058-40A4180790E9}"/>
              </a:ext>
            </a:extLst>
          </p:cNvPr>
          <p:cNvSpPr txBox="1"/>
          <p:nvPr/>
        </p:nvSpPr>
        <p:spPr>
          <a:xfrm>
            <a:off x="771813" y="4417425"/>
            <a:ext cx="6984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CMR10"/>
              </a:rPr>
              <a:t>(1)  They consider </a:t>
            </a:r>
            <a:r>
              <a:rPr lang="en-GB" sz="1800" b="1" i="0" u="none" strike="noStrike" baseline="0" dirty="0">
                <a:solidFill>
                  <a:srgbClr val="FF0000"/>
                </a:solidFill>
                <a:latin typeface="CMR10"/>
              </a:rPr>
              <a:t>average-case</a:t>
            </a:r>
            <a:r>
              <a:rPr lang="en-GB" sz="1800" b="0" i="0" u="none" strike="noStrike" baseline="0" dirty="0">
                <a:latin typeface="CMR10"/>
              </a:rPr>
              <a:t> instead of </a:t>
            </a:r>
            <a:r>
              <a:rPr lang="en-GB" sz="1800" b="1" i="0" u="none" strike="noStrike" baseline="0" dirty="0">
                <a:solidFill>
                  <a:srgbClr val="7030A0"/>
                </a:solidFill>
                <a:latin typeface="CMR10"/>
              </a:rPr>
              <a:t>worst-case</a:t>
            </a:r>
            <a:r>
              <a:rPr lang="en-GB" sz="1800" b="0" i="0" u="none" strike="noStrike" baseline="0" dirty="0">
                <a:latin typeface="CMR10"/>
              </a:rPr>
              <a:t> complexity.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3065D-8001-C911-27F4-0FB552B68FCC}"/>
              </a:ext>
            </a:extLst>
          </p:cNvPr>
          <p:cNvSpPr txBox="1"/>
          <p:nvPr/>
        </p:nvSpPr>
        <p:spPr>
          <a:xfrm>
            <a:off x="771813" y="4986426"/>
            <a:ext cx="8124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CMR10"/>
              </a:rPr>
              <a:t>(2)</a:t>
            </a:r>
            <a:r>
              <a:rPr lang="en-GB" dirty="0"/>
              <a:t>  Refer to </a:t>
            </a:r>
            <a:r>
              <a:rPr lang="en-GB" b="1" dirty="0">
                <a:solidFill>
                  <a:srgbClr val="FF0000"/>
                </a:solidFill>
              </a:rPr>
              <a:t>sub-exponential size </a:t>
            </a:r>
            <a:r>
              <a:rPr lang="en-GB" dirty="0"/>
              <a:t>instead of </a:t>
            </a:r>
            <a:r>
              <a:rPr lang="en-GB" b="1" dirty="0">
                <a:solidFill>
                  <a:srgbClr val="7030A0"/>
                </a:solidFill>
              </a:rPr>
              <a:t>polynomial size </a:t>
            </a:r>
            <a:r>
              <a:rPr lang="en-GB" dirty="0"/>
              <a:t>lower bounds.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DF37F-766D-F612-AD7F-D3687DBD7745}"/>
              </a:ext>
            </a:extLst>
          </p:cNvPr>
          <p:cNvSpPr txBox="1"/>
          <p:nvPr/>
        </p:nvSpPr>
        <p:spPr>
          <a:xfrm>
            <a:off x="771813" y="5555428"/>
            <a:ext cx="9093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latin typeface="CMR10"/>
              </a:rPr>
              <a:t>(3)</a:t>
            </a:r>
            <a:r>
              <a:rPr lang="en-GB" dirty="0"/>
              <a:t>  Against </a:t>
            </a:r>
            <a:r>
              <a:rPr lang="en-GB" b="1" dirty="0">
                <a:solidFill>
                  <a:srgbClr val="FF0000"/>
                </a:solidFill>
              </a:rPr>
              <a:t>co-nondeterministic </a:t>
            </a:r>
            <a:r>
              <a:rPr lang="en-GB" dirty="0"/>
              <a:t>instead of </a:t>
            </a:r>
            <a:r>
              <a:rPr lang="en-GB" b="1" dirty="0">
                <a:solidFill>
                  <a:srgbClr val="7030A0"/>
                </a:solidFill>
              </a:rPr>
              <a:t>deterministic circuits</a:t>
            </a:r>
            <a:r>
              <a:rPr lang="en-GB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9F584-2E94-FB3C-056C-E792AF9922FB}"/>
              </a:ext>
            </a:extLst>
          </p:cNvPr>
          <p:cNvGrpSpPr/>
          <p:nvPr/>
        </p:nvGrpSpPr>
        <p:grpSpPr>
          <a:xfrm>
            <a:off x="6415851" y="309621"/>
            <a:ext cx="4672826" cy="1716483"/>
            <a:chOff x="6288947" y="233892"/>
            <a:chExt cx="4672826" cy="17164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EAD251-A660-91B8-8DF1-B7D4B948E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8947" y="233892"/>
              <a:ext cx="4672826" cy="171648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5C7BEC-5B71-C633-9E52-CA5D6A38FD8E}"/>
                </a:ext>
              </a:extLst>
            </p:cNvPr>
            <p:cNvSpPr txBox="1"/>
            <p:nvPr/>
          </p:nvSpPr>
          <p:spPr>
            <a:xfrm>
              <a:off x="10006669" y="309350"/>
              <a:ext cx="8944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i="0" u="none" strike="noStrike" baseline="0" dirty="0">
                  <a:solidFill>
                    <a:srgbClr val="0000FF"/>
                  </a:solidFill>
                  <a:latin typeface="CMR10"/>
                </a:rPr>
                <a:t>[PS’21]</a:t>
              </a:r>
              <a:r>
                <a:rPr lang="en-GB" sz="1800" b="0" i="0" u="none" strike="noStrike" baseline="0" dirty="0">
                  <a:solidFill>
                    <a:srgbClr val="0000FF"/>
                  </a:solidFill>
                  <a:latin typeface="CMR10"/>
                </a:rPr>
                <a:t> 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BDEE0C-179D-75ED-1E1B-21F35C2B28D5}"/>
              </a:ext>
            </a:extLst>
          </p:cNvPr>
          <p:cNvGrpSpPr/>
          <p:nvPr/>
        </p:nvGrpSpPr>
        <p:grpSpPr>
          <a:xfrm>
            <a:off x="7955390" y="4332216"/>
            <a:ext cx="3133287" cy="1113927"/>
            <a:chOff x="7955390" y="4332216"/>
            <a:chExt cx="3133287" cy="15897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5D878D-F0BA-9CC4-143A-DD8986C9C859}"/>
                </a:ext>
              </a:extLst>
            </p:cNvPr>
            <p:cNvSpPr/>
            <p:nvPr/>
          </p:nvSpPr>
          <p:spPr>
            <a:xfrm>
              <a:off x="7955390" y="4332216"/>
              <a:ext cx="3133287" cy="1589714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0380D9-4A91-F735-A14B-E434D945ABD5}"/>
                </a:ext>
              </a:extLst>
            </p:cNvPr>
            <p:cNvSpPr txBox="1"/>
            <p:nvPr/>
          </p:nvSpPr>
          <p:spPr>
            <a:xfrm>
              <a:off x="8024598" y="4444776"/>
              <a:ext cx="2994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We address the first two issues in the more restricted setting of </a:t>
              </a:r>
              <a:r>
                <a:rPr lang="en-GB" b="1" dirty="0">
                  <a:solidFill>
                    <a:schemeClr val="accent2"/>
                  </a:solidFill>
                </a:rPr>
                <a:t>intuitionistic logic</a:t>
              </a:r>
              <a:r>
                <a:rPr lang="en-GB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229E24-CD6F-66FD-5E2D-456807DEECB3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6486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E624D-9460-CBF2-D7E2-858CE059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18639A-0CA4-9846-C660-69BF9D27E562}"/>
              </a:ext>
            </a:extLst>
          </p:cNvPr>
          <p:cNvSpPr/>
          <p:nvPr/>
        </p:nvSpPr>
        <p:spPr>
          <a:xfrm>
            <a:off x="2461276" y="4709516"/>
            <a:ext cx="7377166" cy="10903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C08A1-6838-BB8B-AE8D-D4E44700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8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Unprovability in </a:t>
            </a:r>
            <a:r>
              <a:rPr lang="en-GB" dirty="0">
                <a:solidFill>
                  <a:srgbClr val="0000FF"/>
                </a:solidFill>
              </a:rPr>
              <a:t>Intuitionistic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A6F39-D7AF-67EC-BDAC-DA2F1A666F93}"/>
              </a:ext>
            </a:extLst>
          </p:cNvPr>
          <p:cNvSpPr txBox="1"/>
          <p:nvPr/>
        </p:nvSpPr>
        <p:spPr>
          <a:xfrm>
            <a:off x="9449150" y="381737"/>
            <a:ext cx="29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93216-B41B-2097-A6D6-F4BBC396812C}"/>
              </a:ext>
            </a:extLst>
          </p:cNvPr>
          <p:cNvSpPr txBox="1"/>
          <p:nvPr/>
        </p:nvSpPr>
        <p:spPr>
          <a:xfrm>
            <a:off x="9449150" y="706880"/>
            <a:ext cx="29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584E-875D-633D-9E6D-8DFE2D82C19D}"/>
              </a:ext>
            </a:extLst>
          </p:cNvPr>
          <p:cNvSpPr txBox="1"/>
          <p:nvPr/>
        </p:nvSpPr>
        <p:spPr>
          <a:xfrm>
            <a:off x="5549318" y="1076212"/>
            <a:ext cx="428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Joint work with </a:t>
            </a:r>
            <a:r>
              <a:rPr lang="en-GB" sz="2000" b="1" dirty="0"/>
              <a:t>L. Chen </a:t>
            </a:r>
            <a:r>
              <a:rPr lang="en-GB" sz="2000" dirty="0"/>
              <a:t>and </a:t>
            </a:r>
            <a:r>
              <a:rPr lang="en-GB" sz="2000" b="1" dirty="0"/>
              <a:t>J. Li </a:t>
            </a:r>
            <a:r>
              <a:rPr lang="en-GB" sz="2000" dirty="0"/>
              <a:t>(2025)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8C80F0-8E8F-2DF8-9896-BC9754E7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" y="1753198"/>
            <a:ext cx="2545886" cy="415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CE1F60-73CF-55E0-C661-0A3F6BD3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88" y="2336807"/>
            <a:ext cx="9492669" cy="3748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88C38C-4620-163F-4D10-BA10748C6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81" y="2765033"/>
            <a:ext cx="5578679" cy="3312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45E310-DB74-012D-0221-E76D81889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05" y="3866322"/>
            <a:ext cx="5053388" cy="4593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DA95A4-6276-4BE6-F0FA-F7DBF194168C}"/>
              </a:ext>
            </a:extLst>
          </p:cNvPr>
          <p:cNvSpPr txBox="1"/>
          <p:nvPr/>
        </p:nvSpPr>
        <p:spPr>
          <a:xfrm>
            <a:off x="527988" y="3474198"/>
            <a:ext cx="43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Able to formalize non-trivial lower bounds: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ADA720-3BA3-9E11-94FB-46DA08B7D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066" y="4795958"/>
            <a:ext cx="5090266" cy="4559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77D447-9074-66C9-45E7-8844744DC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53" y="5251915"/>
            <a:ext cx="5968759" cy="4555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96244E-3BD0-F623-12AC-531DE6230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8509" y="1759612"/>
            <a:ext cx="5346777" cy="39327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9BB170-D833-1F70-11EB-5BEE9D287E3D}"/>
              </a:ext>
            </a:extLst>
          </p:cNvPr>
          <p:cNvCxnSpPr>
            <a:cxnSpLocks/>
          </p:cNvCxnSpPr>
          <p:nvPr/>
        </p:nvCxnSpPr>
        <p:spPr>
          <a:xfrm flipV="1">
            <a:off x="4437776" y="2133457"/>
            <a:ext cx="708870" cy="26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A0C3DF-82B7-9522-9F1D-EAD8B8B13D33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1B714-E12F-8EE8-3F33-D10E12493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201" y="3372927"/>
            <a:ext cx="6706559" cy="468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BAF6E6-6F88-F42E-29C7-1104AD106B52}"/>
              </a:ext>
            </a:extLst>
          </p:cNvPr>
          <p:cNvSpPr txBox="1"/>
          <p:nvPr/>
        </p:nvSpPr>
        <p:spPr>
          <a:xfrm>
            <a:off x="464331" y="1255882"/>
            <a:ext cx="195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[S. Buss, 1986]</a:t>
            </a:r>
          </a:p>
        </p:txBody>
      </p:sp>
    </p:spTree>
    <p:extLst>
      <p:ext uri="{BB962C8B-B14F-4D97-AF65-F5344CB8AC3E}">
        <p14:creationId xmlns:p14="http://schemas.microsoft.com/office/powerpoint/2010/main" val="16318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C2708-7497-9086-3706-4AD8313D8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4BBC9C8-4A9B-D19F-589E-8A85251ED917}"/>
              </a:ext>
            </a:extLst>
          </p:cNvPr>
          <p:cNvSpPr/>
          <p:nvPr/>
        </p:nvSpPr>
        <p:spPr>
          <a:xfrm>
            <a:off x="879447" y="5326684"/>
            <a:ext cx="9233481" cy="99457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83B57-8E0A-5B8F-578E-58569484BBC3}"/>
              </a:ext>
            </a:extLst>
          </p:cNvPr>
          <p:cNvSpPr/>
          <p:nvPr/>
        </p:nvSpPr>
        <p:spPr>
          <a:xfrm>
            <a:off x="2365697" y="2164363"/>
            <a:ext cx="7747231" cy="176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92EB7-BF70-6A49-6D6C-66897355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Proof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D5CAA-62C9-5A8E-CE76-08A330EC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87" y="945644"/>
            <a:ext cx="2624071" cy="324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CE369-68A3-258A-F4D6-F31BD440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39" y="2363911"/>
            <a:ext cx="7364101" cy="1394654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6F99A66B-4AEB-381B-3FC8-676E844260F5}"/>
              </a:ext>
            </a:extLst>
          </p:cNvPr>
          <p:cNvSpPr/>
          <p:nvPr/>
        </p:nvSpPr>
        <p:spPr>
          <a:xfrm>
            <a:off x="1770078" y="1994710"/>
            <a:ext cx="249660" cy="21329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D3CA0-5FE4-F371-7950-74E8A273E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85122"/>
            <a:ext cx="6966942" cy="906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9A9891-AC87-911E-CF5E-269445A00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87" y="1459348"/>
            <a:ext cx="9051721" cy="4158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7B311C-4559-E483-72F6-D821EC11F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72" y="5441586"/>
            <a:ext cx="9106249" cy="70799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838C19-9FBE-54BE-23F0-2B0983C60237}"/>
              </a:ext>
            </a:extLst>
          </p:cNvPr>
          <p:cNvCxnSpPr>
            <a:cxnSpLocks/>
          </p:cNvCxnSpPr>
          <p:nvPr/>
        </p:nvCxnSpPr>
        <p:spPr>
          <a:xfrm flipH="1">
            <a:off x="8206125" y="4462391"/>
            <a:ext cx="476481" cy="75769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016019-7ECA-47DE-0A5B-96D84C4E2E0C}"/>
              </a:ext>
            </a:extLst>
          </p:cNvPr>
          <p:cNvSpPr txBox="1"/>
          <p:nvPr/>
        </p:nvSpPr>
        <p:spPr>
          <a:xfrm>
            <a:off x="8682606" y="4066704"/>
            <a:ext cx="257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Main Technical Contribution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DEDE7E-30CA-8984-8A23-82635DD0B7D1}"/>
              </a:ext>
            </a:extLst>
          </p:cNvPr>
          <p:cNvSpPr txBox="1"/>
          <p:nvPr/>
        </p:nvSpPr>
        <p:spPr>
          <a:xfrm>
            <a:off x="9064303" y="4462391"/>
            <a:ext cx="224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Solves an open problem from </a:t>
            </a:r>
            <a:r>
              <a:rPr lang="en-GB" sz="1600" b="1" dirty="0"/>
              <a:t>[Ats’06]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2E078-2FE6-817F-7D83-88D9C0B10FEA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1147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3" grpId="0" animBg="1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F89D40-0659-B848-571C-7CF1CDBCA111}"/>
              </a:ext>
            </a:extLst>
          </p:cNvPr>
          <p:cNvSpPr/>
          <p:nvPr/>
        </p:nvSpPr>
        <p:spPr>
          <a:xfrm>
            <a:off x="536895" y="1515869"/>
            <a:ext cx="10863744" cy="1294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D381B3-F6D6-3C7E-1212-37B2BD28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88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On Refuters for SAT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4C7C1-71B7-4575-89B6-AA00C4F27633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9692A-D14E-D718-A344-6AA6705F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6" y="1604387"/>
            <a:ext cx="10515600" cy="1072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EC449-572A-A140-7F1B-47B2F6C1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8" y="3106160"/>
            <a:ext cx="9658065" cy="488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718FFD-1003-9562-9E29-BC0EACD1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56" y="3996436"/>
            <a:ext cx="10515600" cy="448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B77D8-4EE2-48C2-04AA-8E4934B82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288" y="4846971"/>
            <a:ext cx="9658394" cy="119727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7577-FEB5-3F31-1156-7C0ADC79F925}"/>
              </a:ext>
            </a:extLst>
          </p:cNvPr>
          <p:cNvCxnSpPr/>
          <p:nvPr/>
        </p:nvCxnSpPr>
        <p:spPr>
          <a:xfrm>
            <a:off x="887083" y="2810312"/>
            <a:ext cx="0" cy="114058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03453-F394-83C7-12AD-DE20E0E34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2566-613C-841E-7EA8-D0944889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7C812-6DA1-17DF-438A-66A80E66A900}"/>
              </a:ext>
            </a:extLst>
          </p:cNvPr>
          <p:cNvSpPr txBox="1"/>
          <p:nvPr/>
        </p:nvSpPr>
        <p:spPr>
          <a:xfrm>
            <a:off x="1102658" y="3315180"/>
            <a:ext cx="548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Upper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3A99F-EFBD-DBDA-6394-667F1467500D}"/>
              </a:ext>
            </a:extLst>
          </p:cNvPr>
          <p:cNvSpPr txBox="1"/>
          <p:nvPr/>
        </p:nvSpPr>
        <p:spPr>
          <a:xfrm>
            <a:off x="1102657" y="4165998"/>
            <a:ext cx="566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Lower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CB1E4-26D3-4A45-6ECE-0C5E18C5CB99}"/>
              </a:ext>
            </a:extLst>
          </p:cNvPr>
          <p:cNvSpPr txBox="1"/>
          <p:nvPr/>
        </p:nvSpPr>
        <p:spPr>
          <a:xfrm>
            <a:off x="1102658" y="2464362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Theories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ECED4-3B8F-CC5D-28F4-80E7451EA9CF}"/>
              </a:ext>
            </a:extLst>
          </p:cNvPr>
          <p:cNvSpPr txBox="1"/>
          <p:nvPr/>
        </p:nvSpPr>
        <p:spPr>
          <a:xfrm>
            <a:off x="1102658" y="5016816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Reverse Mathematics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8CF5D-DCD7-3E23-E4FB-5469076D2EF8}"/>
              </a:ext>
            </a:extLst>
          </p:cNvPr>
          <p:cNvSpPr txBox="1"/>
          <p:nvPr/>
        </p:nvSpPr>
        <p:spPr>
          <a:xfrm>
            <a:off x="1102658" y="1615859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Motivation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99FE6-5189-4A94-6509-C3D3A74C09B9}"/>
              </a:ext>
            </a:extLst>
          </p:cNvPr>
          <p:cNvSpPr txBox="1"/>
          <p:nvPr/>
        </p:nvSpPr>
        <p:spPr>
          <a:xfrm>
            <a:off x="4249928" y="5070057"/>
            <a:ext cx="669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(unprovability of very weak lower bounds, </a:t>
            </a:r>
            <a:r>
              <a:rPr lang="en-US" b="1" dirty="0">
                <a:solidFill>
                  <a:schemeClr val="bg1"/>
                </a:solidFill>
              </a:rPr>
              <a:t>under crypto assumptions</a:t>
            </a:r>
            <a:r>
              <a:rPr lang="en-US" dirty="0">
                <a:solidFill>
                  <a:schemeClr val="bg1"/>
                </a:solidFill>
              </a:rPr>
              <a:t>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99290-FFE8-023D-81B1-6E882EB05099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4677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6D29E-AC2B-985F-148B-79A5FE0B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B9F7-4007-A227-3976-A0A36AE5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Plan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89FF-5970-FBDF-C4E7-0129863103DA}"/>
              </a:ext>
            </a:extLst>
          </p:cNvPr>
          <p:cNvSpPr txBox="1"/>
          <p:nvPr/>
        </p:nvSpPr>
        <p:spPr>
          <a:xfrm>
            <a:off x="1102657" y="3315180"/>
            <a:ext cx="560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Upper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2CE1F-F7E2-05B8-643F-3A5998D55FB2}"/>
              </a:ext>
            </a:extLst>
          </p:cNvPr>
          <p:cNvSpPr txBox="1"/>
          <p:nvPr/>
        </p:nvSpPr>
        <p:spPr>
          <a:xfrm>
            <a:off x="1102657" y="4165998"/>
            <a:ext cx="543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Unprovability of Lower Bounds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FD860-C6B4-75F7-4B46-C0BE82519536}"/>
              </a:ext>
            </a:extLst>
          </p:cNvPr>
          <p:cNvSpPr txBox="1"/>
          <p:nvPr/>
        </p:nvSpPr>
        <p:spPr>
          <a:xfrm>
            <a:off x="1102658" y="2464362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Theories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E9C05-5A8C-AE0E-A9F8-B6BAF31A1ED1}"/>
              </a:ext>
            </a:extLst>
          </p:cNvPr>
          <p:cNvSpPr txBox="1"/>
          <p:nvPr/>
        </p:nvSpPr>
        <p:spPr>
          <a:xfrm>
            <a:off x="1102658" y="5016816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Reverse Mathematics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09AB9-48E3-41C7-E078-C04109C8E191}"/>
              </a:ext>
            </a:extLst>
          </p:cNvPr>
          <p:cNvSpPr txBox="1"/>
          <p:nvPr/>
        </p:nvSpPr>
        <p:spPr>
          <a:xfrm>
            <a:off x="1102658" y="1615859"/>
            <a:ext cx="699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Motivation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218CE-C952-B298-32E4-D89AAE8DDFC7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4798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211D615-EAAE-F399-18A9-0DE6A0825E61}"/>
              </a:ext>
            </a:extLst>
          </p:cNvPr>
          <p:cNvSpPr/>
          <p:nvPr/>
        </p:nvSpPr>
        <p:spPr>
          <a:xfrm>
            <a:off x="4395332" y="5052240"/>
            <a:ext cx="32598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B3C9CE-5B6B-EA94-EF1E-D20E71B7EAA2}"/>
              </a:ext>
            </a:extLst>
          </p:cNvPr>
          <p:cNvSpPr/>
          <p:nvPr/>
        </p:nvSpPr>
        <p:spPr>
          <a:xfrm>
            <a:off x="6509449" y="3516956"/>
            <a:ext cx="3259855" cy="59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4D7EFA-B3B4-7EA7-DCC2-9BF7058F7F0F}"/>
              </a:ext>
            </a:extLst>
          </p:cNvPr>
          <p:cNvSpPr/>
          <p:nvPr/>
        </p:nvSpPr>
        <p:spPr>
          <a:xfrm>
            <a:off x="2232195" y="3497037"/>
            <a:ext cx="3092295" cy="59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405B2-7A4E-8BAA-4873-3AF0423E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59" y="973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Reverse Mathematics of Lower Bounds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E6FAE-663A-031C-6F8F-42069454C605}"/>
              </a:ext>
            </a:extLst>
          </p:cNvPr>
          <p:cNvSpPr txBox="1"/>
          <p:nvPr/>
        </p:nvSpPr>
        <p:spPr>
          <a:xfrm>
            <a:off x="960965" y="2036959"/>
            <a:ext cx="1027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aim to determine the fundamental principles needed to establish lower bounds, by showing (</a:t>
            </a:r>
            <a:r>
              <a:rPr lang="en-US" sz="2000" b="1" dirty="0">
                <a:solidFill>
                  <a:srgbClr val="C00000"/>
                </a:solidFill>
              </a:rPr>
              <a:t>over a weak base theory</a:t>
            </a:r>
            <a:r>
              <a:rPr lang="en-US" sz="2000" dirty="0"/>
              <a:t>) that the </a:t>
            </a:r>
            <a:r>
              <a:rPr lang="en-US" sz="2000" b="1" dirty="0"/>
              <a:t>lower bound </a:t>
            </a:r>
            <a:r>
              <a:rPr lang="en-US" sz="2000" dirty="0"/>
              <a:t>and the </a:t>
            </a:r>
            <a:r>
              <a:rPr lang="en-US" sz="2000" b="1" dirty="0"/>
              <a:t>principle</a:t>
            </a:r>
            <a:r>
              <a:rPr lang="en-US" sz="2000" dirty="0"/>
              <a:t> are </a:t>
            </a:r>
            <a:r>
              <a:rPr lang="en-US" sz="2000" b="1" dirty="0"/>
              <a:t>equivalent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5EC30-66B9-1233-4EA3-FFBFAE76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81" y="3637156"/>
            <a:ext cx="2800879" cy="355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AA001-BCFD-B56B-5FF5-44A5AA703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78" y="3608085"/>
            <a:ext cx="2953279" cy="37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15799-A736-B626-7D9F-F3F26FA66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737" y="5089717"/>
            <a:ext cx="2441046" cy="5962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FAA9A5-9A4E-7C0F-5E36-C92976857E4C}"/>
              </a:ext>
            </a:extLst>
          </p:cNvPr>
          <p:cNvCxnSpPr>
            <a:cxnSpLocks/>
          </p:cNvCxnSpPr>
          <p:nvPr/>
        </p:nvCxnSpPr>
        <p:spPr>
          <a:xfrm flipH="1" flipV="1">
            <a:off x="3747310" y="4145991"/>
            <a:ext cx="1998551" cy="89100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C204BA-56FF-48DD-799A-4BFF3B3F7A02}"/>
              </a:ext>
            </a:extLst>
          </p:cNvPr>
          <p:cNvCxnSpPr>
            <a:cxnSpLocks/>
          </p:cNvCxnSpPr>
          <p:nvPr/>
        </p:nvCxnSpPr>
        <p:spPr>
          <a:xfrm flipV="1">
            <a:off x="6135328" y="4158427"/>
            <a:ext cx="1962789" cy="8785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CE3FD6E-3316-4D5C-1B65-B8774CD0A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021" y="3471636"/>
            <a:ext cx="1065897" cy="70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E3858-D937-A89E-6059-941DCCE5A42B}"/>
              </a:ext>
            </a:extLst>
          </p:cNvPr>
          <p:cNvSpPr txBox="1"/>
          <p:nvPr/>
        </p:nvSpPr>
        <p:spPr>
          <a:xfrm>
            <a:off x="5440262" y="1000435"/>
            <a:ext cx="428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Joint work with </a:t>
            </a:r>
            <a:r>
              <a:rPr lang="en-GB" sz="2000" b="1" dirty="0"/>
              <a:t>L. Chen </a:t>
            </a:r>
            <a:r>
              <a:rPr lang="en-GB" sz="2000" dirty="0"/>
              <a:t>and </a:t>
            </a:r>
            <a:r>
              <a:rPr lang="en-GB" sz="2000" b="1" dirty="0"/>
              <a:t>J. Li </a:t>
            </a:r>
            <a:r>
              <a:rPr lang="en-GB" sz="2000" dirty="0"/>
              <a:t>(2024)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E411C-9982-BECF-5E9F-2078D9F06E3F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25904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8ED17-8259-DEF9-2EE1-64E57BBF8CA0}"/>
              </a:ext>
            </a:extLst>
          </p:cNvPr>
          <p:cNvSpPr txBox="1"/>
          <p:nvPr/>
        </p:nvSpPr>
        <p:spPr>
          <a:xfrm>
            <a:off x="2775284" y="1152290"/>
            <a:ext cx="664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Overview of Results [CLO’24]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E203A-6D0E-1929-F027-76491C88E13F}"/>
              </a:ext>
            </a:extLst>
          </p:cNvPr>
          <p:cNvSpPr txBox="1"/>
          <p:nvPr/>
        </p:nvSpPr>
        <p:spPr>
          <a:xfrm>
            <a:off x="874557" y="2796490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I)  </a:t>
            </a:r>
            <a:r>
              <a:rPr lang="en-US" sz="2400" b="1" dirty="0">
                <a:solidFill>
                  <a:srgbClr val="FF0000"/>
                </a:solidFill>
              </a:rPr>
              <a:t>Equivalences</a:t>
            </a:r>
            <a:r>
              <a:rPr lang="en-US" sz="2400" dirty="0"/>
              <a:t> between </a:t>
            </a:r>
            <a:r>
              <a:rPr lang="en-US" sz="2400" b="1" dirty="0"/>
              <a:t>combinatorial principles</a:t>
            </a:r>
            <a:r>
              <a:rPr lang="en-US" sz="2400" dirty="0"/>
              <a:t>, </a:t>
            </a:r>
            <a:r>
              <a:rPr lang="en-US" sz="2400" b="1" dirty="0"/>
              <a:t>communication complexity</a:t>
            </a:r>
            <a:r>
              <a:rPr lang="en-US" sz="2400" dirty="0"/>
              <a:t>, and </a:t>
            </a:r>
            <a:r>
              <a:rPr lang="en-US" sz="2400" b="1" dirty="0"/>
              <a:t>Turing machine</a:t>
            </a:r>
            <a:r>
              <a:rPr lang="en-US" sz="2400" dirty="0"/>
              <a:t> </a:t>
            </a:r>
            <a:r>
              <a:rPr lang="en-US" sz="2400" b="1" dirty="0"/>
              <a:t>lower bounds </a:t>
            </a:r>
            <a:r>
              <a:rPr lang="en-US" sz="2400" dirty="0"/>
              <a:t>over </a:t>
            </a:r>
            <a:r>
              <a:rPr lang="en-US" sz="2400" b="1" dirty="0">
                <a:solidFill>
                  <a:srgbClr val="0000FF"/>
                </a:solidFill>
              </a:rPr>
              <a:t>PV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3B709-E991-8B2F-23BD-5FC7C1D49ACE}"/>
              </a:ext>
            </a:extLst>
          </p:cNvPr>
          <p:cNvSpPr txBox="1"/>
          <p:nvPr/>
        </p:nvSpPr>
        <p:spPr>
          <a:xfrm>
            <a:off x="874557" y="4177055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II) </a:t>
            </a:r>
            <a:r>
              <a:rPr lang="en-US" sz="2400" b="1" dirty="0">
                <a:solidFill>
                  <a:srgbClr val="FF0000"/>
                </a:solidFill>
              </a:rPr>
              <a:t>Consequences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for the </a:t>
            </a:r>
            <a:r>
              <a:rPr lang="en-US" sz="2400" b="1" dirty="0"/>
              <a:t>(un)provability of lower bounds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BA328-FDD7-4174-A7AF-D0392F46F06B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050105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05B2-7A4E-8BAA-4873-3AF0423E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6" y="264214"/>
            <a:ext cx="9647398" cy="871008"/>
          </a:xfrm>
        </p:spPr>
        <p:txBody>
          <a:bodyPr>
            <a:normAutofit/>
          </a:bodyPr>
          <a:lstStyle/>
          <a:p>
            <a:r>
              <a:rPr lang="en-US" sz="3200" b="1" dirty="0"/>
              <a:t>Weak Pigeonhole Principle for Polynomial Time Functions</a:t>
            </a:r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9C70B-CF00-F250-261B-EE0BF768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13" y="3723496"/>
            <a:ext cx="9326000" cy="334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9B9F09-B8A7-3885-EFC3-D2934444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13" y="5058645"/>
            <a:ext cx="9019801" cy="58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A37ED-7079-0F94-28E5-3751775D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816" y="1293496"/>
            <a:ext cx="1320368" cy="18999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C08CDF-751D-76DF-444F-04CE015CFD89}"/>
              </a:ext>
            </a:extLst>
          </p:cNvPr>
          <p:cNvGrpSpPr/>
          <p:nvPr/>
        </p:nvGrpSpPr>
        <p:grpSpPr>
          <a:xfrm>
            <a:off x="1115737" y="4359607"/>
            <a:ext cx="9391477" cy="684478"/>
            <a:chOff x="809538" y="4172748"/>
            <a:chExt cx="9391477" cy="6844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FBC1FD-223F-0913-CE2F-A523A967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015" y="4172748"/>
              <a:ext cx="9326000" cy="6016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42B19F-4DF4-19D7-76E7-798D48799DDB}"/>
                </a:ext>
              </a:extLst>
            </p:cNvPr>
            <p:cNvSpPr/>
            <p:nvPr/>
          </p:nvSpPr>
          <p:spPr>
            <a:xfrm>
              <a:off x="809538" y="4479721"/>
              <a:ext cx="9169167" cy="37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08347A-99FF-94D3-AA08-0B63985E88FA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715751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F0681E6-5BDA-621B-2B23-7A4A2EA4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Equivalence Class for </a:t>
            </a:r>
            <a:r>
              <a:rPr lang="en-US" sz="3600" b="1" dirty="0">
                <a:solidFill>
                  <a:srgbClr val="FF0000"/>
                </a:solidFill>
              </a:rPr>
              <a:t>WPHP’(PV)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975B0-3F03-F374-CA77-323C055C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83" y="1293899"/>
            <a:ext cx="1249495" cy="17979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B3A8E4-942F-15A8-1029-CB154092D2CA}"/>
              </a:ext>
            </a:extLst>
          </p:cNvPr>
          <p:cNvGrpSpPr/>
          <p:nvPr/>
        </p:nvGrpSpPr>
        <p:grpSpPr>
          <a:xfrm>
            <a:off x="892313" y="3520662"/>
            <a:ext cx="10201907" cy="2393993"/>
            <a:chOff x="892313" y="3520662"/>
            <a:chExt cx="10201907" cy="23939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037107-95D9-3EBB-19E3-452923137DDA}"/>
                </a:ext>
              </a:extLst>
            </p:cNvPr>
            <p:cNvSpPr/>
            <p:nvPr/>
          </p:nvSpPr>
          <p:spPr>
            <a:xfrm>
              <a:off x="892313" y="3520662"/>
              <a:ext cx="10201907" cy="239399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14DB4D-67B1-EAFF-CB56-332A4A281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274" y="3799149"/>
              <a:ext cx="9977260" cy="17295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265FA9-F94D-9EF1-109A-DB618C4DCAB7}"/>
                </a:ext>
              </a:extLst>
            </p:cNvPr>
            <p:cNvSpPr/>
            <p:nvPr/>
          </p:nvSpPr>
          <p:spPr>
            <a:xfrm>
              <a:off x="2158767" y="3833192"/>
              <a:ext cx="8791074" cy="2847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9057B9-7E99-F66A-EBF3-0021958A8AF8}"/>
                </a:ext>
              </a:extLst>
            </p:cNvPr>
            <p:cNvSpPr/>
            <p:nvPr/>
          </p:nvSpPr>
          <p:spPr>
            <a:xfrm>
              <a:off x="10117122" y="4249022"/>
              <a:ext cx="96473" cy="197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1E82CC-7C66-C87B-4C10-DFBB49CF2BC9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FAA0D-B741-E1C2-1017-58B9565F1BAD}"/>
              </a:ext>
            </a:extLst>
          </p:cNvPr>
          <p:cNvSpPr txBox="1"/>
          <p:nvPr/>
        </p:nvSpPr>
        <p:spPr>
          <a:xfrm>
            <a:off x="6176514" y="1546550"/>
            <a:ext cx="58436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0000FF"/>
                </a:solidFill>
              </a:rPr>
              <a:t>Suggests complexity lower bounds </a:t>
            </a:r>
          </a:p>
          <a:p>
            <a:pPr algn="ctr"/>
            <a:r>
              <a:rPr lang="en-GB" sz="2600" dirty="0">
                <a:solidFill>
                  <a:srgbClr val="0000FF"/>
                </a:solidFill>
              </a:rPr>
              <a:t>can be seen as </a:t>
            </a:r>
            <a:r>
              <a:rPr lang="en-GB" sz="2600" b="1" dirty="0">
                <a:solidFill>
                  <a:srgbClr val="0000FF"/>
                </a:solidFill>
              </a:rPr>
              <a:t>fundamental </a:t>
            </a:r>
          </a:p>
          <a:p>
            <a:pPr algn="ctr"/>
            <a:r>
              <a:rPr lang="en-GB" sz="2600" b="1" dirty="0">
                <a:solidFill>
                  <a:srgbClr val="0000FF"/>
                </a:solidFill>
              </a:rPr>
              <a:t>mathematical principles</a:t>
            </a:r>
            <a:r>
              <a:rPr lang="en-GB" sz="26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6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E60DC9-D906-2CC2-8FD0-9BB1A2624CE7}"/>
              </a:ext>
            </a:extLst>
          </p:cNvPr>
          <p:cNvGrpSpPr/>
          <p:nvPr/>
        </p:nvGrpSpPr>
        <p:grpSpPr>
          <a:xfrm>
            <a:off x="-124901" y="2319556"/>
            <a:ext cx="11558630" cy="2044557"/>
            <a:chOff x="114651" y="2986481"/>
            <a:chExt cx="11558630" cy="20445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966D5D-F056-7EAC-0896-860F2545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485" y="3042580"/>
              <a:ext cx="11034395" cy="198845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4FAF12-ABC4-CE48-1772-8EE8CF4E7AD6}"/>
                </a:ext>
              </a:extLst>
            </p:cNvPr>
            <p:cNvSpPr/>
            <p:nvPr/>
          </p:nvSpPr>
          <p:spPr>
            <a:xfrm>
              <a:off x="440422" y="2986481"/>
              <a:ext cx="11232859" cy="1138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F81456-F84A-7215-844F-10AE500C8B6B}"/>
                </a:ext>
              </a:extLst>
            </p:cNvPr>
            <p:cNvSpPr/>
            <p:nvPr/>
          </p:nvSpPr>
          <p:spPr>
            <a:xfrm>
              <a:off x="114651" y="4181083"/>
              <a:ext cx="757804" cy="644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F405B2-7A4E-8BAA-4873-3AF0423E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Corollary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F7C32-6CF4-9709-BAAA-8783B291788F}"/>
              </a:ext>
            </a:extLst>
          </p:cNvPr>
          <p:cNvSpPr txBox="1"/>
          <p:nvPr/>
        </p:nvSpPr>
        <p:spPr>
          <a:xfrm>
            <a:off x="633883" y="2733050"/>
            <a:ext cx="1144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There are simple lower bounds that cannot be proved in APC</a:t>
            </a:r>
            <a:r>
              <a:rPr lang="en-US" sz="2200" b="1" baseline="-25000" dirty="0">
                <a:solidFill>
                  <a:srgbClr val="0000FF"/>
                </a:solidFill>
              </a:rPr>
              <a:t>1</a:t>
            </a:r>
            <a:r>
              <a:rPr lang="en-US" sz="2200" b="1" dirty="0">
                <a:solidFill>
                  <a:srgbClr val="0000FF"/>
                </a:solidFill>
              </a:rPr>
              <a:t> (under crypto assumptions):</a:t>
            </a:r>
            <a:endParaRPr lang="en-GB" sz="2200" baseline="300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14582-20DF-D5AB-C6BF-A8191FCABFE6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14591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C3DA6-6F58-54B3-4CC0-4B9B5648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02077" y="-1934266"/>
            <a:ext cx="6387845" cy="107265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02D28C-6B53-32C0-8C71-70FB0893931A}"/>
              </a:ext>
            </a:extLst>
          </p:cNvPr>
          <p:cNvCxnSpPr/>
          <p:nvPr/>
        </p:nvCxnSpPr>
        <p:spPr>
          <a:xfrm>
            <a:off x="1134979" y="1014663"/>
            <a:ext cx="0" cy="312821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E9216C-7ED0-842C-7B99-27813946221C}"/>
              </a:ext>
            </a:extLst>
          </p:cNvPr>
          <p:cNvCxnSpPr>
            <a:cxnSpLocks/>
          </p:cNvCxnSpPr>
          <p:nvPr/>
        </p:nvCxnSpPr>
        <p:spPr>
          <a:xfrm>
            <a:off x="1134979" y="1014663"/>
            <a:ext cx="4961020" cy="212156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CE88A3-5B57-AA2F-37AF-7F0465F332ED}"/>
              </a:ext>
            </a:extLst>
          </p:cNvPr>
          <p:cNvCxnSpPr>
            <a:cxnSpLocks/>
          </p:cNvCxnSpPr>
          <p:nvPr/>
        </p:nvCxnSpPr>
        <p:spPr>
          <a:xfrm>
            <a:off x="1106904" y="4166938"/>
            <a:ext cx="294773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EFC8F4-5FA7-33B1-912B-8EFB883B2C54}"/>
              </a:ext>
            </a:extLst>
          </p:cNvPr>
          <p:cNvCxnSpPr>
            <a:cxnSpLocks/>
          </p:cNvCxnSpPr>
          <p:nvPr/>
        </p:nvCxnSpPr>
        <p:spPr>
          <a:xfrm flipV="1">
            <a:off x="4054642" y="3136231"/>
            <a:ext cx="2009274" cy="103070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43653-9E1A-D9F2-225A-A8E78D05EDD7}"/>
              </a:ext>
            </a:extLst>
          </p:cNvPr>
          <p:cNvCxnSpPr>
            <a:cxnSpLocks/>
          </p:cNvCxnSpPr>
          <p:nvPr/>
        </p:nvCxnSpPr>
        <p:spPr>
          <a:xfrm>
            <a:off x="8113295" y="1909011"/>
            <a:ext cx="0" cy="3709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3A39B-A5AE-228D-540C-E92456FEFA9A}"/>
              </a:ext>
            </a:extLst>
          </p:cNvPr>
          <p:cNvCxnSpPr>
            <a:cxnSpLocks/>
          </p:cNvCxnSpPr>
          <p:nvPr/>
        </p:nvCxnSpPr>
        <p:spPr>
          <a:xfrm>
            <a:off x="11241506" y="1909011"/>
            <a:ext cx="0" cy="3709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C65EA-F02E-AD67-DFF7-F96C919B403B}"/>
              </a:ext>
            </a:extLst>
          </p:cNvPr>
          <p:cNvCxnSpPr>
            <a:cxnSpLocks/>
          </p:cNvCxnSpPr>
          <p:nvPr/>
        </p:nvCxnSpPr>
        <p:spPr>
          <a:xfrm>
            <a:off x="8085221" y="1909011"/>
            <a:ext cx="31843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8261A5-C6A0-C903-B2DB-AC075A97D00E}"/>
              </a:ext>
            </a:extLst>
          </p:cNvPr>
          <p:cNvCxnSpPr>
            <a:cxnSpLocks/>
          </p:cNvCxnSpPr>
          <p:nvPr/>
        </p:nvCxnSpPr>
        <p:spPr>
          <a:xfrm>
            <a:off x="8085221" y="5590676"/>
            <a:ext cx="31522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67B9F9-1E60-72AE-3845-067028769E0E}"/>
              </a:ext>
            </a:extLst>
          </p:cNvPr>
          <p:cNvCxnSpPr>
            <a:cxnSpLocks/>
          </p:cNvCxnSpPr>
          <p:nvPr/>
        </p:nvCxnSpPr>
        <p:spPr>
          <a:xfrm>
            <a:off x="2899611" y="565484"/>
            <a:ext cx="3950368" cy="220579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B731F8-C9A8-062C-731E-04B878CCB7F4}"/>
              </a:ext>
            </a:extLst>
          </p:cNvPr>
          <p:cNvCxnSpPr>
            <a:cxnSpLocks/>
          </p:cNvCxnSpPr>
          <p:nvPr/>
        </p:nvCxnSpPr>
        <p:spPr>
          <a:xfrm>
            <a:off x="2899611" y="565483"/>
            <a:ext cx="7700210" cy="5213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F2D6CC-17D2-E101-F2D5-C46275087C51}"/>
              </a:ext>
            </a:extLst>
          </p:cNvPr>
          <p:cNvCxnSpPr>
            <a:cxnSpLocks/>
          </p:cNvCxnSpPr>
          <p:nvPr/>
        </p:nvCxnSpPr>
        <p:spPr>
          <a:xfrm flipH="1">
            <a:off x="6809874" y="617621"/>
            <a:ext cx="3789947" cy="215365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33C9E8-19F9-42DC-2070-694DAB4CC93A}"/>
              </a:ext>
            </a:extLst>
          </p:cNvPr>
          <p:cNvCxnSpPr>
            <a:cxnSpLocks/>
          </p:cNvCxnSpPr>
          <p:nvPr/>
        </p:nvCxnSpPr>
        <p:spPr>
          <a:xfrm>
            <a:off x="5963653" y="3518005"/>
            <a:ext cx="0" cy="17879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AD94703-A090-0FF2-68B8-E3A80ABCFDED}"/>
              </a:ext>
            </a:extLst>
          </p:cNvPr>
          <p:cNvCxnSpPr>
            <a:cxnSpLocks/>
          </p:cNvCxnSpPr>
          <p:nvPr/>
        </p:nvCxnSpPr>
        <p:spPr>
          <a:xfrm>
            <a:off x="7732296" y="3518004"/>
            <a:ext cx="0" cy="17879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E63396F-F9DA-E1C1-C4FD-9C7B90985353}"/>
              </a:ext>
            </a:extLst>
          </p:cNvPr>
          <p:cNvCxnSpPr>
            <a:cxnSpLocks/>
          </p:cNvCxnSpPr>
          <p:nvPr/>
        </p:nvCxnSpPr>
        <p:spPr>
          <a:xfrm>
            <a:off x="5963653" y="3545307"/>
            <a:ext cx="1768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9DB38C9-B220-73C8-93F6-7A071C586313}"/>
              </a:ext>
            </a:extLst>
          </p:cNvPr>
          <p:cNvCxnSpPr>
            <a:cxnSpLocks/>
          </p:cNvCxnSpPr>
          <p:nvPr/>
        </p:nvCxnSpPr>
        <p:spPr>
          <a:xfrm>
            <a:off x="5963653" y="5277855"/>
            <a:ext cx="17686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21BCFC-645F-AC8A-27C3-8927FD43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71" y="5118707"/>
            <a:ext cx="663467" cy="926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9B431-F5A8-4A8C-B06C-9D7EC177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177" y="159092"/>
            <a:ext cx="750658" cy="10801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D3034E-7A62-0746-FA7B-732DF8D053B0}"/>
              </a:ext>
            </a:extLst>
          </p:cNvPr>
          <p:cNvGrpSpPr/>
          <p:nvPr/>
        </p:nvGrpSpPr>
        <p:grpSpPr>
          <a:xfrm>
            <a:off x="75795" y="2145080"/>
            <a:ext cx="992605" cy="867375"/>
            <a:chOff x="3721296" y="989678"/>
            <a:chExt cx="1490426" cy="14341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DD675B-7FF4-92F4-0813-CCA46AFA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8739" y="1037057"/>
              <a:ext cx="992983" cy="13867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3B7AAE-C77F-AF34-2976-5384A340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296" y="989678"/>
              <a:ext cx="992983" cy="142885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7C846-7A44-77F5-FE0B-B61E3359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292" y="3331805"/>
            <a:ext cx="750658" cy="1080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41C819-6416-0C52-BEAB-DBB6E6D7956F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475061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727E170-DF8C-BBB8-B6B3-798D87A51275}"/>
              </a:ext>
            </a:extLst>
          </p:cNvPr>
          <p:cNvGrpSpPr/>
          <p:nvPr/>
        </p:nvGrpSpPr>
        <p:grpSpPr>
          <a:xfrm>
            <a:off x="825901" y="2517890"/>
            <a:ext cx="1490426" cy="1434131"/>
            <a:chOff x="3721296" y="989678"/>
            <a:chExt cx="1490426" cy="14341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D1EF21-6C15-0F6D-281B-19E159BA5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8739" y="1037057"/>
              <a:ext cx="992983" cy="13867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E78D70-1039-4454-6F18-D805ABFD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296" y="989678"/>
              <a:ext cx="992983" cy="14288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5679A3-62A3-9F7B-2652-E62A494A1AB5}"/>
              </a:ext>
            </a:extLst>
          </p:cNvPr>
          <p:cNvSpPr txBox="1"/>
          <p:nvPr/>
        </p:nvSpPr>
        <p:spPr>
          <a:xfrm>
            <a:off x="2451612" y="3046055"/>
            <a:ext cx="90993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b="1" i="0" u="none" strike="noStrike" baseline="0" dirty="0">
                <a:solidFill>
                  <a:srgbClr val="0000FF"/>
                </a:solidFill>
              </a:rPr>
              <a:t>APC</a:t>
            </a:r>
            <a:r>
              <a:rPr lang="en-GB" sz="2200" b="1" i="0" u="none" strike="noStrike" baseline="-25000" dirty="0">
                <a:solidFill>
                  <a:srgbClr val="0000FF"/>
                </a:solidFill>
              </a:rPr>
              <a:t>1</a:t>
            </a:r>
            <a:r>
              <a:rPr lang="en-GB" sz="2200" b="0" i="0" u="none" strike="noStrike" baseline="0" dirty="0"/>
              <a:t> </a:t>
            </a:r>
            <a:r>
              <a:rPr lang="en-GB" sz="2200" b="1" i="0" u="none" strike="noStrike" baseline="0" dirty="0">
                <a:solidFill>
                  <a:srgbClr val="00B050"/>
                </a:solidFill>
              </a:rPr>
              <a:t>proves</a:t>
            </a:r>
            <a:r>
              <a:rPr lang="en-GB" sz="2200" b="0" i="0" u="none" strike="noStrike" baseline="0" dirty="0"/>
              <a:t> </a:t>
            </a:r>
            <a:r>
              <a:rPr lang="en-US" sz="2200" b="0" i="0" u="none" strike="noStrike" baseline="0" dirty="0"/>
              <a:t>one-way communication lower bounds for </a:t>
            </a:r>
            <a:r>
              <a:rPr lang="en-US" sz="2200" b="1" i="0" u="none" strike="noStrike" baseline="0" dirty="0">
                <a:solidFill>
                  <a:schemeClr val="accent2"/>
                </a:solidFill>
              </a:rPr>
              <a:t>Set Disjointness</a:t>
            </a:r>
            <a:r>
              <a:rPr lang="en-US" sz="2200" b="0" i="0" u="none" strike="noStrike" baseline="0" dirty="0"/>
              <a:t>.</a:t>
            </a:r>
          </a:p>
          <a:p>
            <a:pPr algn="l"/>
            <a:endParaRPr lang="en-US" sz="2200" dirty="0"/>
          </a:p>
          <a:p>
            <a:pPr algn="l"/>
            <a:endParaRPr lang="en-US" sz="2200" b="0" i="0" u="none" strike="noStrike" baseline="0" dirty="0"/>
          </a:p>
          <a:p>
            <a:pPr algn="l"/>
            <a:endParaRPr lang="en-US" sz="2200" dirty="0"/>
          </a:p>
          <a:p>
            <a:pPr algn="l"/>
            <a:endParaRPr lang="en-US" sz="2200" b="0" i="0" u="none" strike="noStrike" baseline="0" dirty="0"/>
          </a:p>
          <a:p>
            <a:pPr algn="l"/>
            <a:endParaRPr lang="en-US" sz="2200" b="0" i="0" u="none" strike="noStrike" baseline="0" dirty="0"/>
          </a:p>
          <a:p>
            <a:pPr algn="l"/>
            <a:r>
              <a:rPr lang="en-US" sz="2200" b="1" i="0" u="none" strike="noStrike" baseline="0" dirty="0">
                <a:solidFill>
                  <a:srgbClr val="0000FF"/>
                </a:solidFill>
              </a:rPr>
              <a:t>APC</a:t>
            </a:r>
            <a:r>
              <a:rPr lang="en-US" sz="2200" b="1" i="0" u="none" strike="noStrike" baseline="-25000" dirty="0">
                <a:solidFill>
                  <a:srgbClr val="0000FF"/>
                </a:solidFill>
              </a:rPr>
              <a:t>1</a:t>
            </a:r>
            <a:r>
              <a:rPr lang="en-US" sz="2200" b="0" i="0" u="none" strike="noStrike" baseline="0" dirty="0"/>
              <a:t> is </a:t>
            </a:r>
            <a:r>
              <a:rPr lang="en-US" sz="2200" b="1" i="0" u="none" strike="noStrike" baseline="0" dirty="0">
                <a:solidFill>
                  <a:srgbClr val="FF0000"/>
                </a:solidFill>
              </a:rPr>
              <a:t>unlikely to prove </a:t>
            </a:r>
            <a:r>
              <a:rPr lang="en-US" sz="2200" b="0" i="0" u="none" strike="noStrike" baseline="0" dirty="0"/>
              <a:t>one-way communication lower bounds for </a:t>
            </a:r>
            <a:r>
              <a:rPr lang="en-US" sz="2200" b="1" i="0" u="none" strike="noStrike" baseline="0" dirty="0">
                <a:solidFill>
                  <a:srgbClr val="7030A0"/>
                </a:solidFill>
              </a:rPr>
              <a:t>Equality</a:t>
            </a:r>
            <a:r>
              <a:rPr lang="en-US" sz="2200" dirty="0"/>
              <a:t>.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D8526-D45E-7A8F-BA54-F9E899066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34" y="4483424"/>
            <a:ext cx="1078744" cy="15522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48B077-4987-F681-2685-F13BD3C8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Further Consequences of Reverse Mathematics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283CD-59D7-4496-CE3B-F8F01598A0CD}"/>
              </a:ext>
            </a:extLst>
          </p:cNvPr>
          <p:cNvSpPr txBox="1"/>
          <p:nvPr/>
        </p:nvSpPr>
        <p:spPr>
          <a:xfrm>
            <a:off x="762257" y="1748733"/>
            <a:ext cx="10290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We precisely capture the strength of different </a:t>
            </a:r>
            <a:r>
              <a:rPr lang="en-GB" sz="2200" b="1" dirty="0"/>
              <a:t>communication complexity lower bounds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08E7E-E32B-AE68-641E-8F4ADF708FFD}"/>
              </a:ext>
            </a:extLst>
          </p:cNvPr>
          <p:cNvSpPr txBox="1"/>
          <p:nvPr/>
        </p:nvSpPr>
        <p:spPr>
          <a:xfrm>
            <a:off x="968252" y="5999129"/>
            <a:ext cx="121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WPHP(PV)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EFF5-2309-AF21-3B9E-E97158271D16}"/>
              </a:ext>
            </a:extLst>
          </p:cNvPr>
          <p:cNvSpPr txBox="1"/>
          <p:nvPr/>
        </p:nvSpPr>
        <p:spPr>
          <a:xfrm>
            <a:off x="1001808" y="3928468"/>
            <a:ext cx="121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rWPHP(PV)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B47DE-69E9-518A-860D-93E4E69D852E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699863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8ED17-8259-DEF9-2EE1-64E57BBF8CA0}"/>
              </a:ext>
            </a:extLst>
          </p:cNvPr>
          <p:cNvSpPr txBox="1"/>
          <p:nvPr/>
        </p:nvSpPr>
        <p:spPr>
          <a:xfrm>
            <a:off x="1422400" y="2721114"/>
            <a:ext cx="934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Concluding Remarks</a:t>
            </a:r>
            <a:endParaRPr lang="en-GB" sz="40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D1A9-E6C7-F53B-3F54-EB1E3A5A7DF0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11097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1BAD4-3934-75A4-B834-132FFE127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60B66C-3572-C13E-52DA-1D4B8871C6B5}"/>
              </a:ext>
            </a:extLst>
          </p:cNvPr>
          <p:cNvGrpSpPr/>
          <p:nvPr/>
        </p:nvGrpSpPr>
        <p:grpSpPr>
          <a:xfrm>
            <a:off x="544618" y="903306"/>
            <a:ext cx="4182579" cy="586541"/>
            <a:chOff x="627957" y="1492318"/>
            <a:chExt cx="7963995" cy="1092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794760-662D-CFB2-FA37-9A063D3ED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986" y="1890579"/>
              <a:ext cx="762004" cy="6733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F51424-F0FE-2F93-5364-9AF26367A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370" y="1884017"/>
              <a:ext cx="744719" cy="6811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6BABEE-5F24-B0B4-DCFE-A7E3A311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57" y="1941574"/>
              <a:ext cx="546830" cy="490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79A442-3B20-79C1-0887-7F469819F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11" y="1921388"/>
              <a:ext cx="553535" cy="598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463F06-E8B1-0220-9397-7C9C8D1E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893" y="1891218"/>
              <a:ext cx="1543059" cy="6939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6F2AFC-39F3-D121-35DA-363C8F198C8D}"/>
                </a:ext>
              </a:extLst>
            </p:cNvPr>
            <p:cNvSpPr txBox="1"/>
            <p:nvPr/>
          </p:nvSpPr>
          <p:spPr>
            <a:xfrm>
              <a:off x="6539761" y="1492318"/>
              <a:ext cx="493160" cy="55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…</a:t>
              </a:r>
              <a:endParaRPr lang="en-GB" sz="3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188854-FA4F-B55C-7217-BF6F1463F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1635" y="1976234"/>
              <a:ext cx="520606" cy="520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0189AF-497F-6073-8B89-A39F89F7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857" y="1969241"/>
              <a:ext cx="521789" cy="5539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428378-FAAD-35EB-8B2F-8A90E430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5077" y="2022876"/>
              <a:ext cx="347657" cy="4111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1D4CAF-4900-4A68-0309-767DF59E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944" y="2014284"/>
              <a:ext cx="347657" cy="4111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812C3E-7F20-6C99-F31F-333490FE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9634" y="2004794"/>
              <a:ext cx="347657" cy="4111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A88961-6A9D-74D5-1A62-074BA1ABA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5553" y="2014284"/>
              <a:ext cx="347657" cy="4111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0653D64-1949-1A70-049E-51FE2ADDD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5354" y="2013021"/>
              <a:ext cx="347657" cy="411172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B4D52F-5D9D-5247-832C-380B9077ACCE}"/>
              </a:ext>
            </a:extLst>
          </p:cNvPr>
          <p:cNvCxnSpPr>
            <a:cxnSpLocks/>
          </p:cNvCxnSpPr>
          <p:nvPr/>
        </p:nvCxnSpPr>
        <p:spPr>
          <a:xfrm>
            <a:off x="544618" y="936040"/>
            <a:ext cx="10878756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E364F02-22A3-E9C6-DBC4-5427D7C116AD}"/>
              </a:ext>
            </a:extLst>
          </p:cNvPr>
          <p:cNvSpPr txBox="1"/>
          <p:nvPr/>
        </p:nvSpPr>
        <p:spPr>
          <a:xfrm>
            <a:off x="10715709" y="1015971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241D27-D889-A27A-AC96-AF0A11631EF9}"/>
              </a:ext>
            </a:extLst>
          </p:cNvPr>
          <p:cNvSpPr txBox="1"/>
          <p:nvPr/>
        </p:nvSpPr>
        <p:spPr>
          <a:xfrm>
            <a:off x="8286099" y="476552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ZFC Set Theory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2DF07-3EB1-2D1F-1192-1307FDA94CA0}"/>
              </a:ext>
            </a:extLst>
          </p:cNvPr>
          <p:cNvSpPr txBox="1"/>
          <p:nvPr/>
        </p:nvSpPr>
        <p:spPr>
          <a:xfrm>
            <a:off x="5144512" y="480816"/>
            <a:ext cx="198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Peano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083C99-853A-AA24-4338-564D2F0E531E}"/>
              </a:ext>
            </a:extLst>
          </p:cNvPr>
          <p:cNvSpPr txBox="1"/>
          <p:nvPr/>
        </p:nvSpPr>
        <p:spPr>
          <a:xfrm>
            <a:off x="1008671" y="474808"/>
            <a:ext cx="21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Bounded Arithmetic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17CCB6-2E67-B557-4645-CB466846BDFC}"/>
              </a:ext>
            </a:extLst>
          </p:cNvPr>
          <p:cNvSpPr txBox="1"/>
          <p:nvPr/>
        </p:nvSpPr>
        <p:spPr>
          <a:xfrm>
            <a:off x="9760225" y="159640"/>
            <a:ext cx="166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DEC4BB-A174-DF31-A6C1-59CA54CB2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" y="1567766"/>
            <a:ext cx="5949343" cy="12761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801DA40-AA37-2CC5-97DB-2421D364B39F}"/>
              </a:ext>
            </a:extLst>
          </p:cNvPr>
          <p:cNvSpPr txBox="1"/>
          <p:nvPr/>
        </p:nvSpPr>
        <p:spPr>
          <a:xfrm rot="5400000">
            <a:off x="2089102" y="2913426"/>
            <a:ext cx="259001" cy="29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  <a:endParaRPr lang="en-GB" sz="3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EEFFC6-27C6-A5FC-33C0-5846E64BCECC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907398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E1F0-14CB-45CF-5529-1A276E7EE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6A4483-E2C0-AF0A-71A6-B44A76D44BCB}"/>
              </a:ext>
            </a:extLst>
          </p:cNvPr>
          <p:cNvGrpSpPr/>
          <p:nvPr/>
        </p:nvGrpSpPr>
        <p:grpSpPr>
          <a:xfrm>
            <a:off x="544618" y="903306"/>
            <a:ext cx="4182579" cy="586541"/>
            <a:chOff x="627957" y="1492318"/>
            <a:chExt cx="7963995" cy="1092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7CB09A-3A2D-3DDC-7607-FD7DA832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986" y="1890579"/>
              <a:ext cx="762004" cy="6733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B3A8E4-F9A4-EB40-83C2-8F30F8975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370" y="1884017"/>
              <a:ext cx="744719" cy="6811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1D275A-7B15-C55A-861E-4E65B708F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57" y="1941574"/>
              <a:ext cx="546830" cy="490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847CD8-E8C8-B858-2CFD-14731C7B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11" y="1921388"/>
              <a:ext cx="553535" cy="598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31254E-48A8-C1B4-4B97-658149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893" y="1891218"/>
              <a:ext cx="1543059" cy="6939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374ED6-016D-B510-72A9-121C48440779}"/>
                </a:ext>
              </a:extLst>
            </p:cNvPr>
            <p:cNvSpPr txBox="1"/>
            <p:nvPr/>
          </p:nvSpPr>
          <p:spPr>
            <a:xfrm>
              <a:off x="6539761" y="1492318"/>
              <a:ext cx="493160" cy="55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…</a:t>
              </a:r>
              <a:endParaRPr lang="en-GB" sz="3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258378-37B7-C2F6-6E24-E05262B5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1635" y="1976234"/>
              <a:ext cx="520606" cy="520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72BBAB-40E0-C6DD-FE65-217C78B7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857" y="1969241"/>
              <a:ext cx="521789" cy="5539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B2CEB5-7010-2F53-4098-9E62772E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5077" y="2022876"/>
              <a:ext cx="347657" cy="4111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783847-7456-7EFB-51C2-B2DE6FF2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944" y="2014284"/>
              <a:ext cx="347657" cy="4111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87B1FA-5980-CB8F-7809-7F5765BD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9634" y="2004794"/>
              <a:ext cx="347657" cy="4111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B87690-8F78-193C-D70F-3A1E166C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5553" y="2014284"/>
              <a:ext cx="347657" cy="4111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71E4A4-362E-9F74-6512-3A1087FD4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5354" y="2013021"/>
              <a:ext cx="347657" cy="411172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21DE6B-5EBE-D08F-B5E2-03E0776A8FE0}"/>
              </a:ext>
            </a:extLst>
          </p:cNvPr>
          <p:cNvCxnSpPr>
            <a:cxnSpLocks/>
          </p:cNvCxnSpPr>
          <p:nvPr/>
        </p:nvCxnSpPr>
        <p:spPr>
          <a:xfrm>
            <a:off x="544618" y="936040"/>
            <a:ext cx="10878756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F89763-1BC1-1B1F-D6FA-FDD59A773615}"/>
              </a:ext>
            </a:extLst>
          </p:cNvPr>
          <p:cNvSpPr txBox="1"/>
          <p:nvPr/>
        </p:nvSpPr>
        <p:spPr>
          <a:xfrm>
            <a:off x="10715709" y="1015971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041A4-09C5-62F9-EF9A-44883D354D24}"/>
              </a:ext>
            </a:extLst>
          </p:cNvPr>
          <p:cNvSpPr txBox="1"/>
          <p:nvPr/>
        </p:nvSpPr>
        <p:spPr>
          <a:xfrm>
            <a:off x="8286099" y="476552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ZFC Set Theory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FE3A33-1C1E-70B2-15B9-E9A5EB9D01C2}"/>
              </a:ext>
            </a:extLst>
          </p:cNvPr>
          <p:cNvSpPr txBox="1"/>
          <p:nvPr/>
        </p:nvSpPr>
        <p:spPr>
          <a:xfrm>
            <a:off x="5144512" y="480816"/>
            <a:ext cx="198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Peano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18CB8B-3901-1039-5E3C-789768D993EB}"/>
              </a:ext>
            </a:extLst>
          </p:cNvPr>
          <p:cNvSpPr txBox="1"/>
          <p:nvPr/>
        </p:nvSpPr>
        <p:spPr>
          <a:xfrm>
            <a:off x="1008671" y="474808"/>
            <a:ext cx="21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Bounded Arithmetic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B9FF14-9527-477A-E777-DF942328717B}"/>
              </a:ext>
            </a:extLst>
          </p:cNvPr>
          <p:cNvSpPr txBox="1"/>
          <p:nvPr/>
        </p:nvSpPr>
        <p:spPr>
          <a:xfrm>
            <a:off x="9760225" y="159640"/>
            <a:ext cx="166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9AF95F-FF74-B18B-992F-7C8C3BF7F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" y="1567766"/>
            <a:ext cx="5949343" cy="12761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944DF6-4F49-6B13-CAE4-DB5BCCB49EB2}"/>
              </a:ext>
            </a:extLst>
          </p:cNvPr>
          <p:cNvSpPr txBox="1"/>
          <p:nvPr/>
        </p:nvSpPr>
        <p:spPr>
          <a:xfrm rot="5400000">
            <a:off x="2089102" y="2913426"/>
            <a:ext cx="259001" cy="29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  <a:endParaRPr lang="en-GB" sz="3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E290C3-153B-D1CC-EAAA-115E99F53193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C22901-1882-8B89-20B2-223C92D8D3F7}"/>
              </a:ext>
            </a:extLst>
          </p:cNvPr>
          <p:cNvGrpSpPr/>
          <p:nvPr/>
        </p:nvGrpSpPr>
        <p:grpSpPr>
          <a:xfrm>
            <a:off x="3909559" y="1176373"/>
            <a:ext cx="7459077" cy="5215209"/>
            <a:chOff x="4785919" y="2102832"/>
            <a:chExt cx="6572775" cy="459552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85EEBE-73FE-77E2-564F-0DF4233A077A}"/>
                </a:ext>
              </a:extLst>
            </p:cNvPr>
            <p:cNvSpPr/>
            <p:nvPr/>
          </p:nvSpPr>
          <p:spPr>
            <a:xfrm>
              <a:off x="4785919" y="2102832"/>
              <a:ext cx="6572775" cy="4595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03F1CA2-3F56-BDDC-CEF2-C300DCB0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35024" y="2230657"/>
              <a:ext cx="3941498" cy="35604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A0EE24-AC2B-B7B1-E6D2-FF52606D9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35024" y="4054718"/>
              <a:ext cx="5445099" cy="5194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D5D5481-1FF3-10D0-08F8-A1FB6114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26113" y="3430745"/>
              <a:ext cx="6141956" cy="478065"/>
            </a:xfrm>
            <a:prstGeom prst="rect">
              <a:avLst/>
            </a:prstGeom>
          </p:spPr>
        </p:pic>
        <p:pic>
          <p:nvPicPr>
            <p:cNvPr id="42" name="Picture 2" descr="Proof Complexity Generators: 497 (London Mathematical Society Lecture Note Series, Series Number 497)">
              <a:extLst>
                <a:ext uri="{FF2B5EF4-FFF2-40B4-BE49-F238E27FC236}">
                  <a16:creationId xmlns:a16="http://schemas.microsoft.com/office/drawing/2014/main" id="{1039312B-F105-671A-7AA2-98092311C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668584"/>
              <a:ext cx="846458" cy="1277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C7DAA54-DB9A-1E78-AFA4-1F144E8AB322}"/>
                </a:ext>
              </a:extLst>
            </p:cNvPr>
            <p:cNvGrpSpPr/>
            <p:nvPr/>
          </p:nvGrpSpPr>
          <p:grpSpPr>
            <a:xfrm>
              <a:off x="7270206" y="4866002"/>
              <a:ext cx="2792336" cy="921369"/>
              <a:chOff x="6443900" y="3553126"/>
              <a:chExt cx="3433262" cy="1198877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A7F2A28-E7E5-8531-82E5-F1BC000CA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3900" y="3553126"/>
                <a:ext cx="3433262" cy="1198877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7FC016B-5027-75A9-597E-28F1B1735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1862" y="4327777"/>
                <a:ext cx="413289" cy="361628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DC236EA-DD29-F7AF-CD8C-ED844D232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26112" y="6058752"/>
              <a:ext cx="6258187" cy="50159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8EA2A86-6B03-D655-38F5-7F390732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6112" y="2706539"/>
              <a:ext cx="6177095" cy="55139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CC6F3C0-6711-A7F8-8D5F-38B66893E743}"/>
                </a:ext>
              </a:extLst>
            </p:cNvPr>
            <p:cNvSpPr/>
            <p:nvPr/>
          </p:nvSpPr>
          <p:spPr>
            <a:xfrm>
              <a:off x="9060110" y="2236203"/>
              <a:ext cx="2007959" cy="59504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Some papers from the last 12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20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89F7-5309-3E18-02DF-2488AC8F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61" y="3609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Grand Challenge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4D4FB-7D7C-2512-D88A-114817448958}"/>
              </a:ext>
            </a:extLst>
          </p:cNvPr>
          <p:cNvSpPr txBox="1"/>
          <p:nvPr/>
        </p:nvSpPr>
        <p:spPr>
          <a:xfrm>
            <a:off x="999067" y="2037584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all known results from algorithms and complexity, and determine if complexity results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432B81C7-496F-DC3B-2DE3-F20170CB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89" y="3573420"/>
            <a:ext cx="1747068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an Turing | Biography, Facts, Computer, Machine, Education, &amp; Death |  Britannica">
            <a:extLst>
              <a:ext uri="{FF2B5EF4-FFF2-40B4-BE49-F238E27FC236}">
                <a16:creationId xmlns:a16="http://schemas.microsoft.com/office/drawing/2014/main" id="{42663164-EA73-FEF1-4B9F-2D30E67F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72" y="3573420"/>
            <a:ext cx="1671355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s of Paul Cohen - MacTutor History of Mathematics">
            <a:extLst>
              <a:ext uri="{FF2B5EF4-FFF2-40B4-BE49-F238E27FC236}">
                <a16:creationId xmlns:a16="http://schemas.microsoft.com/office/drawing/2014/main" id="{9DA3261C-DAE5-C0BF-30D2-F9875A48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0" y="3573420"/>
            <a:ext cx="1671354" cy="22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6053B-71BB-558B-E1F9-DECF84E4FB55}"/>
              </a:ext>
            </a:extLst>
          </p:cNvPr>
          <p:cNvSpPr txBox="1"/>
          <p:nvPr/>
        </p:nvSpPr>
        <p:spPr>
          <a:xfrm>
            <a:off x="2589838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Alan Turing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B2880-7476-B3A1-2D0D-53AD8ABDB3D1}"/>
              </a:ext>
            </a:extLst>
          </p:cNvPr>
          <p:cNvSpPr txBox="1"/>
          <p:nvPr/>
        </p:nvSpPr>
        <p:spPr>
          <a:xfrm>
            <a:off x="5113611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Kurt Gödel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DD580-179E-194F-462F-809AEFFA56CF}"/>
              </a:ext>
            </a:extLst>
          </p:cNvPr>
          <p:cNvSpPr txBox="1"/>
          <p:nvPr/>
        </p:nvSpPr>
        <p:spPr>
          <a:xfrm>
            <a:off x="7787064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Paul Cohen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04818-4DCB-447C-6DB1-434CCE4A5A0F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58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ADBD5-EF58-FC06-16BC-FC7F772A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29CF73-92F2-ECBF-BB9D-C0B68D969EF7}"/>
              </a:ext>
            </a:extLst>
          </p:cNvPr>
          <p:cNvGrpSpPr/>
          <p:nvPr/>
        </p:nvGrpSpPr>
        <p:grpSpPr>
          <a:xfrm>
            <a:off x="544618" y="903306"/>
            <a:ext cx="4182579" cy="586541"/>
            <a:chOff x="627957" y="1492318"/>
            <a:chExt cx="7963995" cy="1092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BA1F80-637F-183C-3F13-5510D4EB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986" y="1890579"/>
              <a:ext cx="762004" cy="6733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A0A1F8-6E0A-D0B8-AB78-65C8E8E8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5370" y="1884017"/>
              <a:ext cx="744719" cy="6811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AA2691-6E7F-B252-970F-64739BC5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957" y="1941574"/>
              <a:ext cx="546830" cy="4905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D52D36-3912-E28B-23D1-2CB4FBCC6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411" y="1921388"/>
              <a:ext cx="553535" cy="598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D0ED6A-182E-3944-F0CB-AEBDF204B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893" y="1891218"/>
              <a:ext cx="1543059" cy="6939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2B0F4-87C1-D9F3-23CE-1B1B07CA52D9}"/>
                </a:ext>
              </a:extLst>
            </p:cNvPr>
            <p:cNvSpPr txBox="1"/>
            <p:nvPr/>
          </p:nvSpPr>
          <p:spPr>
            <a:xfrm>
              <a:off x="6539761" y="1492318"/>
              <a:ext cx="493160" cy="55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…</a:t>
              </a:r>
              <a:endParaRPr lang="en-GB" sz="30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B95DEC-48F2-8A40-EBC8-F11C6032B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1635" y="1976234"/>
              <a:ext cx="520606" cy="520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861F91-6768-0082-A48F-37C69CE1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857" y="1969241"/>
              <a:ext cx="521789" cy="5539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B0D679-73A4-EA22-B345-53F006A1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5077" y="2022876"/>
              <a:ext cx="347657" cy="4111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77E403-2C45-BF81-9219-E75E72722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1944" y="2014284"/>
              <a:ext cx="347657" cy="4111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9A8BEB-9D21-BCCB-2F04-1B3EE02B5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9634" y="2004794"/>
              <a:ext cx="347657" cy="4111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A79D35-42D2-8868-65D9-CFCE2536A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5553" y="2014284"/>
              <a:ext cx="347657" cy="4111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89D5D2-FD68-40BB-A7C3-AB1ED5AFD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5354" y="2013021"/>
              <a:ext cx="347657" cy="411172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6A7AFD-A015-F474-65B7-040A990B9A76}"/>
              </a:ext>
            </a:extLst>
          </p:cNvPr>
          <p:cNvCxnSpPr>
            <a:cxnSpLocks/>
          </p:cNvCxnSpPr>
          <p:nvPr/>
        </p:nvCxnSpPr>
        <p:spPr>
          <a:xfrm>
            <a:off x="544618" y="936040"/>
            <a:ext cx="10878756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80A6B3-0E87-1811-92F5-0AF92170DB02}"/>
              </a:ext>
            </a:extLst>
          </p:cNvPr>
          <p:cNvSpPr txBox="1"/>
          <p:nvPr/>
        </p:nvSpPr>
        <p:spPr>
          <a:xfrm>
            <a:off x="10715709" y="1015971"/>
            <a:ext cx="111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F6CF1-03D4-0451-7540-50C5A8E53CB1}"/>
              </a:ext>
            </a:extLst>
          </p:cNvPr>
          <p:cNvSpPr txBox="1"/>
          <p:nvPr/>
        </p:nvSpPr>
        <p:spPr>
          <a:xfrm>
            <a:off x="8286099" y="476552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ZFC Set Theory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5B584-C6BA-A0D1-0A5B-B64E39C6D963}"/>
              </a:ext>
            </a:extLst>
          </p:cNvPr>
          <p:cNvSpPr txBox="1"/>
          <p:nvPr/>
        </p:nvSpPr>
        <p:spPr>
          <a:xfrm>
            <a:off x="5144512" y="480816"/>
            <a:ext cx="198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Peano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DC49D-AE5C-9738-22D7-C76719D73366}"/>
              </a:ext>
            </a:extLst>
          </p:cNvPr>
          <p:cNvSpPr txBox="1"/>
          <p:nvPr/>
        </p:nvSpPr>
        <p:spPr>
          <a:xfrm>
            <a:off x="1008671" y="474808"/>
            <a:ext cx="21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Bounded Arithmetic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F910C-115C-8EF2-4777-D682F0EA1B2B}"/>
              </a:ext>
            </a:extLst>
          </p:cNvPr>
          <p:cNvSpPr txBox="1"/>
          <p:nvPr/>
        </p:nvSpPr>
        <p:spPr>
          <a:xfrm>
            <a:off x="9760225" y="159640"/>
            <a:ext cx="166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3F202F-624F-BB96-05A6-6CAEFCB08B2B}"/>
              </a:ext>
            </a:extLst>
          </p:cNvPr>
          <p:cNvSpPr/>
          <p:nvPr/>
        </p:nvSpPr>
        <p:spPr>
          <a:xfrm>
            <a:off x="451551" y="4235771"/>
            <a:ext cx="5126537" cy="64586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5C69A5-021C-6DF6-BEA1-575B72F17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913" y="4315218"/>
            <a:ext cx="5005461" cy="4695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8A94DC-C886-3AD2-AD12-876DBB5355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007" y="1567766"/>
            <a:ext cx="5949343" cy="12761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AEDECC-400A-C985-6F66-E181D4F1A6D2}"/>
              </a:ext>
            </a:extLst>
          </p:cNvPr>
          <p:cNvSpPr txBox="1"/>
          <p:nvPr/>
        </p:nvSpPr>
        <p:spPr>
          <a:xfrm rot="5400000">
            <a:off x="2089102" y="2913426"/>
            <a:ext cx="259001" cy="29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</a:t>
            </a:r>
            <a:endParaRPr lang="en-GB" sz="3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81FCF-F6DE-A2EE-BB25-B4A041CF0585}"/>
              </a:ext>
            </a:extLst>
          </p:cNvPr>
          <p:cNvSpPr txBox="1"/>
          <p:nvPr/>
        </p:nvSpPr>
        <p:spPr>
          <a:xfrm>
            <a:off x="128060" y="3705869"/>
            <a:ext cx="355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 Fundamental Challenge: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22074-50BC-B0B3-431E-CAEFC39B0367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38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EB551F-9F91-A285-1552-FD7501553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6804" y="3092978"/>
            <a:ext cx="933376" cy="1013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6BF3D-1700-8819-4BC2-0A42100FA062}"/>
              </a:ext>
            </a:extLst>
          </p:cNvPr>
          <p:cNvSpPr txBox="1"/>
          <p:nvPr/>
        </p:nvSpPr>
        <p:spPr>
          <a:xfrm>
            <a:off x="1109076" y="5177819"/>
            <a:ext cx="464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reduction to unprovability of </a:t>
            </a:r>
            <a:r>
              <a:rPr lang="en-GB" sz="2000" b="1" dirty="0"/>
              <a:t>lower bounds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2E0BD0B-C724-6ACE-152E-01120BE28E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1219" y="4885768"/>
            <a:ext cx="507740" cy="48797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73A7F8F-C604-5A95-473B-708E5E5F3C88}"/>
              </a:ext>
            </a:extLst>
          </p:cNvPr>
          <p:cNvSpPr txBox="1"/>
          <p:nvPr/>
        </p:nvSpPr>
        <p:spPr>
          <a:xfrm>
            <a:off x="5814095" y="1890236"/>
            <a:ext cx="475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More Approachable Open Problems: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87CFD27-78AB-99CA-C1ED-748B52119D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4095" y="2406817"/>
            <a:ext cx="5794874" cy="288341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A0919B-CF62-5DD0-EEFF-1F5537AFCDFD}"/>
              </a:ext>
            </a:extLst>
          </p:cNvPr>
          <p:cNvGrpSpPr/>
          <p:nvPr/>
        </p:nvGrpSpPr>
        <p:grpSpPr>
          <a:xfrm>
            <a:off x="6041505" y="5451373"/>
            <a:ext cx="5738659" cy="2148546"/>
            <a:chOff x="391137" y="3873383"/>
            <a:chExt cx="5738659" cy="2148546"/>
          </a:xfrm>
        </p:grpSpPr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6BD61561-2652-711E-CF8A-699E109EB020}"/>
                </a:ext>
              </a:extLst>
            </p:cNvPr>
            <p:cNvSpPr txBox="1">
              <a:spLocks/>
            </p:cNvSpPr>
            <p:nvPr/>
          </p:nvSpPr>
          <p:spPr>
            <a:xfrm>
              <a:off x="1781384" y="3873383"/>
              <a:ext cx="2568515" cy="25900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200" b="1" dirty="0">
                  <a:solidFill>
                    <a:schemeClr val="accent2"/>
                  </a:solidFill>
                </a:rPr>
                <a:t>Survey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952BC1-616B-139E-2AB5-E0E32A3C8A93}"/>
                </a:ext>
              </a:extLst>
            </p:cNvPr>
            <p:cNvSpPr txBox="1"/>
            <p:nvPr/>
          </p:nvSpPr>
          <p:spPr>
            <a:xfrm>
              <a:off x="1731168" y="4251670"/>
              <a:ext cx="439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“Meta-Mathematics of Complexity Theory”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47012B-769D-10FE-A9D0-12B0728B0690}"/>
                </a:ext>
              </a:extLst>
            </p:cNvPr>
            <p:cNvSpPr txBox="1"/>
            <p:nvPr/>
          </p:nvSpPr>
          <p:spPr>
            <a:xfrm>
              <a:off x="1781384" y="4580330"/>
              <a:ext cx="2400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Published March/2025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01F0CA-D9C0-B270-D137-837708CAF10C}"/>
                </a:ext>
              </a:extLst>
            </p:cNvPr>
            <p:cNvGrpSpPr/>
            <p:nvPr/>
          </p:nvGrpSpPr>
          <p:grpSpPr>
            <a:xfrm>
              <a:off x="391137" y="3958562"/>
              <a:ext cx="1340031" cy="2063367"/>
              <a:chOff x="477627" y="3695675"/>
              <a:chExt cx="1340031" cy="2063367"/>
            </a:xfrm>
          </p:grpSpPr>
          <p:pic>
            <p:nvPicPr>
              <p:cNvPr id="47" name="Picture 10" descr="Journal cover image">
                <a:extLst>
                  <a:ext uri="{FF2B5EF4-FFF2-40B4-BE49-F238E27FC236}">
                    <a16:creationId xmlns:a16="http://schemas.microsoft.com/office/drawing/2014/main" id="{52474BD0-4D8F-A59B-083E-621DC8D992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27" y="3695675"/>
                <a:ext cx="1340031" cy="1739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42DA001-3D8B-72AD-F4E3-E6B354B1E05F}"/>
                  </a:ext>
                </a:extLst>
              </p:cNvPr>
              <p:cNvSpPr/>
              <p:nvPr/>
            </p:nvSpPr>
            <p:spPr>
              <a:xfrm>
                <a:off x="544618" y="4471332"/>
                <a:ext cx="835371" cy="12877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1C7C807-75AF-10DE-3AD6-7FFAE67ECB18}"/>
                  </a:ext>
                </a:extLst>
              </p:cNvPr>
              <p:cNvSpPr/>
              <p:nvPr/>
            </p:nvSpPr>
            <p:spPr>
              <a:xfrm>
                <a:off x="484828" y="4113592"/>
                <a:ext cx="624248" cy="811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0EE2538-2061-9E27-8CFA-E9392A258E4D}"/>
              </a:ext>
            </a:extLst>
          </p:cNvPr>
          <p:cNvSpPr txBox="1"/>
          <p:nvPr/>
        </p:nvSpPr>
        <p:spPr>
          <a:xfrm>
            <a:off x="2187961" y="5644994"/>
            <a:ext cx="362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(supported by </a:t>
            </a:r>
            <a:r>
              <a:rPr lang="en-GB" sz="1800" b="1" dirty="0"/>
              <a:t>reverse mathematics</a:t>
            </a:r>
            <a:r>
              <a:rPr lang="en-GB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47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89F7-5309-3E18-02DF-2488AC8F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 less ambitious goal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19EB7-A798-589A-AFBB-B553E96B6FD6}"/>
              </a:ext>
            </a:extLst>
          </p:cNvPr>
          <p:cNvSpPr txBox="1"/>
          <p:nvPr/>
        </p:nvSpPr>
        <p:spPr>
          <a:xfrm>
            <a:off x="4964655" y="1648692"/>
            <a:ext cx="856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many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8D43B-2149-8165-7B11-D163C0124460}"/>
              </a:ext>
            </a:extLst>
          </p:cNvPr>
          <p:cNvSpPr txBox="1"/>
          <p:nvPr/>
        </p:nvSpPr>
        <p:spPr>
          <a:xfrm>
            <a:off x="960045" y="3666256"/>
            <a:ext cx="9989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LMRoman10-Regular-Identity-H"/>
              </a:rPr>
              <a:t>Extensive research has identified a fragment of Peano Arithmetic called </a:t>
            </a:r>
            <a:r>
              <a:rPr lang="en-GB" sz="2000" b="1" dirty="0">
                <a:solidFill>
                  <a:srgbClr val="FF0000"/>
                </a:solidFill>
                <a:latin typeface="LMRoman10-Regular-Identity-H"/>
              </a:rPr>
              <a:t>Bounded Arithmetic </a:t>
            </a:r>
            <a:r>
              <a:rPr lang="en-GB" sz="2000" dirty="0">
                <a:latin typeface="LMRoman10-Regular-Identity-H"/>
              </a:rPr>
              <a:t>as a relevant theory.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EEED-EA87-8214-422C-F707C2307B65}"/>
              </a:ext>
            </a:extLst>
          </p:cNvPr>
          <p:cNvSpPr txBox="1"/>
          <p:nvPr/>
        </p:nvSpPr>
        <p:spPr>
          <a:xfrm>
            <a:off x="999067" y="2037583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</a:t>
            </a:r>
            <a:r>
              <a:rPr lang="en-US" sz="2200" strike="sngStrike" dirty="0"/>
              <a:t>all</a:t>
            </a:r>
            <a:r>
              <a:rPr lang="en-US" sz="2200" dirty="0"/>
              <a:t> known results from algorithms and complexity, and determine if complexity results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2849A7-4508-2B3D-F633-4A0D0995C79F}"/>
              </a:ext>
            </a:extLst>
          </p:cNvPr>
          <p:cNvGrpSpPr/>
          <p:nvPr/>
        </p:nvGrpSpPr>
        <p:grpSpPr>
          <a:xfrm>
            <a:off x="999067" y="4825645"/>
            <a:ext cx="9656418" cy="1286640"/>
            <a:chOff x="1292638" y="5089898"/>
            <a:chExt cx="9656418" cy="12866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34DCBC4-3557-399B-487C-F369DEFF0DFD}"/>
                </a:ext>
              </a:extLst>
            </p:cNvPr>
            <p:cNvCxnSpPr/>
            <p:nvPr/>
          </p:nvCxnSpPr>
          <p:spPr>
            <a:xfrm>
              <a:off x="1292638" y="5821675"/>
              <a:ext cx="9236766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5C382-CAE2-9314-672E-DE1BBCBD6C40}"/>
                </a:ext>
              </a:extLst>
            </p:cNvPr>
            <p:cNvSpPr txBox="1"/>
            <p:nvPr/>
          </p:nvSpPr>
          <p:spPr>
            <a:xfrm>
              <a:off x="9835873" y="6007206"/>
              <a:ext cx="111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power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CCAF96-7ACA-475F-3CDE-81D4AEB556E5}"/>
                </a:ext>
              </a:extLst>
            </p:cNvPr>
            <p:cNvSpPr txBox="1"/>
            <p:nvPr/>
          </p:nvSpPr>
          <p:spPr>
            <a:xfrm>
              <a:off x="6997699" y="5360443"/>
              <a:ext cx="1663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ZFC Set Theory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88C3A7-5BBC-B000-CB0F-A8FA95983482}"/>
                </a:ext>
              </a:extLst>
            </p:cNvPr>
            <p:cNvSpPr txBox="1"/>
            <p:nvPr/>
          </p:nvSpPr>
          <p:spPr>
            <a:xfrm>
              <a:off x="4483099" y="5360443"/>
              <a:ext cx="1983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Peano Arithmetic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3330A-C799-0052-72C6-985648750304}"/>
                </a:ext>
              </a:extLst>
            </p:cNvPr>
            <p:cNvSpPr txBox="1"/>
            <p:nvPr/>
          </p:nvSpPr>
          <p:spPr>
            <a:xfrm>
              <a:off x="1756691" y="5360443"/>
              <a:ext cx="219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Bounded Arithmetic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E079CF-F4AA-F61A-E8E0-372CBD8E6333}"/>
                </a:ext>
              </a:extLst>
            </p:cNvPr>
            <p:cNvSpPr txBox="1"/>
            <p:nvPr/>
          </p:nvSpPr>
          <p:spPr>
            <a:xfrm>
              <a:off x="8600985" y="5089898"/>
              <a:ext cx="1663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…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D0AB0C-0729-6A7D-B547-873E069209F8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98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8736D-1FBE-0DCF-C98C-5084B3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37" y="356372"/>
            <a:ext cx="6038006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alisto MT" panose="02040603050505030304" pitchFamily="18" charset="0"/>
              </a:rPr>
              <a:t>Bounded Arithmetic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757AC-B272-C5A6-F6F3-7C62619E68BC}"/>
              </a:ext>
            </a:extLst>
          </p:cNvPr>
          <p:cNvSpPr txBox="1"/>
          <p:nvPr/>
        </p:nvSpPr>
        <p:spPr>
          <a:xfrm>
            <a:off x="686759" y="2077856"/>
            <a:ext cx="794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Fragments of Peano Arithmetic capturing proofs that manipulate concepts from a given complexity class.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0BA8-2E0B-6B50-EC4B-E7E2F67C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95" y="540388"/>
            <a:ext cx="1527272" cy="2041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9ADC-A4D3-6361-A90B-BD7CE5AA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43" y="540388"/>
            <a:ext cx="1366213" cy="204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AB087-B9BC-44E7-15F3-526D18088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195" y="2779427"/>
            <a:ext cx="1527272" cy="2041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8F553-944F-0D66-AB29-F8BFAAD33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43" y="2779426"/>
            <a:ext cx="1366212" cy="2029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DB3A8-4F88-609A-0CF3-25B8BC2C748A}"/>
              </a:ext>
            </a:extLst>
          </p:cNvPr>
          <p:cNvSpPr txBox="1"/>
          <p:nvPr/>
        </p:nvSpPr>
        <p:spPr>
          <a:xfrm>
            <a:off x="673037" y="3570634"/>
            <a:ext cx="318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few notable examples: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39769-8641-A9DE-EAFC-6030B3E4B4B9}"/>
              </a:ext>
            </a:extLst>
          </p:cNvPr>
          <p:cNvSpPr txBox="1"/>
          <p:nvPr/>
        </p:nvSpPr>
        <p:spPr>
          <a:xfrm>
            <a:off x="673039" y="4314170"/>
            <a:ext cx="753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Cook’s theory </a:t>
            </a:r>
            <a:r>
              <a:rPr lang="en-GB" sz="2000" b="1" dirty="0">
                <a:solidFill>
                  <a:srgbClr val="0000FF"/>
                </a:solidFill>
              </a:rPr>
              <a:t>PV</a:t>
            </a:r>
            <a:r>
              <a:rPr lang="en-GB" sz="2000" dirty="0"/>
              <a:t> (1975), which formalizes </a:t>
            </a:r>
            <a:r>
              <a:rPr lang="en-GB" sz="2000" b="1" dirty="0">
                <a:solidFill>
                  <a:srgbClr val="C00000"/>
                </a:solidFill>
              </a:rPr>
              <a:t>poly-time reasoning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70B54-BAA5-FD44-F72B-44DCBCA6E684}"/>
              </a:ext>
            </a:extLst>
          </p:cNvPr>
          <p:cNvSpPr txBox="1"/>
          <p:nvPr/>
        </p:nvSpPr>
        <p:spPr>
          <a:xfrm>
            <a:off x="673038" y="5411457"/>
            <a:ext cx="794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</a:t>
            </a:r>
            <a:r>
              <a:rPr lang="en-GB" sz="2000" dirty="0" err="1"/>
              <a:t>Jeřábek’s</a:t>
            </a:r>
            <a:r>
              <a:rPr lang="en-GB" sz="2000" dirty="0"/>
              <a:t> theory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 </a:t>
            </a:r>
            <a:r>
              <a:rPr lang="en-GB" sz="2000" dirty="0"/>
              <a:t>(2007) for </a:t>
            </a:r>
            <a:r>
              <a:rPr lang="en-GB" sz="2000" b="1" dirty="0">
                <a:solidFill>
                  <a:srgbClr val="C00000"/>
                </a:solidFill>
              </a:rPr>
              <a:t>probabilistic poly-time reasoning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0829B5-12A3-E9D5-1333-04A0DCB854A8}"/>
              </a:ext>
            </a:extLst>
          </p:cNvPr>
          <p:cNvGrpSpPr/>
          <p:nvPr/>
        </p:nvGrpSpPr>
        <p:grpSpPr>
          <a:xfrm>
            <a:off x="673037" y="4802505"/>
            <a:ext cx="9804408" cy="526588"/>
            <a:chOff x="673035" y="4999150"/>
            <a:chExt cx="9804408" cy="5265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1C5EEC-8F67-D4A5-5E8A-130D8AFA3BF9}"/>
                </a:ext>
              </a:extLst>
            </p:cNvPr>
            <p:cNvSpPr txBox="1"/>
            <p:nvPr/>
          </p:nvSpPr>
          <p:spPr>
            <a:xfrm>
              <a:off x="673035" y="5056260"/>
              <a:ext cx="9804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- Buss’s theories </a:t>
              </a:r>
              <a:r>
                <a:rPr lang="en-GB" sz="2000" b="1" dirty="0">
                  <a:solidFill>
                    <a:srgbClr val="0000FF"/>
                  </a:solidFill>
                </a:rPr>
                <a:t>S</a:t>
              </a:r>
              <a:r>
                <a:rPr lang="en-GB" sz="2000" dirty="0"/>
                <a:t>   and </a:t>
              </a:r>
              <a:r>
                <a:rPr lang="en-GB" sz="2000" b="1" dirty="0">
                  <a:solidFill>
                    <a:srgbClr val="0000FF"/>
                  </a:solidFill>
                </a:rPr>
                <a:t>T</a:t>
              </a:r>
              <a:r>
                <a:rPr lang="en-GB" sz="2000" dirty="0"/>
                <a:t>   (1986), corresponding to the </a:t>
              </a:r>
              <a:r>
                <a:rPr lang="en-GB" sz="2000" b="1" dirty="0">
                  <a:solidFill>
                    <a:srgbClr val="C00000"/>
                  </a:solidFill>
                </a:rPr>
                <a:t>levels of the polynomial hierarchy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81FE36-1F13-FB92-46E3-2BC2D58FCF0B}"/>
                </a:ext>
              </a:extLst>
            </p:cNvPr>
            <p:cNvSpPr txBox="1"/>
            <p:nvPr/>
          </p:nvSpPr>
          <p:spPr>
            <a:xfrm>
              <a:off x="2530833" y="4999150"/>
              <a:ext cx="274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00FF"/>
                  </a:solidFill>
                  <a:latin typeface="Calisto MT" panose="02040603050505030304" pitchFamily="18" charset="0"/>
                </a:rPr>
                <a:t>i</a:t>
              </a:r>
              <a:endParaRPr lang="en-GB" sz="1400" b="1" dirty="0">
                <a:solidFill>
                  <a:srgbClr val="0000FF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F04EE5-E729-FC31-E7C5-21D146DD41D2}"/>
                </a:ext>
              </a:extLst>
            </p:cNvPr>
            <p:cNvSpPr txBox="1"/>
            <p:nvPr/>
          </p:nvSpPr>
          <p:spPr>
            <a:xfrm>
              <a:off x="2521632" y="5210773"/>
              <a:ext cx="274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  <a:latin typeface="Calisto MT" panose="02040603050505030304" pitchFamily="18" charset="0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E1D6CF-8FA8-31BC-FAE2-8F73F3347B62}"/>
                </a:ext>
              </a:extLst>
            </p:cNvPr>
            <p:cNvSpPr txBox="1"/>
            <p:nvPr/>
          </p:nvSpPr>
          <p:spPr>
            <a:xfrm>
              <a:off x="3285288" y="5006338"/>
              <a:ext cx="274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00FF"/>
                  </a:solidFill>
                  <a:latin typeface="Calisto MT" panose="02040603050505030304" pitchFamily="18" charset="0"/>
                </a:rPr>
                <a:t>i</a:t>
              </a:r>
              <a:endParaRPr lang="en-GB" sz="1400" b="1" dirty="0">
                <a:solidFill>
                  <a:srgbClr val="0000FF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06C468-EABF-E8A5-2C12-830FB6CE8837}"/>
                </a:ext>
              </a:extLst>
            </p:cNvPr>
            <p:cNvSpPr txBox="1"/>
            <p:nvPr/>
          </p:nvSpPr>
          <p:spPr>
            <a:xfrm>
              <a:off x="3276087" y="5217961"/>
              <a:ext cx="274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FF"/>
                  </a:solidFill>
                  <a:latin typeface="Calisto MT" panose="0204060305050503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FBBD6E0-AFEB-D8BD-21C2-FF88D2B55B60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79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A43E678-DE16-493C-61F0-15929F16AA5F}"/>
              </a:ext>
            </a:extLst>
          </p:cNvPr>
          <p:cNvSpPr/>
          <p:nvPr/>
        </p:nvSpPr>
        <p:spPr>
          <a:xfrm>
            <a:off x="6956159" y="1018858"/>
            <a:ext cx="1203383" cy="70435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820E6-FB21-A7C0-B8BC-2AAD63A8C291}"/>
              </a:ext>
            </a:extLst>
          </p:cNvPr>
          <p:cNvSpPr txBox="1"/>
          <p:nvPr/>
        </p:nvSpPr>
        <p:spPr>
          <a:xfrm>
            <a:off x="220046" y="2928750"/>
            <a:ext cx="9838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             </a:t>
            </a:r>
            <a:r>
              <a:rPr lang="en-US" sz="2200" b="1" dirty="0"/>
              <a:t>Several results from Algorithms &amp; Complexity can be formalized in </a:t>
            </a:r>
            <a:r>
              <a:rPr lang="en-US" sz="2200" b="1" dirty="0">
                <a:solidFill>
                  <a:srgbClr val="FF0000"/>
                </a:solidFill>
              </a:rPr>
              <a:t>BA: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9B8E-6DCD-9B54-4EA3-4366E1DB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76" y="4270257"/>
            <a:ext cx="6239510" cy="14204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4B47B7-2885-2741-EF16-41295C421CAC}"/>
              </a:ext>
            </a:extLst>
          </p:cNvPr>
          <p:cNvGrpSpPr/>
          <p:nvPr/>
        </p:nvGrpSpPr>
        <p:grpSpPr>
          <a:xfrm>
            <a:off x="1322537" y="1057090"/>
            <a:ext cx="6837009" cy="1385212"/>
            <a:chOff x="627957" y="1878115"/>
            <a:chExt cx="7963995" cy="15405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55BB0A-722D-A4ED-CB23-3FAFD9E46F9C}"/>
                </a:ext>
              </a:extLst>
            </p:cNvPr>
            <p:cNvSpPr txBox="1"/>
            <p:nvPr/>
          </p:nvSpPr>
          <p:spPr>
            <a:xfrm>
              <a:off x="6668040" y="1878115"/>
              <a:ext cx="493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…</a:t>
              </a:r>
              <a:endParaRPr lang="en-GB" sz="3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4643B4-73D8-08A4-1D4D-143D19E2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8986" y="1890579"/>
              <a:ext cx="762004" cy="6733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77AF20-A781-B104-5FD3-BFBADA7F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5370" y="1884017"/>
              <a:ext cx="744719" cy="6811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E2A01E-51DF-C32D-D0BE-7AD295628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957" y="1941574"/>
              <a:ext cx="546830" cy="490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6875E3-C585-01D5-008C-D0E05541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1659" y="2824803"/>
              <a:ext cx="995202" cy="5939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1EC705-0E2E-20B3-F761-364AF9C1C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74411" y="1921388"/>
              <a:ext cx="553535" cy="5989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706B1D-0081-3517-DBDD-D98C58AA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91635" y="1976234"/>
              <a:ext cx="520606" cy="52060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80E9D7-3795-7AE0-489C-982A47719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2857" y="1969241"/>
              <a:ext cx="521789" cy="553998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A411BE4-219A-BFB1-4D2F-C85D71A5BBF6}"/>
                </a:ext>
              </a:extLst>
            </p:cNvPr>
            <p:cNvCxnSpPr>
              <a:cxnSpLocks/>
              <a:stCxn id="11" idx="2"/>
              <a:endCxn id="12" idx="1"/>
            </p:cNvCxnSpPr>
            <p:nvPr/>
          </p:nvCxnSpPr>
          <p:spPr>
            <a:xfrm>
              <a:off x="901372" y="2432113"/>
              <a:ext cx="1680287" cy="68964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F017F5-18AA-FC0D-A4AD-7C2E70B4C8C9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3576861" y="2470321"/>
              <a:ext cx="1591430" cy="65143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CD36AE-B3B1-7CDA-FECF-6D57B0F0B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5077" y="2022876"/>
              <a:ext cx="347657" cy="4111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0802193-665E-7489-8373-EAF06E69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01944" y="2014284"/>
              <a:ext cx="347657" cy="4111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6B467E-779E-5966-FF58-E6B1D3F9E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69634" y="2004794"/>
              <a:ext cx="347657" cy="4111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7CC25E-6E34-4CA9-69AB-FE8BC62D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45553" y="2014284"/>
              <a:ext cx="347657" cy="4111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079BB0-0023-C30F-346F-FFCF8A79C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5354" y="2013021"/>
              <a:ext cx="347657" cy="4111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7018009-A8C9-91DD-2C4F-CE18E1CA9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479923">
              <a:off x="1528905" y="2560394"/>
              <a:ext cx="347657" cy="4111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A15F14-6C65-45F9-A3B4-6B44BA2ED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130584">
              <a:off x="4214524" y="2604919"/>
              <a:ext cx="347657" cy="4111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E4F485-D92C-3A07-BD76-F58CE9DD2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48893" y="1891218"/>
              <a:ext cx="1543059" cy="693968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AC0FFD5-B5AB-3EF3-18EF-2E1DCBE8F536}"/>
              </a:ext>
            </a:extLst>
          </p:cNvPr>
          <p:cNvCxnSpPr>
            <a:cxnSpLocks/>
          </p:cNvCxnSpPr>
          <p:nvPr/>
        </p:nvCxnSpPr>
        <p:spPr>
          <a:xfrm>
            <a:off x="6956159" y="999730"/>
            <a:ext cx="0" cy="7318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B80A1C8-7463-35D1-F801-A147267B4747}"/>
              </a:ext>
            </a:extLst>
          </p:cNvPr>
          <p:cNvSpPr txBox="1"/>
          <p:nvPr/>
        </p:nvSpPr>
        <p:spPr>
          <a:xfrm>
            <a:off x="6834845" y="1781552"/>
            <a:ext cx="3135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BA (Bounded Arithmetic)</a:t>
            </a:r>
            <a:endParaRPr lang="en-GB" sz="2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1842BC-CBE5-714D-083E-A5501D8AACA8}"/>
              </a:ext>
            </a:extLst>
          </p:cNvPr>
          <p:cNvCxnSpPr>
            <a:cxnSpLocks/>
          </p:cNvCxnSpPr>
          <p:nvPr/>
        </p:nvCxnSpPr>
        <p:spPr>
          <a:xfrm>
            <a:off x="8159542" y="999730"/>
            <a:ext cx="0" cy="7318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A0E71C6E-F2CA-596A-016F-EE2E8ED4D2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7400" y="3803259"/>
            <a:ext cx="9162312" cy="332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B19A6-95B6-E17C-E89B-502AB5CADF43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868D3-44B3-EC0A-BFE0-8E019FFBF9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1747" y="5755712"/>
            <a:ext cx="4377695" cy="5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ABB644-80CB-2CD9-8E0C-137ACDEA4AF0}"/>
              </a:ext>
            </a:extLst>
          </p:cNvPr>
          <p:cNvSpPr/>
          <p:nvPr/>
        </p:nvSpPr>
        <p:spPr>
          <a:xfrm>
            <a:off x="2103976" y="2871713"/>
            <a:ext cx="6333689" cy="11789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FFEE1-41EE-2935-8CB2-4A696DB5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Meta-Mathematics of P vs NP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9161F-6640-6405-65DE-FBED6F1BD97D}"/>
              </a:ext>
            </a:extLst>
          </p:cNvPr>
          <p:cNvSpPr txBox="1"/>
          <p:nvPr/>
        </p:nvSpPr>
        <p:spPr>
          <a:xfrm>
            <a:off x="669721" y="1904469"/>
            <a:ext cx="444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Most researchers believe that </a:t>
            </a:r>
            <a:r>
              <a:rPr lang="en-GB" sz="2000" b="1" dirty="0"/>
              <a:t>P ≠ NP</a:t>
            </a:r>
            <a:r>
              <a:rPr lang="en-GB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154CA-4662-3C1F-8D27-6EB647090EC6}"/>
              </a:ext>
            </a:extLst>
          </p:cNvPr>
          <p:cNvSpPr txBox="1"/>
          <p:nvPr/>
        </p:nvSpPr>
        <p:spPr>
          <a:xfrm>
            <a:off x="4646103" y="1900275"/>
            <a:ext cx="601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Can we at least rule out a proof that </a:t>
            </a:r>
            <a:r>
              <a:rPr lang="en-GB" sz="2000" b="1" dirty="0"/>
              <a:t>P = NP </a:t>
            </a:r>
            <a:r>
              <a:rPr lang="en-GB" sz="2000" dirty="0"/>
              <a:t>in </a:t>
            </a:r>
            <a:r>
              <a:rPr lang="en-GB" sz="2000" b="1" dirty="0">
                <a:solidFill>
                  <a:srgbClr val="FF0000"/>
                </a:solidFill>
              </a:rPr>
              <a:t>BA</a:t>
            </a:r>
            <a:r>
              <a:rPr lang="en-GB" sz="20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DFDD9-DA3C-751A-7A43-55F95485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78" y="2979462"/>
            <a:ext cx="4999838" cy="481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FFC8B2-8EA9-617E-7E64-469EC3CB2804}"/>
              </a:ext>
            </a:extLst>
          </p:cNvPr>
          <p:cNvSpPr txBox="1"/>
          <p:nvPr/>
        </p:nvSpPr>
        <p:spPr>
          <a:xfrm>
            <a:off x="2103975" y="3528255"/>
            <a:ext cx="633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(i.e., for no </a:t>
            </a:r>
            <a:r>
              <a:rPr lang="en-GB" b="1" dirty="0"/>
              <a:t>poly-time</a:t>
            </a:r>
            <a:r>
              <a:rPr lang="en-GB" dirty="0"/>
              <a:t> algorithm </a:t>
            </a:r>
            <a:r>
              <a:rPr lang="en-GB" b="1" dirty="0"/>
              <a:t>A</a:t>
            </a:r>
            <a:r>
              <a:rPr lang="en-GB" dirty="0"/>
              <a:t>, </a:t>
            </a:r>
            <a:r>
              <a:rPr lang="en-GB" b="1" dirty="0">
                <a:solidFill>
                  <a:srgbClr val="0000FF"/>
                </a:solidFill>
              </a:rPr>
              <a:t>PV</a:t>
            </a:r>
            <a:r>
              <a:rPr lang="en-GB" dirty="0"/>
              <a:t> proves that </a:t>
            </a:r>
            <a:r>
              <a:rPr lang="en-GB" b="1" dirty="0"/>
              <a:t>A</a:t>
            </a:r>
            <a:r>
              <a:rPr lang="en-GB" dirty="0"/>
              <a:t> solves </a:t>
            </a:r>
            <a:r>
              <a:rPr lang="en-GB" b="1" dirty="0"/>
              <a:t>SAT</a:t>
            </a:r>
            <a:r>
              <a:rPr lang="en-GB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BBDAF-C93F-8D05-2DFE-5F6F676E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1" y="4763093"/>
            <a:ext cx="8015681" cy="429081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3A48CB1-D222-539A-AD9A-F82388A57EEC}"/>
              </a:ext>
            </a:extLst>
          </p:cNvPr>
          <p:cNvSpPr/>
          <p:nvPr/>
        </p:nvSpPr>
        <p:spPr>
          <a:xfrm>
            <a:off x="8304755" y="3494897"/>
            <a:ext cx="3404882" cy="1075888"/>
          </a:xfrm>
          <a:prstGeom prst="cloudCallout">
            <a:avLst>
              <a:gd name="adj1" fmla="val -39065"/>
              <a:gd name="adj2" fmla="val 66789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From the perspective of “feasible mathematics”, a world where </a:t>
            </a:r>
            <a:r>
              <a:rPr lang="en-GB" sz="1600" b="1" dirty="0"/>
              <a:t>P ≠ NP !</a:t>
            </a:r>
            <a:r>
              <a:rPr lang="en-GB" sz="1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8B6CA-B836-78A4-6C0E-F2E861E7FD67}"/>
              </a:ext>
            </a:extLst>
          </p:cNvPr>
          <p:cNvSpPr txBox="1"/>
          <p:nvPr/>
        </p:nvSpPr>
        <p:spPr>
          <a:xfrm>
            <a:off x="729841" y="5565242"/>
            <a:ext cx="798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Obtaining this result is </a:t>
            </a:r>
            <a:r>
              <a:rPr lang="en-GB" sz="2000" b="1" dirty="0">
                <a:solidFill>
                  <a:srgbClr val="FF0000"/>
                </a:solidFill>
              </a:rPr>
              <a:t>formally necessary </a:t>
            </a:r>
            <a:r>
              <a:rPr lang="en-GB" sz="2000" dirty="0">
                <a:solidFill>
                  <a:srgbClr val="FF0000"/>
                </a:solidFill>
              </a:rPr>
              <a:t>before we can prove that </a:t>
            </a:r>
            <a:r>
              <a:rPr lang="en-GB" sz="2000" b="1" dirty="0">
                <a:solidFill>
                  <a:srgbClr val="FF0000"/>
                </a:solidFill>
              </a:rPr>
              <a:t>P ≠ NP.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A730B-10C1-CD32-7ED0-03CCF1D8824C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BD6F2-421E-31F6-E81D-6F5283956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1" y="2845536"/>
            <a:ext cx="1118824" cy="12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17280E-C2DF-6480-2C26-2A840F273096}"/>
              </a:ext>
            </a:extLst>
          </p:cNvPr>
          <p:cNvSpPr/>
          <p:nvPr/>
        </p:nvSpPr>
        <p:spPr>
          <a:xfrm>
            <a:off x="619617" y="3429000"/>
            <a:ext cx="9313267" cy="323649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6AA1C-0A33-11F6-F473-9E97246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23" y="305172"/>
            <a:ext cx="5998128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FF"/>
                </a:solidFill>
              </a:rPr>
              <a:t>From Meta-Mathematics </a:t>
            </a:r>
            <a:br>
              <a:rPr lang="en-GB" sz="4000" dirty="0">
                <a:solidFill>
                  <a:srgbClr val="0000FF"/>
                </a:solidFill>
              </a:rPr>
            </a:br>
            <a:r>
              <a:rPr lang="en-GB" sz="4000" dirty="0">
                <a:solidFill>
                  <a:srgbClr val="0000FF"/>
                </a:solidFill>
              </a:rPr>
              <a:t>to Complexity Theory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9ABF28-62C8-E43A-DC1F-0D1F030A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928" y="305172"/>
            <a:ext cx="3819400" cy="1749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7BFA1-0485-97D5-6324-5186F7057228}"/>
              </a:ext>
            </a:extLst>
          </p:cNvPr>
          <p:cNvSpPr txBox="1"/>
          <p:nvPr/>
        </p:nvSpPr>
        <p:spPr>
          <a:xfrm>
            <a:off x="515923" y="1625566"/>
            <a:ext cx="7311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Joint work with </a:t>
            </a:r>
            <a:r>
              <a:rPr lang="en-GB" sz="1600" b="1" dirty="0"/>
              <a:t>M. Carmosino</a:t>
            </a:r>
            <a:r>
              <a:rPr lang="en-GB" sz="1600" dirty="0"/>
              <a:t>, </a:t>
            </a:r>
            <a:r>
              <a:rPr lang="en-GB" sz="1600" b="1" dirty="0"/>
              <a:t>V. Kabanets</a:t>
            </a:r>
            <a:r>
              <a:rPr lang="en-GB" sz="1600" dirty="0"/>
              <a:t>, </a:t>
            </a:r>
            <a:r>
              <a:rPr lang="en-GB" sz="1600" b="1" dirty="0"/>
              <a:t>A. Kolokolova</a:t>
            </a:r>
            <a:r>
              <a:rPr lang="en-GB" sz="1600" dirty="0"/>
              <a:t>, and </a:t>
            </a:r>
            <a:r>
              <a:rPr lang="en-GB" sz="1600" b="1" dirty="0"/>
              <a:t>D. Tsintsilidas </a:t>
            </a:r>
            <a:r>
              <a:rPr lang="en-GB" sz="1600" dirty="0"/>
              <a:t>(2025)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B81988D-91EF-AF8E-A0D8-F9D1ED00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9" y="2162899"/>
            <a:ext cx="8640660" cy="11250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2490ED-637B-A9B4-D888-89E9A33B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60" y="3525199"/>
            <a:ext cx="8948189" cy="30276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AF3042-43D7-9F30-9214-2D324E53E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833" y="2265760"/>
            <a:ext cx="1204799" cy="132572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BD2F94-839D-B226-3C36-670536EB95A1}"/>
              </a:ext>
            </a:extLst>
          </p:cNvPr>
          <p:cNvSpPr txBox="1"/>
          <p:nvPr/>
        </p:nvSpPr>
        <p:spPr>
          <a:xfrm>
            <a:off x="10289352" y="359148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Claude Shannon</a:t>
            </a:r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5FEFCC-E88C-6F29-6931-2A2D4961B10F}"/>
              </a:ext>
            </a:extLst>
          </p:cNvPr>
          <p:cNvSpPr/>
          <p:nvPr/>
        </p:nvSpPr>
        <p:spPr>
          <a:xfrm>
            <a:off x="8326073" y="2210341"/>
            <a:ext cx="515923" cy="457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FD0DC-0A5C-0B4D-4E87-588D31FE23D5}"/>
              </a:ext>
            </a:extLst>
          </p:cNvPr>
          <p:cNvSpPr txBox="1"/>
          <p:nvPr/>
        </p:nvSpPr>
        <p:spPr>
          <a:xfrm>
            <a:off x="11709637" y="6442636"/>
            <a:ext cx="44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173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1459</Words>
  <Application>Microsoft Office PowerPoint</Application>
  <PresentationFormat>Widescreen</PresentationFormat>
  <Paragraphs>260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Amasis MT Pro Black</vt:lpstr>
      <vt:lpstr>Aptos</vt:lpstr>
      <vt:lpstr>arial</vt:lpstr>
      <vt:lpstr>arial</vt:lpstr>
      <vt:lpstr>Calibri</vt:lpstr>
      <vt:lpstr>Calibri Light</vt:lpstr>
      <vt:lpstr>Calisto MT</vt:lpstr>
      <vt:lpstr>CMMI10</vt:lpstr>
      <vt:lpstr>CMR10</vt:lpstr>
      <vt:lpstr>CMSS10</vt:lpstr>
      <vt:lpstr>LMRoman10-Regular-Identity-H</vt:lpstr>
      <vt:lpstr>Office Theme</vt:lpstr>
      <vt:lpstr>PowerPoint Presentation</vt:lpstr>
      <vt:lpstr>PowerPoint Presentation</vt:lpstr>
      <vt:lpstr>Plan</vt:lpstr>
      <vt:lpstr>Grand Challenge</vt:lpstr>
      <vt:lpstr>A less ambitious goal</vt:lpstr>
      <vt:lpstr>Bounded Arithmetic</vt:lpstr>
      <vt:lpstr>PowerPoint Presentation</vt:lpstr>
      <vt:lpstr>Meta-Mathematics of P vs NP</vt:lpstr>
      <vt:lpstr>From Meta-Mathematics  to Complexity Theory</vt:lpstr>
      <vt:lpstr>Plan</vt:lpstr>
      <vt:lpstr>PowerPoint Presentation</vt:lpstr>
      <vt:lpstr>PV  (Jeřábek’s Equivalent Formulation as T0)</vt:lpstr>
      <vt:lpstr>Formalization of complexity statements</vt:lpstr>
      <vt:lpstr>PowerPoint Presentation</vt:lpstr>
      <vt:lpstr>Plan</vt:lpstr>
      <vt:lpstr>PowerPoint Presentation</vt:lpstr>
      <vt:lpstr>PowerPoint Presentation</vt:lpstr>
      <vt:lpstr>P vs NP</vt:lpstr>
      <vt:lpstr>Reduction to the unprovability of lower bounds</vt:lpstr>
      <vt:lpstr>Plan</vt:lpstr>
      <vt:lpstr>PowerPoint Presentation</vt:lpstr>
      <vt:lpstr>Some recent unconditional results</vt:lpstr>
      <vt:lpstr>Pich-Santhanam (Informal)</vt:lpstr>
      <vt:lpstr>PowerPoint Presentation</vt:lpstr>
      <vt:lpstr>Discussion</vt:lpstr>
      <vt:lpstr>Unprovability in Intuitionistic S</vt:lpstr>
      <vt:lpstr>Proof Techniques</vt:lpstr>
      <vt:lpstr>On Refuters for SAT</vt:lpstr>
      <vt:lpstr>Plan</vt:lpstr>
      <vt:lpstr>Reverse Mathematics of Lower Bounds</vt:lpstr>
      <vt:lpstr>PowerPoint Presentation</vt:lpstr>
      <vt:lpstr>Weak Pigeonhole Principle for Polynomial Time Functions</vt:lpstr>
      <vt:lpstr>Equivalence Class for WPHP’(PV)</vt:lpstr>
      <vt:lpstr>Corollary</vt:lpstr>
      <vt:lpstr>PowerPoint Presentation</vt:lpstr>
      <vt:lpstr>Further Consequences of Reverse Mathematics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mathematics of worst-case complexity lower bounds</dc:title>
  <dc:creator>Carboni Oliveira, Igor</dc:creator>
  <cp:lastModifiedBy>Carboni Oliveira, Igor</cp:lastModifiedBy>
  <cp:revision>540</cp:revision>
  <dcterms:created xsi:type="dcterms:W3CDTF">2023-11-23T13:29:05Z</dcterms:created>
  <dcterms:modified xsi:type="dcterms:W3CDTF">2025-09-30T15:31:27Z</dcterms:modified>
</cp:coreProperties>
</file>