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ink/ink6.xml" ContentType="application/inkml+xml"/>
  <Override PartName="/ppt/ink/ink7.xml" ContentType="application/inkml+xml"/>
  <Override PartName="/ppt/ink/ink8.xml" ContentType="application/inkml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ink/ink9.xml" ContentType="application/inkml+xml"/>
  <Override PartName="/ppt/ink/ink10.xml" ContentType="application/inkml+xml"/>
  <Override PartName="/ppt/ink/ink11.xml" ContentType="application/inkml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ink/ink12.xml" ContentType="application/inkml+xml"/>
  <Override PartName="/ppt/ink/ink13.xml" ContentType="application/inkml+xml"/>
  <Override PartName="/ppt/ink/ink14.xml" ContentType="application/inkml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75" r:id="rId4"/>
    <p:sldId id="267" r:id="rId5"/>
    <p:sldId id="276" r:id="rId6"/>
    <p:sldId id="268" r:id="rId7"/>
    <p:sldId id="266" r:id="rId8"/>
    <p:sldId id="269" r:id="rId9"/>
    <p:sldId id="270" r:id="rId10"/>
    <p:sldId id="271" r:id="rId11"/>
    <p:sldId id="277" r:id="rId12"/>
    <p:sldId id="283" r:id="rId13"/>
    <p:sldId id="272" r:id="rId14"/>
    <p:sldId id="279" r:id="rId15"/>
    <p:sldId id="297" r:id="rId16"/>
    <p:sldId id="280" r:id="rId17"/>
    <p:sldId id="281" r:id="rId18"/>
    <p:sldId id="282" r:id="rId19"/>
    <p:sldId id="284" r:id="rId20"/>
    <p:sldId id="273" r:id="rId21"/>
    <p:sldId id="286" r:id="rId22"/>
    <p:sldId id="287" r:id="rId23"/>
    <p:sldId id="285" r:id="rId24"/>
    <p:sldId id="288" r:id="rId25"/>
    <p:sldId id="289" r:id="rId26"/>
    <p:sldId id="290" r:id="rId27"/>
    <p:sldId id="291" r:id="rId28"/>
    <p:sldId id="274" r:id="rId29"/>
    <p:sldId id="278" r:id="rId30"/>
    <p:sldId id="264" r:id="rId31"/>
    <p:sldId id="262" r:id="rId32"/>
    <p:sldId id="29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CCC"/>
    <a:srgbClr val="D1F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3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16T18:00:57.76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16T18:38:55.17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16T18:38:55.17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539 1300,'-3'0,"-17"0,0 2,1 0,-1 2,1 0,0 2,0 0,1 2,-1 0,1 2,1 0,-20 16,11-6,2 2,0 1,2 1,0 2,-31 46,37-47,1 2,1 0,0 0,2 2,1 0,-13 52,20-66,1 1,0 0,1 0,1 0,0 27,1-37,1 1,0 0,0-1,0 1,1-1,-1 1,1-1,0 0,1 0,0 0,-1 0,2 0,-1-1,0 1,1-1,5 6,-2-4,1-1,0 0,1 0,-1-1,1 0,-1-1,1 0,0 0,1-1,-1-1,13 2,10 0,64-2,249-42,-124 10,-100 19,186 10,-121 30,-1 18,19 4,-113-33,159 5,-181-24,0-2,133-29,-153 18,-2-1,0-3,-1-3,0-2,68-47,-62 31,-2-2,-1-3,-2-2,48-61,-41 38,-2-3,71-129,-88 132,-2-1,-2-2,30-108,-48 134,-3 0,-1 0,-2-1,-2 0,-2-1,-1 0,-4-47,1 70,-2 0,-1 1,0-1,-2 1,0 0,-1 1,-1 0,-1 0,-1 1,0 0,-1 1,-1 1,-1 0,-1 1,-30-34,30 40,0-1,-1 2,-1 0,-28-15,10 10,-45-15,45 19,-1 3,0 1,-64-5,79 13,1 1,-1 2,1 0,-1 1,1 1,0 1,0 2,-32 15,-5 10,-77 60,-47 54,128-101,9-10,-60 39,86-64,0-1,-1 0,-1-1,1-2,-1 0,-35 5,18-8,-1-3,-57-7,-69-24,37 6,72 18,-1 4,-87 6,122-1,0 1,0 2,-35 12,-53 34,30-8,2 4,1 4,-111 101,118-84,59-58,0 1,1 0,0 1,-13 25,20-35,0 1,0 0,0-1,0 1,1 0,-1 0,1-1,-1 1,1 0,0 0,0 0,0 0,0 0,0-1,1 1,-1 0,2 5,-1-4,-1 0,1 0,-1 0,0 0,0 0,0-1,-1 5,1 6,0 38,-1 44,1-94,0 1,-1-1,1 0,-1 0,0 0,0 0,0 0,1 0,-1 0,-1 0,1 0,0 0,0-1,-1 1,1 0,-2 1,-3 2,0-1,-11 8,16-12,-7 4,0 0,0 0,-1-2,1 1,-1-1,0-1,-9 1,-1 0,-69 8,75-9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17T01:07:55.02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17T01:07:55.03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17T01:07:55.03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925 1933,'-6'0,"-27"1,-1 1,1 2,0 1,-1 1,2 3,-1 1,1 1,1 2,0 0,1 2,-34 23,21-7,1 2,1 1,2 2,1 2,-52 69,62-69,2 1,2 1,2 2,0 0,4 1,-24 77,35-97,2 0,1 1,0 0,1 0,2 40,2-54,-1-1,2 1,0 0,0 0,1 0,-1 0,2-1,0 0,0 0,0 0,2 0,-2-1,3 0,-2 0,2 0,8 7,-2-4,0-1,1-1,0-1,1 0,0-1,0-1,0 1,1-2,0-1,-1 0,22 2,19-1,109-2,427-61,-212 12,-172 29,319 16,-207 44,-4 28,35 5,-195-50,273 8,-311-35,1-4,229-43,-265 28,-1-3,-2-4,-1-4,0-2,117-72,-107 47,-2-3,-4-3,-2-5,82-90,-70 56,-4-4,121-193,-149 198,-4-2,-5-4,54-159,-85 199,-3 0,-3-2,-3 1,-3-2,-3 1,-3-1,-6-71,0 105,-2 0,-1 0,-2 1,-1 1,-2-1,-1 1,-2 1,-1 0,-1 1,-3 1,0 1,-2 0,-1 1,-1 2,-52-50,50 58,1 0,-2 2,0 0,-51-22,19 14,-77-22,76 30,-1 3,0 1,-110-7,136 20,0 2,1 0,-1 3,1 1,0 1,0 2,1 1,-56 24,-8 15,-133 88,-79 82,218-152,17-13,-104 56,147-93,0-2,-1-2,0 0,0-3,-1 0,-62 8,32-14,0-2,-100-12,-119-35,65 9,123 27,-1 4,-149 11,208-1,1 1,0 1,-60 20,-92 49,52-11,2 7,4 5,-191 150,202-125,102-86,0 1,0 0,2 1,-22 39,33-53,0 2,0-2,0 1,1 1,0-2,0 1,0 0,0 1,1-1,0 0,-1 1,2-1,-1 0,0 1,0-1,2 0,0 8,0-6,-1-1,0 2,-1-2,1 1,-1 0,-1 0,0 5,0 9,2 57,-3 67,1-140,1-2,-1 2,0-1,0 0,0 0,-1 1,1-2,0 1,-1 0,0 0,0 0,0-1,0 1,-1-1,1 1,-3 1,-5 3,0 0,-20 11,29-18,-13 6,0 0,-1-1,1-1,-1 0,0-1,0-1,-17 1,1 1,-120 10,128-12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16T18:01:08.33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16T18:06:23.47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1348 2750,'-8'0,"-41"2,0 1,0 2,1 3,-1 1,2 3,-1 2,2 2,0 2,1 1,1 3,-49 32,30-10,2 2,2 3,2 2,2 3,-77 98,92-98,2 2,3 1,2 2,2 1,4 2,-34 108,51-137,2 0,2 1,1 0,1 0,2 57,3-77,0 0,1 0,1 0,0 0,1 0,0 0,1-1,1 0,0 0,0 0,2-1,-1 0,2 0,-1-1,2 0,12 11,-3-7,0-1,1-1,1-1,0-1,1-1,0-1,0 0,1-2,0-1,0 0,31 2,27 0,159-4,623-87,-309 18,-251 41,466 22,-303 64,-5 38,50 9,-284-73,398 13,-452-50,0-7,334-60,-386 40,-2-5,-2-5,-1-6,-2-4,172-101,-156 67,-4-5,-4-5,-4-6,119-128,-101 80,-7-6,178-275,-218 282,-6-4,-8-4,80-228,-124 285,-5-1,-5-2,-3 0,-5-1,-4 0,-5-1,-8-102,-1 151,-2-1,-2 1,-2 1,-2 0,-3 0,-2 2,-2 0,-2 1,-2 1,-3 1,-1 2,-2 0,-2 2,-2 2,-75-71,73 82,0 1,-2 2,0 1,-73-33,26 22,-112-33,111 44,-1 3,-1 3,-160-11,199 28,0 3,0 1,0 3,1 2,0 2,0 2,1 2,-81 34,-13 22,-192 124,-116 118,318-217,24-19,-151 80,215-133,-1-2,-1-2,0-2,-1-2,-1-2,-90 12,47-19,0-4,-146-16,-173-51,94 13,179 39,-1 6,-217 15,303-2,1 2,0 2,-87 28,-134 70,76-16,3 10,6 7,-280 213,296-177,148-122,0 0,1 2,2 0,-33 55,49-74,0 1,1-1,-1 1,1 0,1-1,-1 1,1 0,0 0,0 0,1 0,-1 1,2-1,-1 0,1 0,-1 0,2 0,2 11,-2-9,0 0,-1 1,-1-1,1 0,-1 0,-1 1,0 7,-1 12,4 82,-5 95,2-200,0-1,0 1,0-1,-1 1,0-1,0 1,0-1,0 0,-1 0,1 0,-1 0,0 0,0-1,-1 1,1-1,-5 3,-6 5,-1-1,-29 15,43-25,-19 9,-1-1,0-1,0-1,-1-1,1 0,-1-2,-25 1,2 1,-176 16,188-19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16T18:10:27.57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1591,'14'-12,"-7"3,135-124,7 6,4 6,6 8,319-171,-305 198,4 9,256-76,-197 89,353-50,-398 86,357-42,-480 66,131 7,-213-32,11 23,-1 0,0 0,0 1,-1-1,0 1,1 1,-2-1,1 1,0-1,-1 1,0 1,0-1,0 1,-9-3,-12-4,-2 1,-30-6,14 3,-8-4,-50-12,91 25,-1 1,1 0,-1 1,1 1,-1 0,-14 2,38-2,0 0,0 1,0 1,0-1,0 2,0-1,18 9,-6-4,269 65,-279-70,-8-2,0 1,1 0,-1 0,0 0,0 1,0-1,0 1,0 1,0-1,6 5,-16-6,3 0,14-1,-1 0,-10-1,1 1,-1 0,0 0,0 0,0 0,0 0,1 0,-1 0,0 1,0-1,0 0,0 0,1 1,-1-1,0 1,1 0,-1 1,0 0,-1 0,1 0,-1 0,1 0,-1 0,0 0,0 0,0 0,0 0,0 3,-3 29,-2 0,0 0,-3 0,-20 58,-7 31,22-50,9-45,-1 0,-17 51,22-78,-1 1,1-1,-1 1,1-1,-1 1,0-1,1 1,-1-1,0 1,0-1,0 0,0 0,0 1,0-1,0 0,-1 0,1 0,-3 1,3-2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16T18:30:36.7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76 1,'0'7,"-31"452,5-167,8 816,20-1038,3 0,3 0,3-1,22 75,-23-112,1-1,1 0,1-1,2-1,1 0,2-1,0-1,2-1,1-1,46 45,-31-42,0-2,2-1,1-2,1-2,0-1,2-2,56 16,312 61,-407-94,91 16,14 1,188 59,-251-61,1-3,63 11,-67-15,-29-6,0 0,0-1,0 0,15-1,-28 17,1-13,-4-17,2 7,0 1,-1 0,0 1,0-1,0 0,0 0,-1 1,0-1,1 1,-7-6,-35-27,43 35,-56-47,3-1,-66-77,112 118,1 0,-2 0,1 1,-18-11,61 33,-1 2,0 1,-2 1,40 32,-30-22,39 23,-42-29,0 3,38 33,-76-58,0 0,0 0,0 0,0 1,0-1,0 0,0 0,-1 0,1 1,-1-1,1 0,-1 1,1-1,-1 0,0 1,0-1,1 1,-1-1,0 0,0 1,0-1,-1 1,1-1,0 0,0 1,-1-1,1 0,-1 1,0 1,-3 3,1 0,-1 1,-1-1,-6 8,4-5,-25 25,0-2,-2-1,-2-1,0-2,-57 33,83-55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2:33:18.40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2:33:18.40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2:33:18.40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539 1300,'-3'0,"-17"0,0 2,1 0,-1 2,1 0,0 2,0 0,1 2,-1 0,1 2,1 0,-20 16,11-6,2 2,0 1,2 1,0 2,-31 46,37-47,1 2,1 0,0 0,2 2,1 0,-13 52,20-66,1 1,0 0,1 0,1 0,0 27,1-37,1 1,0 0,0-1,0 1,1-1,-1 1,1-1,0 0,1 0,0 0,-1 0,2 0,-1-1,0 1,1-1,5 6,-2-4,1-1,0 0,1 0,-1-1,1 0,-1-1,1 0,0 0,1-1,-1-1,13 2,10 0,64-2,249-42,-124 10,-100 19,186 10,-121 30,-1 18,19 4,-113-33,159 5,-181-24,0-2,133-29,-153 18,-2-1,0-3,-1-3,0-2,68-47,-62 31,-2-2,-1-3,-2-2,48-61,-41 38,-2-3,71-129,-88 132,-2-1,-2-2,30-108,-48 134,-3 0,-1 0,-2-1,-2 0,-2-1,-1 0,-4-47,1 70,-2 0,-1 1,0-1,-2 1,0 0,-1 1,-1 0,-1 0,-1 1,0 0,-1 1,-1 1,-1 0,-1 1,-30-34,30 40,0-1,-1 2,-1 0,-28-15,10 10,-45-15,45 19,-1 3,0 1,-64-5,79 13,1 1,-1 2,1 0,-1 1,1 1,0 1,0 2,-32 15,-5 10,-77 60,-47 54,128-101,9-10,-60 39,86-64,0-1,-1 0,-1-1,1-2,-1 0,-35 5,18-8,-1-3,-57-7,-69-24,37 6,72 18,-1 4,-87 6,122-1,0 1,0 2,-35 12,-53 34,30-8,2 4,1 4,-111 101,118-84,59-58,0 1,1 0,0 1,-13 25,20-35,0 1,0 0,0-1,0 1,1 0,-1 0,1-1,-1 1,1 0,0 0,0 0,0 0,0 0,0-1,1 1,-1 0,2 5,-1-4,-1 0,1 0,-1 0,0 0,0 0,0-1,-1 5,1 6,0 38,-1 44,1-94,0 1,-1-1,1 0,-1 0,0 0,0 0,0 0,1 0,-1 0,-1 0,1 0,0 0,0-1,-1 1,1 0,-2 1,-3 2,0-1,-11 8,16-12,-7 4,0 0,0 0,-1-2,1 1,-1-1,0-1,-9 1,-1 0,-69 8,75-9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16T18:38:55.17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51409-D123-4ECF-B5F8-264FAA8092C2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E8B5A-66A7-4F40-B57F-E4ECB31D8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871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524188-5461-4967-B047-8F4EBA284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6AADF7-3500-4608-9E62-9A8305D5EAC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1561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8C94D-2857-4B46-ADF9-2AB99BCA1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E094BC-555A-4A90-ABE6-0B74563859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500279-FB7C-4D18-B0B3-D52EE0AD54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65C7FF-6592-4CCD-B536-B61B5E2BB6BD}" type="datetime1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B2905-D980-4907-833C-D8C8306BC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CF9BD-ACE5-4CF4-9380-B149D66C6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6AADF7-3500-4608-9E62-9A8305D5E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538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36A104-0697-4EAA-B21C-19205714F4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EA7FE3-4686-421D-BB31-EAD824914D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E5A5A-CDBC-4B6F-B036-2105BD5471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CA421E-ACC7-41C2-934B-20583ADAE0AB}" type="datetime1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5571F-53D6-4639-8C54-D66EBE8A9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E651E-494E-4BB3-867A-01B567A7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6AADF7-3500-4608-9E62-9A8305D5E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593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86B8E-80FD-4F0C-81D0-6A8BBE91D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B570CC-BCF4-4E37-BBC1-55D26D5CAE4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046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D50F3-7AE8-49BF-A190-37F607E0B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04AB23-A292-4DCD-8C82-0D5C14BAD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B7C95-F82B-4989-97BB-9A550B1594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EB9E50-2DB5-4179-9396-E40626241B50}" type="datetime1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54716-3D93-4835-97BB-A9508C54D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6F91A-A16A-4344-BE2E-945880CFF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6AADF7-3500-4608-9E62-9A8305D5E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939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07101-56CC-4ACF-BD02-5A298BB99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B552E-71C9-45DD-AF8F-0FF4DF746D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009CAE-1FC5-471B-ADF2-D74AFBB4FC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D8712E-E13D-4BA3-BAC6-1F58036743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0DBA18-1394-4D57-BCDB-D75CF0037F93}" type="datetime1">
              <a:rPr lang="en-GB" smtClean="0"/>
              <a:t>19/11/2020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DF4005-BC6C-465E-85EB-EE33B97A1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23C6EB-82EF-4DF3-BF05-B3C57EDFC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6AADF7-3500-4608-9E62-9A8305D5E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665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A3F2E-02E4-41C0-898F-9786CA263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2BAD44-D4B7-4861-BBFB-99A60F21D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90B3A6-A2BA-4F0F-84B5-5124A73C0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B90F37-28CD-4AC7-856C-D8C3457CBF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5B9082-E257-403B-8F38-F3B59A6AC0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89D274-D36F-44D7-8100-CA5672B9B2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1F03CC-D505-4182-8496-3420A6ACFA0A}" type="datetime1">
              <a:rPr lang="en-GB" smtClean="0"/>
              <a:t>19/11/2020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7543EE-16D4-423D-AE8D-C862EBAD0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A9B8CF-890D-40BB-96D1-79CC31CC5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6AADF7-3500-4608-9E62-9A8305D5E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553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D6212-9912-44B8-8622-EB97D22E5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9DBAF7-1CD9-4FF1-B9C7-A87ECB5530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46E6CC-6175-4717-955E-497BD57A71B9}" type="datetime1">
              <a:rPr lang="en-GB" smtClean="0"/>
              <a:t>19/11/2020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E1AA48-46DD-46ED-968C-1FCAD63FF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78A181-A489-42B0-97BA-EF8015381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6AADF7-3500-4608-9E62-9A8305D5E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778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DFDE1-0789-4503-AD8F-BA99C62675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FE6601-B345-4BFF-A5FF-D2C58F274610}" type="datetime1">
              <a:rPr lang="en-GB" smtClean="0"/>
              <a:t>19/11/2020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E1D459-69B5-42D5-9A59-F42B7F82C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9C2F97-40E7-4E28-B673-C86C6110E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6AADF7-3500-4608-9E62-9A8305D5E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670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20B81-41F6-4083-BB03-D87B8BCAF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42E10-1102-4722-85C4-1EACB9C46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BBC710-22F5-4244-88B2-F50D97C03C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A736D4-7CB4-4316-89BB-AE6168B9B2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BF6E8A-5C09-4B68-9BDA-FAB8631C7901}" type="datetime1">
              <a:rPr lang="en-GB" smtClean="0"/>
              <a:t>19/11/2020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24AFF8-0547-4BCD-B403-C722ED03C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BDF4F8-F7EF-47F4-8405-422BEA3BF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6AADF7-3500-4608-9E62-9A8305D5E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604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CCE95-B514-47D4-9B37-C96D15057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5C5EDE-4107-4397-9900-E9500CDEEE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E02F59-2D2A-4C98-8A3D-6BC0A1BDED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10A0B-81B5-48B9-B45D-3BE64CA176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DD203-44F4-40F6-B56D-8C267C5E75F1}" type="datetime1">
              <a:rPr lang="en-GB" smtClean="0"/>
              <a:t>19/11/2020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41A4D-0662-4A61-A654-ED607ED1B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C7D397-2FE8-453C-9208-81D5609D6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6AADF7-3500-4608-9E62-9A8305D5E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095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4879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29.png"/><Relationship Id="rId5" Type="http://schemas.openxmlformats.org/officeDocument/2006/relationships/image" Target="../media/image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70.png"/><Relationship Id="rId18" Type="http://schemas.openxmlformats.org/officeDocument/2006/relationships/customXml" Target="../ink/ink4.xml"/><Relationship Id="rId3" Type="http://schemas.openxmlformats.org/officeDocument/2006/relationships/tags" Target="../tags/tag28.xml"/><Relationship Id="rId21" Type="http://schemas.openxmlformats.org/officeDocument/2006/relationships/image" Target="../media/image38.png"/><Relationship Id="rId7" Type="http://schemas.openxmlformats.org/officeDocument/2006/relationships/tags" Target="../tags/tag32.xml"/><Relationship Id="rId12" Type="http://schemas.openxmlformats.org/officeDocument/2006/relationships/customXml" Target="../ink/ink1.xml"/><Relationship Id="rId17" Type="http://schemas.openxmlformats.org/officeDocument/2006/relationships/image" Target="../media/image36.png"/><Relationship Id="rId2" Type="http://schemas.openxmlformats.org/officeDocument/2006/relationships/tags" Target="../tags/tag27.xml"/><Relationship Id="rId16" Type="http://schemas.openxmlformats.org/officeDocument/2006/relationships/image" Target="../media/image280.png"/><Relationship Id="rId20" Type="http://schemas.openxmlformats.org/officeDocument/2006/relationships/image" Target="../media/image37.png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image" Target="../media/image35.png"/><Relationship Id="rId24" Type="http://schemas.openxmlformats.org/officeDocument/2006/relationships/image" Target="../media/image340.png"/><Relationship Id="rId5" Type="http://schemas.openxmlformats.org/officeDocument/2006/relationships/tags" Target="../tags/tag30.xml"/><Relationship Id="rId15" Type="http://schemas.openxmlformats.org/officeDocument/2006/relationships/customXml" Target="../ink/ink3.xml"/><Relationship Id="rId23" Type="http://schemas.openxmlformats.org/officeDocument/2006/relationships/customXml" Target="../ink/ink5.xml"/><Relationship Id="rId10" Type="http://schemas.openxmlformats.org/officeDocument/2006/relationships/image" Target="../media/image34.png"/><Relationship Id="rId19" Type="http://schemas.openxmlformats.org/officeDocument/2006/relationships/image" Target="../media/image300.png"/><Relationship Id="rId4" Type="http://schemas.openxmlformats.org/officeDocument/2006/relationships/tags" Target="../tags/tag29.xml"/><Relationship Id="rId9" Type="http://schemas.openxmlformats.org/officeDocument/2006/relationships/image" Target="../media/image33.png"/><Relationship Id="rId14" Type="http://schemas.openxmlformats.org/officeDocument/2006/relationships/customXml" Target="../ink/ink2.xml"/><Relationship Id="rId22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image" Target="../media/image40.png"/><Relationship Id="rId18" Type="http://schemas.openxmlformats.org/officeDocument/2006/relationships/customXml" Target="../ink/ink8.xml"/><Relationship Id="rId26" Type="http://schemas.openxmlformats.org/officeDocument/2006/relationships/image" Target="../media/image46.png"/><Relationship Id="rId3" Type="http://schemas.openxmlformats.org/officeDocument/2006/relationships/tags" Target="../tags/tag35.xml"/><Relationship Id="rId21" Type="http://schemas.openxmlformats.org/officeDocument/2006/relationships/image" Target="../media/image38.png"/><Relationship Id="rId7" Type="http://schemas.openxmlformats.org/officeDocument/2006/relationships/tags" Target="../tags/tag39.xml"/><Relationship Id="rId12" Type="http://schemas.openxmlformats.org/officeDocument/2006/relationships/slideLayout" Target="../slideLayouts/slideLayout2.xml"/><Relationship Id="rId17" Type="http://schemas.openxmlformats.org/officeDocument/2006/relationships/customXml" Target="../ink/ink7.xml"/><Relationship Id="rId25" Type="http://schemas.openxmlformats.org/officeDocument/2006/relationships/image" Target="../media/image45.png"/><Relationship Id="rId2" Type="http://schemas.openxmlformats.org/officeDocument/2006/relationships/tags" Target="../tags/tag34.xml"/><Relationship Id="rId16" Type="http://schemas.openxmlformats.org/officeDocument/2006/relationships/image" Target="../media/image270.png"/><Relationship Id="rId20" Type="http://schemas.openxmlformats.org/officeDocument/2006/relationships/image" Target="../media/image36.png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24" Type="http://schemas.openxmlformats.org/officeDocument/2006/relationships/image" Target="../media/image44.png"/><Relationship Id="rId5" Type="http://schemas.openxmlformats.org/officeDocument/2006/relationships/tags" Target="../tags/tag37.xml"/><Relationship Id="rId15" Type="http://schemas.openxmlformats.org/officeDocument/2006/relationships/customXml" Target="../ink/ink6.xml"/><Relationship Id="rId23" Type="http://schemas.openxmlformats.org/officeDocument/2006/relationships/image" Target="../media/image43.png"/><Relationship Id="rId28" Type="http://schemas.openxmlformats.org/officeDocument/2006/relationships/image" Target="../media/image48.png"/><Relationship Id="rId10" Type="http://schemas.openxmlformats.org/officeDocument/2006/relationships/tags" Target="../tags/tag42.xml"/><Relationship Id="rId19" Type="http://schemas.openxmlformats.org/officeDocument/2006/relationships/image" Target="../media/image280.png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image" Target="../media/image41.png"/><Relationship Id="rId22" Type="http://schemas.openxmlformats.org/officeDocument/2006/relationships/image" Target="../media/image42.png"/><Relationship Id="rId27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70.png"/><Relationship Id="rId18" Type="http://schemas.openxmlformats.org/officeDocument/2006/relationships/image" Target="../media/image38.png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12" Type="http://schemas.openxmlformats.org/officeDocument/2006/relationships/customXml" Target="../ink/ink9.xml"/><Relationship Id="rId17" Type="http://schemas.openxmlformats.org/officeDocument/2006/relationships/image" Target="../media/image36.png"/><Relationship Id="rId2" Type="http://schemas.openxmlformats.org/officeDocument/2006/relationships/tags" Target="../tags/tag45.xml"/><Relationship Id="rId16" Type="http://schemas.openxmlformats.org/officeDocument/2006/relationships/image" Target="../media/image280.png"/><Relationship Id="rId20" Type="http://schemas.openxmlformats.org/officeDocument/2006/relationships/image" Target="../media/image52.png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image" Target="../media/image50.png"/><Relationship Id="rId5" Type="http://schemas.openxmlformats.org/officeDocument/2006/relationships/tags" Target="../tags/tag48.xml"/><Relationship Id="rId15" Type="http://schemas.openxmlformats.org/officeDocument/2006/relationships/customXml" Target="../ink/ink11.xml"/><Relationship Id="rId10" Type="http://schemas.openxmlformats.org/officeDocument/2006/relationships/image" Target="../media/image49.png"/><Relationship Id="rId19" Type="http://schemas.openxmlformats.org/officeDocument/2006/relationships/image" Target="../media/image51.png"/><Relationship Id="rId4" Type="http://schemas.openxmlformats.org/officeDocument/2006/relationships/tags" Target="../tags/tag47.xml"/><Relationship Id="rId9" Type="http://schemas.openxmlformats.org/officeDocument/2006/relationships/image" Target="../media/image40.png"/><Relationship Id="rId14" Type="http://schemas.openxmlformats.org/officeDocument/2006/relationships/customXml" Target="../ink/ink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image" Target="../media/image55.png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12" Type="http://schemas.openxmlformats.org/officeDocument/2006/relationships/image" Target="../media/image54.png"/><Relationship Id="rId2" Type="http://schemas.openxmlformats.org/officeDocument/2006/relationships/tags" Target="../tags/tag52.xml"/><Relationship Id="rId16" Type="http://schemas.openxmlformats.org/officeDocument/2006/relationships/image" Target="../media/image58.png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image" Target="../media/image52.png"/><Relationship Id="rId5" Type="http://schemas.openxmlformats.org/officeDocument/2006/relationships/tags" Target="../tags/tag55.xml"/><Relationship Id="rId15" Type="http://schemas.openxmlformats.org/officeDocument/2006/relationships/image" Target="../media/image57.png"/><Relationship Id="rId10" Type="http://schemas.openxmlformats.org/officeDocument/2006/relationships/image" Target="../media/image53.png"/><Relationship Id="rId4" Type="http://schemas.openxmlformats.org/officeDocument/2006/relationships/tags" Target="../tags/tag54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tags" Target="../tags/tag61.xml"/><Relationship Id="rId7" Type="http://schemas.openxmlformats.org/officeDocument/2006/relationships/image" Target="../media/image59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3.png"/><Relationship Id="rId5" Type="http://schemas.openxmlformats.org/officeDocument/2006/relationships/tags" Target="../tags/tag63.xml"/><Relationship Id="rId10" Type="http://schemas.openxmlformats.org/officeDocument/2006/relationships/image" Target="../media/image62.png"/><Relationship Id="rId4" Type="http://schemas.openxmlformats.org/officeDocument/2006/relationships/tags" Target="../tags/tag62.xml"/><Relationship Id="rId9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tags" Target="../tags/tag66.xml"/><Relationship Id="rId7" Type="http://schemas.openxmlformats.org/officeDocument/2006/relationships/image" Target="../media/image64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8.png"/><Relationship Id="rId5" Type="http://schemas.openxmlformats.org/officeDocument/2006/relationships/tags" Target="../tags/tag68.xml"/><Relationship Id="rId10" Type="http://schemas.openxmlformats.org/officeDocument/2006/relationships/image" Target="../media/image67.png"/><Relationship Id="rId4" Type="http://schemas.openxmlformats.org/officeDocument/2006/relationships/tags" Target="../tags/tag67.xml"/><Relationship Id="rId9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18" Type="http://schemas.openxmlformats.org/officeDocument/2006/relationships/image" Target="../media/image610.png"/><Relationship Id="rId26" Type="http://schemas.openxmlformats.org/officeDocument/2006/relationships/image" Target="../media/image75.png"/><Relationship Id="rId3" Type="http://schemas.openxmlformats.org/officeDocument/2006/relationships/tags" Target="../tags/tag71.xml"/><Relationship Id="rId21" Type="http://schemas.openxmlformats.org/officeDocument/2006/relationships/image" Target="../media/image70.png"/><Relationship Id="rId7" Type="http://schemas.openxmlformats.org/officeDocument/2006/relationships/tags" Target="../tags/tag75.xml"/><Relationship Id="rId12" Type="http://schemas.openxmlformats.org/officeDocument/2006/relationships/customXml" Target="../ink/ink12.xml"/><Relationship Id="rId17" Type="http://schemas.openxmlformats.org/officeDocument/2006/relationships/customXml" Target="../ink/ink14.xml"/><Relationship Id="rId25" Type="http://schemas.openxmlformats.org/officeDocument/2006/relationships/image" Target="../media/image74.png"/><Relationship Id="rId2" Type="http://schemas.openxmlformats.org/officeDocument/2006/relationships/tags" Target="../tags/tag70.xml"/><Relationship Id="rId16" Type="http://schemas.openxmlformats.org/officeDocument/2006/relationships/customXml" Target="../ink/ink13.xml"/><Relationship Id="rId20" Type="http://schemas.openxmlformats.org/officeDocument/2006/relationships/image" Target="../media/image38.png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image" Target="../media/image69.png"/><Relationship Id="rId24" Type="http://schemas.openxmlformats.org/officeDocument/2006/relationships/image" Target="../media/image73.png"/><Relationship Id="rId5" Type="http://schemas.openxmlformats.org/officeDocument/2006/relationships/tags" Target="../tags/tag73.xml"/><Relationship Id="rId15" Type="http://schemas.openxmlformats.org/officeDocument/2006/relationships/image" Target="../media/image600.png"/><Relationship Id="rId23" Type="http://schemas.openxmlformats.org/officeDocument/2006/relationships/image" Target="../media/image72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36.png"/><Relationship Id="rId4" Type="http://schemas.openxmlformats.org/officeDocument/2006/relationships/tags" Target="../tags/tag72.xml"/><Relationship Id="rId9" Type="http://schemas.openxmlformats.org/officeDocument/2006/relationships/tags" Target="../tags/tag77.xml"/><Relationship Id="rId22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image" Target="../media/image69.png"/><Relationship Id="rId18" Type="http://schemas.openxmlformats.org/officeDocument/2006/relationships/image" Target="../media/image67.png"/><Relationship Id="rId3" Type="http://schemas.openxmlformats.org/officeDocument/2006/relationships/tags" Target="../tags/tag80.xml"/><Relationship Id="rId7" Type="http://schemas.openxmlformats.org/officeDocument/2006/relationships/tags" Target="../tags/tag84.xml"/><Relationship Id="rId12" Type="http://schemas.openxmlformats.org/officeDocument/2006/relationships/image" Target="../media/image75.png"/><Relationship Id="rId17" Type="http://schemas.openxmlformats.org/officeDocument/2006/relationships/image" Target="../media/image66.png"/><Relationship Id="rId2" Type="http://schemas.openxmlformats.org/officeDocument/2006/relationships/tags" Target="../tags/tag79.xml"/><Relationship Id="rId16" Type="http://schemas.openxmlformats.org/officeDocument/2006/relationships/image" Target="../media/image65.png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image" Target="../media/image76.png"/><Relationship Id="rId5" Type="http://schemas.openxmlformats.org/officeDocument/2006/relationships/tags" Target="../tags/tag82.xml"/><Relationship Id="rId15" Type="http://schemas.openxmlformats.org/officeDocument/2006/relationships/image" Target="../media/image78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68.png"/><Relationship Id="rId4" Type="http://schemas.openxmlformats.org/officeDocument/2006/relationships/tags" Target="../tags/tag81.xml"/><Relationship Id="rId9" Type="http://schemas.openxmlformats.org/officeDocument/2006/relationships/tags" Target="../tags/tag86.xml"/><Relationship Id="rId14" Type="http://schemas.openxmlformats.org/officeDocument/2006/relationships/image" Target="../media/image7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tags" Target="../tags/tag89.xml"/><Relationship Id="rId7" Type="http://schemas.openxmlformats.org/officeDocument/2006/relationships/image" Target="../media/image81.pn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80.svg"/><Relationship Id="rId5" Type="http://schemas.openxmlformats.org/officeDocument/2006/relationships/image" Target="../media/image79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7" Type="http://schemas.openxmlformats.org/officeDocument/2006/relationships/image" Target="../media/image86.pn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90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../media/image86.png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89.png"/><Relationship Id="rId5" Type="http://schemas.openxmlformats.org/officeDocument/2006/relationships/tags" Target="../tags/tag97.xml"/><Relationship Id="rId15" Type="http://schemas.openxmlformats.org/officeDocument/2006/relationships/image" Target="../media/image92.png"/><Relationship Id="rId10" Type="http://schemas.openxmlformats.org/officeDocument/2006/relationships/image" Target="../media/image88.png"/><Relationship Id="rId4" Type="http://schemas.openxmlformats.org/officeDocument/2006/relationships/tags" Target="../tags/tag96.xml"/><Relationship Id="rId9" Type="http://schemas.openxmlformats.org/officeDocument/2006/relationships/image" Target="../media/image87.png"/><Relationship Id="rId14" Type="http://schemas.openxmlformats.org/officeDocument/2006/relationships/image" Target="../media/image9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tags" Target="../tags/tag102.xml"/><Relationship Id="rId7" Type="http://schemas.openxmlformats.org/officeDocument/2006/relationships/image" Target="../media/image86.png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image" Target="../media/image9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3.xml"/><Relationship Id="rId9" Type="http://schemas.openxmlformats.org/officeDocument/2006/relationships/image" Target="../media/image9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1.png"/><Relationship Id="rId3" Type="http://schemas.openxmlformats.org/officeDocument/2006/relationships/tags" Target="../tags/tag10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00.png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11" Type="http://schemas.openxmlformats.org/officeDocument/2006/relationships/image" Target="../media/image27.png"/><Relationship Id="rId5" Type="http://schemas.openxmlformats.org/officeDocument/2006/relationships/tags" Target="../tags/tag110.xml"/><Relationship Id="rId15" Type="http://schemas.openxmlformats.org/officeDocument/2006/relationships/image" Target="../media/image103.png"/><Relationship Id="rId10" Type="http://schemas.openxmlformats.org/officeDocument/2006/relationships/image" Target="../media/image10.jpeg"/><Relationship Id="rId4" Type="http://schemas.openxmlformats.org/officeDocument/2006/relationships/tags" Target="../tags/tag109.xml"/><Relationship Id="rId9" Type="http://schemas.openxmlformats.org/officeDocument/2006/relationships/image" Target="../media/image99.png"/><Relationship Id="rId14" Type="http://schemas.openxmlformats.org/officeDocument/2006/relationships/image" Target="../media/image10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cs.warwick.ac.uk/~igorcarb/complexity-meetings.html" TargetMode="External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5" Type="http://schemas.openxmlformats.org/officeDocument/2006/relationships/tags" Target="../tags/tag5.xml"/><Relationship Id="rId10" Type="http://schemas.openxmlformats.org/officeDocument/2006/relationships/image" Target="../media/image6.png"/><Relationship Id="rId4" Type="http://schemas.openxmlformats.org/officeDocument/2006/relationships/tags" Target="../tags/tag4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8.xml"/><Relationship Id="rId7" Type="http://schemas.openxmlformats.org/officeDocument/2006/relationships/image" Target="../media/image11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16.png"/><Relationship Id="rId17" Type="http://schemas.openxmlformats.org/officeDocument/2006/relationships/image" Target="../media/image10.jpeg"/><Relationship Id="rId2" Type="http://schemas.openxmlformats.org/officeDocument/2006/relationships/tags" Target="../tags/tag11.xml"/><Relationship Id="rId16" Type="http://schemas.openxmlformats.org/officeDocument/2006/relationships/image" Target="../media/image20.png"/><Relationship Id="rId20" Type="http://schemas.openxmlformats.org/officeDocument/2006/relationships/image" Target="../media/image23.png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15.png"/><Relationship Id="rId5" Type="http://schemas.openxmlformats.org/officeDocument/2006/relationships/tags" Target="../tags/tag14.xml"/><Relationship Id="rId15" Type="http://schemas.openxmlformats.org/officeDocument/2006/relationships/image" Target="../media/image19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22.png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26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BAF878-5354-452E-AC8A-5CA8555CD0B8}"/>
              </a:ext>
            </a:extLst>
          </p:cNvPr>
          <p:cNvSpPr txBox="1"/>
          <p:nvPr/>
        </p:nvSpPr>
        <p:spPr>
          <a:xfrm>
            <a:off x="739597" y="718954"/>
            <a:ext cx="102590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Calisto MT" panose="02040603050505030304" pitchFamily="18" charset="0"/>
                <a:cs typeface="Aharoni" panose="020B0604020202020204" pitchFamily="2" charset="-79"/>
              </a:rPr>
              <a:t>Kolmogorov complexity, prime numbers, </a:t>
            </a:r>
          </a:p>
          <a:p>
            <a:pPr algn="ctr"/>
            <a:r>
              <a:rPr lang="en-US" sz="3600" b="1" dirty="0">
                <a:solidFill>
                  <a:srgbClr val="C00000"/>
                </a:solidFill>
                <a:latin typeface="Calisto MT" panose="02040603050505030304" pitchFamily="18" charset="0"/>
                <a:cs typeface="Aharoni" panose="020B0604020202020204" pitchFamily="2" charset="-79"/>
              </a:rPr>
              <a:t>and complexity lower bounds</a:t>
            </a:r>
            <a:endParaRPr lang="en-GB" sz="3600" b="1" dirty="0">
              <a:solidFill>
                <a:srgbClr val="C00000"/>
              </a:solidFill>
              <a:latin typeface="Calisto MT" panose="02040603050505030304" pitchFamily="18" charset="0"/>
              <a:cs typeface="Aharoni" panose="020B0604020202020204" pitchFamily="2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495B51-5503-40C8-BF72-24BF91DCDE8D}"/>
              </a:ext>
            </a:extLst>
          </p:cNvPr>
          <p:cNvSpPr txBox="1"/>
          <p:nvPr/>
        </p:nvSpPr>
        <p:spPr>
          <a:xfrm>
            <a:off x="3498812" y="2585657"/>
            <a:ext cx="47406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b="1" i="0" dirty="0">
                <a:solidFill>
                  <a:srgbClr val="002060"/>
                </a:solidFill>
                <a:effectLst/>
                <a:latin typeface="DroidSerifItalic"/>
              </a:rPr>
              <a:t>LMS Computer Science Colloquium</a:t>
            </a:r>
          </a:p>
          <a:p>
            <a:pPr algn="ctr"/>
            <a:endParaRPr lang="en-GB" b="1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CA23C7-ABEB-43CF-B229-9542E30F0DFE}"/>
              </a:ext>
            </a:extLst>
          </p:cNvPr>
          <p:cNvSpPr txBox="1"/>
          <p:nvPr/>
        </p:nvSpPr>
        <p:spPr>
          <a:xfrm>
            <a:off x="4228524" y="4249699"/>
            <a:ext cx="3091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sto MT" panose="02040603050505030304" pitchFamily="18" charset="0"/>
              </a:rPr>
              <a:t>Igor Carboni Oliveira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02262D-B875-4F12-9D09-70F8FBB40B03}"/>
              </a:ext>
            </a:extLst>
          </p:cNvPr>
          <p:cNvSpPr txBox="1"/>
          <p:nvPr/>
        </p:nvSpPr>
        <p:spPr>
          <a:xfrm>
            <a:off x="4827290" y="3324321"/>
            <a:ext cx="2435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sto MT" panose="02040603050505030304" pitchFamily="18" charset="0"/>
              </a:rPr>
              <a:t>November/2020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86DAB0-D375-420B-98A9-3C062D8879AE}"/>
              </a:ext>
            </a:extLst>
          </p:cNvPr>
          <p:cNvSpPr txBox="1"/>
          <p:nvPr/>
        </p:nvSpPr>
        <p:spPr>
          <a:xfrm>
            <a:off x="11535509" y="6234071"/>
            <a:ext cx="49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87158D-8108-4A09-B794-F63EBDA5DE43}"/>
              </a:ext>
            </a:extLst>
          </p:cNvPr>
          <p:cNvSpPr txBox="1"/>
          <p:nvPr/>
        </p:nvSpPr>
        <p:spPr>
          <a:xfrm>
            <a:off x="4593923" y="493889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University of Warwick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114885-7571-4C44-AA07-FB8D816AC92C}"/>
              </a:ext>
            </a:extLst>
          </p:cNvPr>
          <p:cNvSpPr txBox="1"/>
          <p:nvPr/>
        </p:nvSpPr>
        <p:spPr>
          <a:xfrm>
            <a:off x="2950637" y="5797204"/>
            <a:ext cx="5446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Research funded by a Royal Society University Research Fellowship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047218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CBDE54-B436-4D25-9640-72943DABBD8A}"/>
              </a:ext>
            </a:extLst>
          </p:cNvPr>
          <p:cNvSpPr/>
          <p:nvPr/>
        </p:nvSpPr>
        <p:spPr>
          <a:xfrm>
            <a:off x="713642" y="595730"/>
            <a:ext cx="107647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chemeClr val="accent5">
                    <a:lumMod val="50000"/>
                  </a:schemeClr>
                </a:solidFill>
                <a:latin typeface="Calisto MT" panose="02040603050505030304" pitchFamily="18" charset="0"/>
              </a:rPr>
              <a:t>Definition of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  <a:latin typeface="Calisto MT" panose="02040603050505030304" pitchFamily="18" charset="0"/>
              </a:rPr>
              <a:t>rKt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  <a:latin typeface="Calisto MT" panose="02040603050505030304" pitchFamily="18" charset="0"/>
              </a:rPr>
              <a:t> complexity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539F97-0DC7-4D66-9BD0-AACAC66C9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238" y="3069902"/>
            <a:ext cx="5917521" cy="11734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5251F6-5379-43CE-854B-ACE8B6220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274" y="3257988"/>
            <a:ext cx="975946" cy="7973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44CAA2-9240-4425-9816-6A4CCD7EDA6B}"/>
              </a:ext>
            </a:extLst>
          </p:cNvPr>
          <p:cNvSpPr txBox="1"/>
          <p:nvPr/>
        </p:nvSpPr>
        <p:spPr>
          <a:xfrm>
            <a:off x="806986" y="5076385"/>
            <a:ext cx="105526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A </a:t>
            </a:r>
            <a:r>
              <a:rPr lang="en-GB" sz="2200" b="1" dirty="0"/>
              <a:t>short</a:t>
            </a:r>
            <a:r>
              <a:rPr lang="en-GB" sz="2200" dirty="0"/>
              <a:t> and </a:t>
            </a:r>
            <a:r>
              <a:rPr lang="en-GB" sz="2200" b="1" dirty="0"/>
              <a:t>effective</a:t>
            </a:r>
            <a:r>
              <a:rPr lang="en-GB" sz="2200" dirty="0"/>
              <a:t> </a:t>
            </a:r>
            <a:r>
              <a:rPr lang="en-GB" sz="2200" b="1" dirty="0">
                <a:solidFill>
                  <a:srgbClr val="C00000"/>
                </a:solidFill>
              </a:rPr>
              <a:t>probabilistic</a:t>
            </a:r>
            <a:r>
              <a:rPr lang="en-GB" sz="2200" dirty="0"/>
              <a:t> procedure that is likely to generate the observed data.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1109D6-3659-4EB9-95C1-F629267143EB}"/>
              </a:ext>
            </a:extLst>
          </p:cNvPr>
          <p:cNvSpPr txBox="1"/>
          <p:nvPr/>
        </p:nvSpPr>
        <p:spPr>
          <a:xfrm>
            <a:off x="806986" y="1809438"/>
            <a:ext cx="7510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tx2"/>
                </a:solidFill>
              </a:rPr>
              <a:t>[O’19] A randomized analogue of Levin’s </a:t>
            </a:r>
            <a:r>
              <a:rPr lang="en-GB" sz="2000" b="1" dirty="0" err="1">
                <a:solidFill>
                  <a:schemeClr val="tx2"/>
                </a:solidFill>
              </a:rPr>
              <a:t>Kt</a:t>
            </a:r>
            <a:r>
              <a:rPr lang="en-GB" sz="2000" b="1" dirty="0">
                <a:solidFill>
                  <a:schemeClr val="tx2"/>
                </a:solidFill>
              </a:rPr>
              <a:t> complexity: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BCE733-B208-473A-AC92-D5F1BEBB5545}"/>
              </a:ext>
            </a:extLst>
          </p:cNvPr>
          <p:cNvSpPr txBox="1"/>
          <p:nvPr/>
        </p:nvSpPr>
        <p:spPr>
          <a:xfrm>
            <a:off x="11535509" y="6234071"/>
            <a:ext cx="49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89196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967564-5B54-4036-9688-F50CD3DBEB09}"/>
              </a:ext>
            </a:extLst>
          </p:cNvPr>
          <p:cNvSpPr/>
          <p:nvPr/>
        </p:nvSpPr>
        <p:spPr>
          <a:xfrm>
            <a:off x="713642" y="595730"/>
            <a:ext cx="107647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chemeClr val="accent5">
                    <a:lumMod val="50000"/>
                  </a:schemeClr>
                </a:solidFill>
                <a:latin typeface="Calisto MT" panose="02040603050505030304" pitchFamily="18" charset="0"/>
              </a:rPr>
              <a:t>Basic properties of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  <a:latin typeface="Calisto MT" panose="02040603050505030304" pitchFamily="18" charset="0"/>
              </a:rPr>
              <a:t>rKt</a:t>
            </a:r>
            <a:endParaRPr lang="en-GB" sz="4400" b="1" dirty="0">
              <a:solidFill>
                <a:schemeClr val="accent5">
                  <a:lumMod val="50000"/>
                </a:schemeClr>
              </a:solidFill>
              <a:latin typeface="Calisto MT" panose="0204060305050503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CA12B4-9909-48D9-9057-A9E17E797D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901" y="1643116"/>
            <a:ext cx="5457727" cy="10823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B9E715-0544-438D-A743-38025E22C1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8466" y="1655177"/>
            <a:ext cx="4662633" cy="10823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8400971-E3AC-4CD1-8B9D-160C5AEF24D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01" y="3079990"/>
            <a:ext cx="4679122" cy="30970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5AD4FE2-9E93-4432-AFD7-2EEA65409F5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31" y="4782585"/>
            <a:ext cx="10387840" cy="35439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4066E0D-5A01-406B-AD4C-7BF6B889E72C}"/>
              </a:ext>
            </a:extLst>
          </p:cNvPr>
          <p:cNvSpPr txBox="1"/>
          <p:nvPr/>
        </p:nvSpPr>
        <p:spPr>
          <a:xfrm>
            <a:off x="564172" y="3662561"/>
            <a:ext cx="745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i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D90079-47AA-48AA-8F62-B7AEFEF5C502}"/>
              </a:ext>
            </a:extLst>
          </p:cNvPr>
          <p:cNvSpPr txBox="1"/>
          <p:nvPr/>
        </p:nvSpPr>
        <p:spPr>
          <a:xfrm>
            <a:off x="1310053" y="3749520"/>
            <a:ext cx="10269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chemeClr val="tx2"/>
                </a:solidFill>
              </a:rPr>
              <a:t>Are there strings that admit a more succinct representation using randomness?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7D01DA-56DC-4B4E-B035-F81F6BC26037}"/>
              </a:ext>
            </a:extLst>
          </p:cNvPr>
          <p:cNvSpPr txBox="1"/>
          <p:nvPr/>
        </p:nvSpPr>
        <p:spPr>
          <a:xfrm>
            <a:off x="481961" y="5495077"/>
            <a:ext cx="8293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As far as we know, gap between </a:t>
            </a:r>
            <a:r>
              <a:rPr lang="en-GB" sz="2400" dirty="0" err="1"/>
              <a:t>rKt</a:t>
            </a:r>
            <a:r>
              <a:rPr lang="en-GB" sz="2400" dirty="0"/>
              <a:t> and </a:t>
            </a:r>
            <a:r>
              <a:rPr lang="en-GB" sz="2400" dirty="0" err="1"/>
              <a:t>Kt</a:t>
            </a:r>
            <a:r>
              <a:rPr lang="en-GB" sz="2400" dirty="0"/>
              <a:t> could be maximum.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C18F389-4162-4847-8608-5B41979A7301}"/>
              </a:ext>
            </a:extLst>
          </p:cNvPr>
          <p:cNvSpPr txBox="1"/>
          <p:nvPr/>
        </p:nvSpPr>
        <p:spPr>
          <a:xfrm>
            <a:off x="9132542" y="5257229"/>
            <a:ext cx="24469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i="1" dirty="0">
                <a:solidFill>
                  <a:srgbClr val="0070C0"/>
                </a:solidFill>
              </a:rPr>
              <a:t>Proxy measure</a:t>
            </a:r>
          </a:p>
          <a:p>
            <a:pPr algn="ctr"/>
            <a:r>
              <a:rPr lang="en-GB" sz="2200" b="1" i="1" dirty="0">
                <a:solidFill>
                  <a:srgbClr val="0070C0"/>
                </a:solidFill>
              </a:rPr>
              <a:t>to investigate </a:t>
            </a:r>
            <a:r>
              <a:rPr lang="en-GB" sz="2200" b="1" i="1" dirty="0" err="1">
                <a:solidFill>
                  <a:srgbClr val="0070C0"/>
                </a:solidFill>
              </a:rPr>
              <a:t>Kt</a:t>
            </a:r>
            <a:r>
              <a:rPr lang="en-GB" sz="2200" b="1" i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696C31-B1CC-43CD-BD82-0716D16A9A95}"/>
              </a:ext>
            </a:extLst>
          </p:cNvPr>
          <p:cNvSpPr txBox="1"/>
          <p:nvPr/>
        </p:nvSpPr>
        <p:spPr>
          <a:xfrm>
            <a:off x="11535509" y="6234071"/>
            <a:ext cx="49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78684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B2EFD6-6A7A-4E2F-8D46-B47E64B6A4BE}"/>
              </a:ext>
            </a:extLst>
          </p:cNvPr>
          <p:cNvSpPr txBox="1"/>
          <p:nvPr/>
        </p:nvSpPr>
        <p:spPr>
          <a:xfrm>
            <a:off x="949379" y="1970262"/>
            <a:ext cx="9758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5">
                    <a:lumMod val="50000"/>
                  </a:schemeClr>
                </a:solidFill>
                <a:latin typeface="Calisto MT" panose="02040603050505030304" pitchFamily="18" charset="0"/>
                <a:cs typeface="Aharoni" panose="020B0604020202020204" pitchFamily="2" charset="-79"/>
              </a:rPr>
              <a:t>A theory of probabilistic representations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A55B62-56C6-467C-ADAB-8AC0829215E5}"/>
              </a:ext>
            </a:extLst>
          </p:cNvPr>
          <p:cNvSpPr txBox="1"/>
          <p:nvPr/>
        </p:nvSpPr>
        <p:spPr>
          <a:xfrm>
            <a:off x="1252549" y="3516261"/>
            <a:ext cx="106082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[O-Santhanam’17] </a:t>
            </a:r>
            <a:r>
              <a:rPr lang="en-US" dirty="0"/>
              <a:t>Pseudodeterministic constructions in subexponential time.</a:t>
            </a:r>
          </a:p>
          <a:p>
            <a:endParaRPr lang="en-US" b="1" dirty="0"/>
          </a:p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[O’19]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Randomness and intractability in Kolmogorov complexity.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[Lu-O’20]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An efficient coding theorem via probabilistic representations and its applications. 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9D28F6-43FC-4A47-B956-F1D78AA3D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50" y="3429000"/>
            <a:ext cx="630058" cy="5147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2D9B2E-0A01-4F12-B29E-BD93CF72A6BA}"/>
              </a:ext>
            </a:extLst>
          </p:cNvPr>
          <p:cNvSpPr txBox="1"/>
          <p:nvPr/>
        </p:nvSpPr>
        <p:spPr>
          <a:xfrm>
            <a:off x="11535509" y="6234071"/>
            <a:ext cx="49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903546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06E111C-5319-4CAA-96E1-5D143A1A05C3}"/>
              </a:ext>
            </a:extLst>
          </p:cNvPr>
          <p:cNvSpPr/>
          <p:nvPr/>
        </p:nvSpPr>
        <p:spPr>
          <a:xfrm>
            <a:off x="713642" y="595730"/>
            <a:ext cx="107647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chemeClr val="accent5">
                    <a:lumMod val="50000"/>
                  </a:schemeClr>
                </a:solidFill>
                <a:latin typeface="Calisto MT" panose="02040603050505030304" pitchFamily="18" charset="0"/>
              </a:rPr>
              <a:t>Probabilistic representations can see patterns in prime numbers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544ECC-8C62-4514-86DE-D766147F659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84" y="2679160"/>
            <a:ext cx="6578553" cy="2651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4FC36E-A4A9-4BCF-BA0A-4A6F2EAE4B0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46" y="3641224"/>
            <a:ext cx="9885354" cy="63179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8AC071A-E7B7-442D-8491-615F257710A6}"/>
              </a:ext>
            </a:extLst>
          </p:cNvPr>
          <p:cNvSpPr txBox="1"/>
          <p:nvPr/>
        </p:nvSpPr>
        <p:spPr>
          <a:xfrm>
            <a:off x="670423" y="4969955"/>
            <a:ext cx="10247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C00000"/>
                </a:solidFill>
              </a:rPr>
              <a:t>Informally, some primes are structured enough to admit “short” and “effective” probabilistic representations.</a:t>
            </a:r>
            <a:endParaRPr lang="en-GB" sz="2200" dirty="0">
              <a:solidFill>
                <a:srgbClr val="C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CD3FCA-F27B-4000-85A9-0B82566008AA}"/>
              </a:ext>
            </a:extLst>
          </p:cNvPr>
          <p:cNvSpPr txBox="1"/>
          <p:nvPr/>
        </p:nvSpPr>
        <p:spPr>
          <a:xfrm>
            <a:off x="11535509" y="6234071"/>
            <a:ext cx="49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787842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D28E4E4-FBDF-493B-AE65-4CA711096654}"/>
              </a:ext>
            </a:extLst>
          </p:cNvPr>
          <p:cNvSpPr/>
          <p:nvPr/>
        </p:nvSpPr>
        <p:spPr>
          <a:xfrm>
            <a:off x="880770" y="631019"/>
            <a:ext cx="8085843" cy="3075868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5699E1-6825-49DA-AC64-64F1B8C29F5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70" y="4472346"/>
            <a:ext cx="7587531" cy="2332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744728-0BAE-477A-9187-8177023DC41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823" y="4964715"/>
            <a:ext cx="7029669" cy="31703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A5E06F-FC6D-485A-B33B-4DD2DF059E9E}"/>
              </a:ext>
            </a:extLst>
          </p:cNvPr>
          <p:cNvCxnSpPr>
            <a:cxnSpLocks/>
          </p:cNvCxnSpPr>
          <p:nvPr/>
        </p:nvCxnSpPr>
        <p:spPr>
          <a:xfrm>
            <a:off x="3453834" y="5361956"/>
            <a:ext cx="1617784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E274223-45A0-4406-ACF4-B701AAA28639}"/>
              </a:ext>
            </a:extLst>
          </p:cNvPr>
          <p:cNvCxnSpPr>
            <a:cxnSpLocks/>
          </p:cNvCxnSpPr>
          <p:nvPr/>
        </p:nvCxnSpPr>
        <p:spPr>
          <a:xfrm flipV="1">
            <a:off x="6730461" y="5352000"/>
            <a:ext cx="2350029" cy="879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C2B8F91-B884-46C8-89CC-54A80232D49F}"/>
              </a:ext>
            </a:extLst>
          </p:cNvPr>
          <p:cNvCxnSpPr>
            <a:cxnSpLocks/>
          </p:cNvCxnSpPr>
          <p:nvPr/>
        </p:nvCxnSpPr>
        <p:spPr>
          <a:xfrm>
            <a:off x="4178861" y="5543115"/>
            <a:ext cx="0" cy="58908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9F6FFE4-2B18-4ABA-852A-CD6735A344FE}"/>
              </a:ext>
            </a:extLst>
          </p:cNvPr>
          <p:cNvCxnSpPr/>
          <p:nvPr/>
        </p:nvCxnSpPr>
        <p:spPr>
          <a:xfrm>
            <a:off x="4178861" y="6123408"/>
            <a:ext cx="80889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6DAA084D-7423-4D74-9ACE-CA3D9A8FE3B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584" y="5984704"/>
            <a:ext cx="3400520" cy="27740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9929C967-2037-4CD5-8F6F-7DE3B96981EF}"/>
                  </a:ext>
                </a:extLst>
              </p14:cNvPr>
              <p14:cNvContentPartPr/>
              <p14:nvPr/>
            </p14:nvContentPartPr>
            <p14:xfrm>
              <a:off x="1913428" y="2030462"/>
              <a:ext cx="360" cy="3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9929C967-2037-4CD5-8F6F-7DE3B96981E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04788" y="202182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47FB3961-CFF4-4C93-A214-17BC5FA71AF1}"/>
                  </a:ext>
                </a:extLst>
              </p14:cNvPr>
              <p14:cNvContentPartPr/>
              <p14:nvPr/>
            </p14:nvContentPartPr>
            <p14:xfrm>
              <a:off x="2396908" y="1793222"/>
              <a:ext cx="360" cy="3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47FB3961-CFF4-4C93-A214-17BC5FA71AF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88268" y="178422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AE96E88D-FBB1-46AC-A62D-4E5F92FC0837}"/>
                  </a:ext>
                </a:extLst>
              </p14:cNvPr>
              <p14:cNvContentPartPr/>
              <p14:nvPr/>
            </p14:nvContentPartPr>
            <p14:xfrm>
              <a:off x="5224708" y="1497302"/>
              <a:ext cx="3258000" cy="16736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AE96E88D-FBB1-46AC-A62D-4E5F92FC083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215708" y="1488302"/>
                <a:ext cx="3275640" cy="1691280"/>
              </a:xfrm>
              <a:prstGeom prst="rect">
                <a:avLst/>
              </a:prstGeom>
            </p:spPr>
          </p:pic>
        </mc:Fallback>
      </mc:AlternateContent>
      <p:sp>
        <p:nvSpPr>
          <p:cNvPr id="91" name="TextBox 90">
            <a:extLst>
              <a:ext uri="{FF2B5EF4-FFF2-40B4-BE49-F238E27FC236}">
                <a16:creationId xmlns:a16="http://schemas.microsoft.com/office/drawing/2014/main" id="{D32F2A83-7533-4063-ADB2-A4970E013808}"/>
              </a:ext>
            </a:extLst>
          </p:cNvPr>
          <p:cNvSpPr txBox="1"/>
          <p:nvPr/>
        </p:nvSpPr>
        <p:spPr>
          <a:xfrm>
            <a:off x="1706809" y="988178"/>
            <a:ext cx="413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endParaRPr lang="en-GB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284529F-1C49-47E8-96D6-D73F839D2174}"/>
              </a:ext>
            </a:extLst>
          </p:cNvPr>
          <p:cNvSpPr txBox="1"/>
          <p:nvPr/>
        </p:nvSpPr>
        <p:spPr>
          <a:xfrm>
            <a:off x="4692111" y="2030462"/>
            <a:ext cx="413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endParaRPr lang="en-GB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A079A52-DCCA-4FA9-998B-334E2156F457}"/>
              </a:ext>
            </a:extLst>
          </p:cNvPr>
          <p:cNvSpPr txBox="1"/>
          <p:nvPr/>
        </p:nvSpPr>
        <p:spPr>
          <a:xfrm>
            <a:off x="3928332" y="955912"/>
            <a:ext cx="413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endParaRPr lang="en-GB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06434FA-5A63-49CC-885C-EF4C5FF070E8}"/>
              </a:ext>
            </a:extLst>
          </p:cNvPr>
          <p:cNvSpPr txBox="1"/>
          <p:nvPr/>
        </p:nvSpPr>
        <p:spPr>
          <a:xfrm>
            <a:off x="1706809" y="2149456"/>
            <a:ext cx="413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endParaRPr lang="en-GB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AD2D66C-7694-491C-80BD-4B79B3774244}"/>
              </a:ext>
            </a:extLst>
          </p:cNvPr>
          <p:cNvSpPr txBox="1"/>
          <p:nvPr/>
        </p:nvSpPr>
        <p:spPr>
          <a:xfrm>
            <a:off x="3177955" y="2518788"/>
            <a:ext cx="413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endParaRPr lang="en-GB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393AF65-94F0-4A0E-85D8-073CE8DB00D7}"/>
              </a:ext>
            </a:extLst>
          </p:cNvPr>
          <p:cNvSpPr txBox="1"/>
          <p:nvPr/>
        </p:nvSpPr>
        <p:spPr>
          <a:xfrm>
            <a:off x="6161890" y="896988"/>
            <a:ext cx="413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endParaRPr lang="en-GB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A8167897-9259-463E-9784-73D09A82BA9E}"/>
              </a:ext>
            </a:extLst>
          </p:cNvPr>
          <p:cNvSpPr txBox="1"/>
          <p:nvPr/>
        </p:nvSpPr>
        <p:spPr>
          <a:xfrm>
            <a:off x="2740218" y="1480382"/>
            <a:ext cx="413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endParaRPr lang="en-GB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39ABC395-1B32-4B85-BC6B-777CAB2AE9FE}"/>
              </a:ext>
            </a:extLst>
          </p:cNvPr>
          <p:cNvSpPr txBox="1"/>
          <p:nvPr/>
        </p:nvSpPr>
        <p:spPr>
          <a:xfrm>
            <a:off x="5121520" y="1385045"/>
            <a:ext cx="413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endParaRPr lang="en-GB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9C1D5752-272D-476B-9453-7287F06D85D3}"/>
              </a:ext>
            </a:extLst>
          </p:cNvPr>
          <p:cNvSpPr txBox="1"/>
          <p:nvPr/>
        </p:nvSpPr>
        <p:spPr>
          <a:xfrm>
            <a:off x="7241303" y="1071471"/>
            <a:ext cx="413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endParaRPr lang="en-GB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021801CF-D569-4A0F-AA69-718A7FCD313F}"/>
              </a:ext>
            </a:extLst>
          </p:cNvPr>
          <p:cNvSpPr txBox="1"/>
          <p:nvPr/>
        </p:nvSpPr>
        <p:spPr>
          <a:xfrm>
            <a:off x="5416061" y="2644144"/>
            <a:ext cx="413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endParaRPr lang="en-GB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5071E662-674F-4D52-89BC-D6EF37B4C6DC}"/>
              </a:ext>
            </a:extLst>
          </p:cNvPr>
          <p:cNvSpPr txBox="1"/>
          <p:nvPr/>
        </p:nvSpPr>
        <p:spPr>
          <a:xfrm>
            <a:off x="6257366" y="2058839"/>
            <a:ext cx="413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endParaRPr lang="en-GB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6E19B5B1-4708-4D43-A941-AF924BC537CA}"/>
              </a:ext>
            </a:extLst>
          </p:cNvPr>
          <p:cNvSpPr txBox="1"/>
          <p:nvPr/>
        </p:nvSpPr>
        <p:spPr>
          <a:xfrm>
            <a:off x="7256195" y="2532371"/>
            <a:ext cx="413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endParaRPr lang="en-GB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210F4DF-E675-4F8B-871C-8970E98F4877}"/>
              </a:ext>
            </a:extLst>
          </p:cNvPr>
          <p:cNvSpPr txBox="1"/>
          <p:nvPr/>
        </p:nvSpPr>
        <p:spPr>
          <a:xfrm>
            <a:off x="1206275" y="2966448"/>
            <a:ext cx="413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endParaRPr lang="en-GB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0BFCADCD-DCAE-4101-B321-BB2B8D11074C}"/>
              </a:ext>
            </a:extLst>
          </p:cNvPr>
          <p:cNvSpPr txBox="1"/>
          <p:nvPr/>
        </p:nvSpPr>
        <p:spPr>
          <a:xfrm>
            <a:off x="4171484" y="3073364"/>
            <a:ext cx="355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endParaRPr lang="en-GB" dirty="0"/>
          </a:p>
        </p:txBody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0E513A85-E5F3-412C-9442-1377A9200E9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476" y="801787"/>
            <a:ext cx="905513" cy="3191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40D65DBA-1604-4946-8F8B-E9D39CB02497}"/>
                  </a:ext>
                </a:extLst>
              </p14:cNvPr>
              <p14:cNvContentPartPr/>
              <p14:nvPr/>
            </p14:nvContentPartPr>
            <p14:xfrm>
              <a:off x="8117308" y="1423142"/>
              <a:ext cx="1345680" cy="57276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40D65DBA-1604-4946-8F8B-E9D39CB0249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108308" y="1414142"/>
                <a:ext cx="1363320" cy="590400"/>
              </a:xfrm>
              <a:prstGeom prst="rect">
                <a:avLst/>
              </a:prstGeom>
            </p:spPr>
          </p:pic>
        </mc:Fallback>
      </mc:AlternateContent>
      <p:pic>
        <p:nvPicPr>
          <p:cNvPr id="152" name="Picture 151">
            <a:extLst>
              <a:ext uri="{FF2B5EF4-FFF2-40B4-BE49-F238E27FC236}">
                <a16:creationId xmlns:a16="http://schemas.microsoft.com/office/drawing/2014/main" id="{4FEAAEC7-1746-4FDF-B6D9-6849E3E4390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877" y="1325244"/>
            <a:ext cx="2085123" cy="253019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CA29F1FA-5A13-4567-8ECB-D40C67C9597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193" y="2058292"/>
            <a:ext cx="885070" cy="234577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BE8EF9F2-0BBD-4D54-BF9F-6F814A3779A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493" y="3916712"/>
            <a:ext cx="3229807" cy="2301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E61B1489-BA8F-4671-9293-0E57A68A7FD2}"/>
                  </a:ext>
                </a:extLst>
              </p14:cNvPr>
              <p14:cNvContentPartPr/>
              <p14:nvPr/>
            </p14:nvContentPartPr>
            <p14:xfrm>
              <a:off x="7387671" y="2923228"/>
              <a:ext cx="725400" cy="122364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E61B1489-BA8F-4671-9293-0E57A68A7FD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379031" y="2914588"/>
                <a:ext cx="743040" cy="124128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D61ADFF-05D6-4903-AD15-CB61DDC2E48A}"/>
              </a:ext>
            </a:extLst>
          </p:cNvPr>
          <p:cNvSpPr txBox="1"/>
          <p:nvPr/>
        </p:nvSpPr>
        <p:spPr>
          <a:xfrm>
            <a:off x="11535509" y="6234071"/>
            <a:ext cx="49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79FEC3-6077-4739-B430-1F8AB03562CF}"/>
              </a:ext>
            </a:extLst>
          </p:cNvPr>
          <p:cNvSpPr/>
          <p:nvPr/>
        </p:nvSpPr>
        <p:spPr>
          <a:xfrm>
            <a:off x="1682764" y="1500780"/>
            <a:ext cx="856205" cy="62218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86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3" grpId="0"/>
      <p:bldP spid="95" grpId="0"/>
      <p:bldP spid="97" grpId="0"/>
      <p:bldP spid="99" grpId="0"/>
      <p:bldP spid="101" grpId="0"/>
      <p:bldP spid="103" grpId="0"/>
      <p:bldP spid="105" grpId="0"/>
      <p:bldP spid="107" grpId="0"/>
      <p:bldP spid="109" grpId="0"/>
      <p:bldP spid="111" grpId="0"/>
      <p:bldP spid="113" grpId="0"/>
      <p:bldP spid="115" grpId="0"/>
      <p:bldP spid="1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1E4DC33-D595-43A6-A10F-B1B3DE29878C}"/>
              </a:ext>
            </a:extLst>
          </p:cNvPr>
          <p:cNvSpPr/>
          <p:nvPr/>
        </p:nvSpPr>
        <p:spPr>
          <a:xfrm>
            <a:off x="713642" y="595730"/>
            <a:ext cx="107647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chemeClr val="accent5">
                    <a:lumMod val="50000"/>
                  </a:schemeClr>
                </a:solidFill>
                <a:latin typeface="Calisto MT" panose="02040603050505030304" pitchFamily="18" charset="0"/>
              </a:rPr>
              <a:t>Pseudorandomness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350FEA-98FB-428C-B3C8-E341535FC4B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73" y="5831240"/>
            <a:ext cx="8936671" cy="30784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E0C351B-6954-4843-9123-A270E8A662E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33" y="3522183"/>
            <a:ext cx="4145595" cy="25301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C9DDBFD-BBB1-4101-B061-3E7870FA4869}"/>
              </a:ext>
            </a:extLst>
          </p:cNvPr>
          <p:cNvGrpSpPr/>
          <p:nvPr/>
        </p:nvGrpSpPr>
        <p:grpSpPr>
          <a:xfrm>
            <a:off x="2447325" y="1663144"/>
            <a:ext cx="3231174" cy="1453451"/>
            <a:chOff x="880770" y="631019"/>
            <a:chExt cx="8085843" cy="307586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A69C7B3-1042-4E33-9A64-375DDA7A0271}"/>
                </a:ext>
              </a:extLst>
            </p:cNvPr>
            <p:cNvSpPr/>
            <p:nvPr/>
          </p:nvSpPr>
          <p:spPr>
            <a:xfrm>
              <a:off x="880770" y="631019"/>
              <a:ext cx="8085843" cy="307586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6CE95E3-E79A-425E-9221-B7460D35D875}"/>
                    </a:ext>
                  </a:extLst>
                </p14:cNvPr>
                <p14:cNvContentPartPr/>
                <p14:nvPr/>
              </p14:nvContentPartPr>
              <p14:xfrm>
                <a:off x="1913428" y="2030462"/>
                <a:ext cx="360" cy="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E6D6E26-CF44-43A4-B517-B64BD704C3B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904428" y="202146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C3CF7BD-5CA6-4289-B9C8-44B82DD45251}"/>
                    </a:ext>
                  </a:extLst>
                </p14:cNvPr>
                <p14:cNvContentPartPr/>
                <p14:nvPr/>
              </p14:nvContentPartPr>
              <p14:xfrm>
                <a:off x="2396908" y="1793222"/>
                <a:ext cx="360" cy="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0A3BD14-3199-483B-8FDE-941A14975C9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387908" y="178422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7EF8EDA-93C1-4CA6-85AF-F5EF005DC1D7}"/>
                    </a:ext>
                  </a:extLst>
                </p14:cNvPr>
                <p14:cNvContentPartPr/>
                <p14:nvPr/>
              </p14:nvContentPartPr>
              <p14:xfrm>
                <a:off x="5224708" y="1497302"/>
                <a:ext cx="3258000" cy="16736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48C3BC5-F0D0-4BF9-A06D-06D747E0379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202189" y="1478266"/>
                  <a:ext cx="3302137" cy="171095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666762B-CAAD-45F0-B612-1E235A3D366E}"/>
                </a:ext>
              </a:extLst>
            </p:cNvPr>
            <p:cNvSpPr txBox="1"/>
            <p:nvPr/>
          </p:nvSpPr>
          <p:spPr>
            <a:xfrm>
              <a:off x="1706809" y="988178"/>
              <a:ext cx="4132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  <a:endParaRPr lang="en-GB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DCAB9AA-1A0C-4CE7-A0A7-569AF7F2C5DA}"/>
                </a:ext>
              </a:extLst>
            </p:cNvPr>
            <p:cNvSpPr txBox="1"/>
            <p:nvPr/>
          </p:nvSpPr>
          <p:spPr>
            <a:xfrm>
              <a:off x="4692111" y="2030462"/>
              <a:ext cx="4132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  <a:endParaRPr lang="en-GB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23ABF2D-EF49-4797-98F3-CE104D236F7C}"/>
                </a:ext>
              </a:extLst>
            </p:cNvPr>
            <p:cNvSpPr txBox="1"/>
            <p:nvPr/>
          </p:nvSpPr>
          <p:spPr>
            <a:xfrm>
              <a:off x="3928332" y="955912"/>
              <a:ext cx="4132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C1ADCEA-683D-4D5B-95E4-0F4660D6C98C}"/>
                </a:ext>
              </a:extLst>
            </p:cNvPr>
            <p:cNvSpPr txBox="1"/>
            <p:nvPr/>
          </p:nvSpPr>
          <p:spPr>
            <a:xfrm>
              <a:off x="1706809" y="2149456"/>
              <a:ext cx="4132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  <a:endParaRPr lang="en-GB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468A9A3-CFD7-48EA-8FC6-A88B908F613C}"/>
                </a:ext>
              </a:extLst>
            </p:cNvPr>
            <p:cNvSpPr txBox="1"/>
            <p:nvPr/>
          </p:nvSpPr>
          <p:spPr>
            <a:xfrm>
              <a:off x="3177955" y="2518788"/>
              <a:ext cx="4132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  <a:endParaRPr lang="en-GB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F3A5F17-481E-420B-B2A2-4EC470D0E6E6}"/>
                </a:ext>
              </a:extLst>
            </p:cNvPr>
            <p:cNvSpPr txBox="1"/>
            <p:nvPr/>
          </p:nvSpPr>
          <p:spPr>
            <a:xfrm>
              <a:off x="6161890" y="896988"/>
              <a:ext cx="4132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  <a:endParaRPr lang="en-GB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E07403C-0DB6-428C-8D38-66607A115A64}"/>
                </a:ext>
              </a:extLst>
            </p:cNvPr>
            <p:cNvSpPr txBox="1"/>
            <p:nvPr/>
          </p:nvSpPr>
          <p:spPr>
            <a:xfrm>
              <a:off x="2740218" y="1480382"/>
              <a:ext cx="4132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  <a:endParaRPr lang="en-GB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4943D48-41F0-4001-A247-96BE11B49DC6}"/>
                </a:ext>
              </a:extLst>
            </p:cNvPr>
            <p:cNvSpPr txBox="1"/>
            <p:nvPr/>
          </p:nvSpPr>
          <p:spPr>
            <a:xfrm>
              <a:off x="5121520" y="1385045"/>
              <a:ext cx="4132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61827C5-7BEF-49F4-A023-36F75BC5D137}"/>
                </a:ext>
              </a:extLst>
            </p:cNvPr>
            <p:cNvSpPr txBox="1"/>
            <p:nvPr/>
          </p:nvSpPr>
          <p:spPr>
            <a:xfrm>
              <a:off x="7241303" y="1071470"/>
              <a:ext cx="413239" cy="781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AF091D6-CEF7-4DA4-8B13-9BC5826A7A23}"/>
                </a:ext>
              </a:extLst>
            </p:cNvPr>
            <p:cNvSpPr txBox="1"/>
            <p:nvPr/>
          </p:nvSpPr>
          <p:spPr>
            <a:xfrm>
              <a:off x="6257366" y="2058839"/>
              <a:ext cx="4132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  <a:endParaRPr lang="en-GB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8C28BDF-D89A-4018-B54F-D7259E2DA972}"/>
                </a:ext>
              </a:extLst>
            </p:cNvPr>
            <p:cNvSpPr txBox="1"/>
            <p:nvPr/>
          </p:nvSpPr>
          <p:spPr>
            <a:xfrm>
              <a:off x="7256195" y="2532371"/>
              <a:ext cx="4132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  <a:endParaRPr lang="en-GB" dirty="0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E257E75-0C39-49E4-BC2A-F06E87249091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9135" y="801786"/>
              <a:ext cx="1421853" cy="501118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03434D4-E62A-4848-8815-0EF1FD091C96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8189" y="2058289"/>
              <a:ext cx="1393495" cy="369330"/>
            </a:xfrm>
            <a:prstGeom prst="rect">
              <a:avLst/>
            </a:prstGeom>
          </p:spPr>
        </p:pic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7D544925-AED7-43AA-AEB7-194126BC78C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23" y="4172182"/>
            <a:ext cx="5698340" cy="29774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F01150F-0A66-4997-B830-DDD7CC03E90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671" y="4719968"/>
            <a:ext cx="5612377" cy="627517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70190B2F-9F30-4665-8937-024C972086B9}"/>
              </a:ext>
            </a:extLst>
          </p:cNvPr>
          <p:cNvGrpSpPr/>
          <p:nvPr/>
        </p:nvGrpSpPr>
        <p:grpSpPr>
          <a:xfrm>
            <a:off x="7389914" y="1663144"/>
            <a:ext cx="4145595" cy="2677179"/>
            <a:chOff x="7389914" y="1663144"/>
            <a:chExt cx="4145595" cy="2677179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24F8546-3D5A-46F6-9E0D-33B1680EA31B}"/>
                </a:ext>
              </a:extLst>
            </p:cNvPr>
            <p:cNvSpPr/>
            <p:nvPr/>
          </p:nvSpPr>
          <p:spPr>
            <a:xfrm>
              <a:off x="7389914" y="1663144"/>
              <a:ext cx="4145595" cy="26771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D7157E8-3910-4D82-A5EB-F574EAC45C28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0258" y="1904637"/>
              <a:ext cx="3167314" cy="253019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05A54FE-FDED-44B6-9717-F7CC78F4ED37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6331" y="2913801"/>
              <a:ext cx="1978428" cy="253019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25839D04-FA61-4792-8464-676238D94839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1665" y="3287961"/>
              <a:ext cx="1967759" cy="253019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B8535F8-F4BA-4C73-AAC4-31B5F1647AFA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7136" y="2454997"/>
              <a:ext cx="2232972" cy="272834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810207AB-3F3C-4D5F-84A0-B91BE55FA6BA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7137" y="3870089"/>
              <a:ext cx="3104577" cy="197744"/>
            </a:xfrm>
            <a:prstGeom prst="rect">
              <a:avLst/>
            </a:prstGeom>
          </p:spPr>
        </p:pic>
      </p:grp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ACFE032-47D2-4574-AE87-DA87BC100B43}"/>
              </a:ext>
            </a:extLst>
          </p:cNvPr>
          <p:cNvCxnSpPr>
            <a:cxnSpLocks/>
          </p:cNvCxnSpPr>
          <p:nvPr/>
        </p:nvCxnSpPr>
        <p:spPr>
          <a:xfrm>
            <a:off x="534249" y="3905081"/>
            <a:ext cx="415783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F812624E-8A29-4516-BAAD-7CA0C1F4AD10}"/>
              </a:ext>
            </a:extLst>
          </p:cNvPr>
          <p:cNvSpPr txBox="1"/>
          <p:nvPr/>
        </p:nvSpPr>
        <p:spPr>
          <a:xfrm>
            <a:off x="11535509" y="6234071"/>
            <a:ext cx="49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575E78-9DB5-4C8F-8BC7-CEAA7DDCD8F6}"/>
              </a:ext>
            </a:extLst>
          </p:cNvPr>
          <p:cNvSpPr/>
          <p:nvPr/>
        </p:nvSpPr>
        <p:spPr>
          <a:xfrm>
            <a:off x="2763782" y="2101805"/>
            <a:ext cx="374144" cy="31109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74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690EDB9-9BAC-4018-B6DF-091BE292EBC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73" y="1149665"/>
            <a:ext cx="7345180" cy="2530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00C7A4-35F1-4907-8A70-475EFA97942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73" y="1874442"/>
            <a:ext cx="2812172" cy="1981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ADF3F1-CF75-48A6-A099-09C43347776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762" y="2876132"/>
            <a:ext cx="8703256" cy="230156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9DA43018-086D-47C7-B032-0F4C6EB08042}"/>
              </a:ext>
            </a:extLst>
          </p:cNvPr>
          <p:cNvGrpSpPr/>
          <p:nvPr/>
        </p:nvGrpSpPr>
        <p:grpSpPr>
          <a:xfrm>
            <a:off x="8311383" y="873795"/>
            <a:ext cx="3231174" cy="1453451"/>
            <a:chOff x="880770" y="631019"/>
            <a:chExt cx="8085843" cy="307586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F7C6463-C265-4C08-BA20-B41DEA12374B}"/>
                </a:ext>
              </a:extLst>
            </p:cNvPr>
            <p:cNvSpPr/>
            <p:nvPr/>
          </p:nvSpPr>
          <p:spPr>
            <a:xfrm>
              <a:off x="880770" y="631019"/>
              <a:ext cx="8085843" cy="307586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E6D6E26-CF44-43A4-B517-B64BD704C3B5}"/>
                    </a:ext>
                  </a:extLst>
                </p14:cNvPr>
                <p14:cNvContentPartPr/>
                <p14:nvPr/>
              </p14:nvContentPartPr>
              <p14:xfrm>
                <a:off x="1913428" y="2030462"/>
                <a:ext cx="360" cy="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E6D6E26-CF44-43A4-B517-B64BD704C3B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04428" y="202146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0A3BD14-3199-483B-8FDE-941A14975C9A}"/>
                    </a:ext>
                  </a:extLst>
                </p14:cNvPr>
                <p14:cNvContentPartPr/>
                <p14:nvPr/>
              </p14:nvContentPartPr>
              <p14:xfrm>
                <a:off x="2396908" y="1793222"/>
                <a:ext cx="360" cy="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0A3BD14-3199-483B-8FDE-941A14975C9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387908" y="178422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48C3BC5-F0D0-4BF9-A06D-06D747E0379A}"/>
                    </a:ext>
                  </a:extLst>
                </p14:cNvPr>
                <p14:cNvContentPartPr/>
                <p14:nvPr/>
              </p14:nvContentPartPr>
              <p14:xfrm>
                <a:off x="5224708" y="1497302"/>
                <a:ext cx="3258000" cy="16736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48C3BC5-F0D0-4BF9-A06D-06D747E0379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202189" y="1478266"/>
                  <a:ext cx="3302137" cy="171095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CD5AE0F-6AE3-4FA9-B60D-4427E391B1F1}"/>
                </a:ext>
              </a:extLst>
            </p:cNvPr>
            <p:cNvSpPr txBox="1"/>
            <p:nvPr/>
          </p:nvSpPr>
          <p:spPr>
            <a:xfrm>
              <a:off x="1706809" y="988178"/>
              <a:ext cx="4132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  <a:endParaRPr lang="en-GB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A223346-28D4-4735-A140-1E6FA2D5CBC5}"/>
                </a:ext>
              </a:extLst>
            </p:cNvPr>
            <p:cNvSpPr txBox="1"/>
            <p:nvPr/>
          </p:nvSpPr>
          <p:spPr>
            <a:xfrm>
              <a:off x="4692111" y="2030462"/>
              <a:ext cx="4132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  <a:endParaRPr lang="en-GB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9618C77-0BE2-4188-8804-775C77D4EA80}"/>
                </a:ext>
              </a:extLst>
            </p:cNvPr>
            <p:cNvSpPr txBox="1"/>
            <p:nvPr/>
          </p:nvSpPr>
          <p:spPr>
            <a:xfrm>
              <a:off x="3928332" y="955912"/>
              <a:ext cx="4132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  <a:endParaRPr lang="en-GB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865D663-C85D-44D0-92DA-5ED000ADD5B0}"/>
                </a:ext>
              </a:extLst>
            </p:cNvPr>
            <p:cNvSpPr txBox="1"/>
            <p:nvPr/>
          </p:nvSpPr>
          <p:spPr>
            <a:xfrm>
              <a:off x="1706809" y="2149456"/>
              <a:ext cx="4132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  <a:endParaRPr lang="en-GB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1DADB65-B1A2-4D3F-894A-88DE1B47AA3E}"/>
                </a:ext>
              </a:extLst>
            </p:cNvPr>
            <p:cNvSpPr txBox="1"/>
            <p:nvPr/>
          </p:nvSpPr>
          <p:spPr>
            <a:xfrm>
              <a:off x="3177955" y="2518788"/>
              <a:ext cx="4132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  <a:endParaRPr lang="en-GB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0C09CE0-8C9C-49A2-922B-505535EAFCCE}"/>
                </a:ext>
              </a:extLst>
            </p:cNvPr>
            <p:cNvSpPr txBox="1"/>
            <p:nvPr/>
          </p:nvSpPr>
          <p:spPr>
            <a:xfrm>
              <a:off x="6161890" y="896988"/>
              <a:ext cx="4132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  <a:endParaRPr lang="en-GB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410EFF5-28C6-4B4A-8053-FE82415BBB1B}"/>
                </a:ext>
              </a:extLst>
            </p:cNvPr>
            <p:cNvSpPr txBox="1"/>
            <p:nvPr/>
          </p:nvSpPr>
          <p:spPr>
            <a:xfrm>
              <a:off x="2740218" y="1480382"/>
              <a:ext cx="4132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  <a:endParaRPr lang="en-GB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5BEC4D6-5C15-4C01-BE4E-49E994E7B072}"/>
                </a:ext>
              </a:extLst>
            </p:cNvPr>
            <p:cNvSpPr txBox="1"/>
            <p:nvPr/>
          </p:nvSpPr>
          <p:spPr>
            <a:xfrm>
              <a:off x="5121520" y="1385045"/>
              <a:ext cx="4132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  <a:endParaRPr lang="en-GB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7AA8781-0A23-4256-9EEE-FB32CA9854F8}"/>
                </a:ext>
              </a:extLst>
            </p:cNvPr>
            <p:cNvSpPr txBox="1"/>
            <p:nvPr/>
          </p:nvSpPr>
          <p:spPr>
            <a:xfrm>
              <a:off x="7241303" y="1071470"/>
              <a:ext cx="413239" cy="781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E899BB6-4D9E-47CB-B46D-59F41CECCC55}"/>
                </a:ext>
              </a:extLst>
            </p:cNvPr>
            <p:cNvSpPr txBox="1"/>
            <p:nvPr/>
          </p:nvSpPr>
          <p:spPr>
            <a:xfrm>
              <a:off x="6257366" y="2058839"/>
              <a:ext cx="4132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  <a:endParaRPr lang="en-GB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1231969-21B0-4BF9-9F08-94C2C94E68B6}"/>
                </a:ext>
              </a:extLst>
            </p:cNvPr>
            <p:cNvSpPr txBox="1"/>
            <p:nvPr/>
          </p:nvSpPr>
          <p:spPr>
            <a:xfrm>
              <a:off x="7256195" y="2532371"/>
              <a:ext cx="4132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  <a:endParaRPr lang="en-GB" dirty="0"/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753811F-9301-41DB-9EAC-5FFF2163FAD0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9135" y="801786"/>
              <a:ext cx="1421853" cy="501118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F6DC02F3-D4BC-4045-8320-879E7747ECBC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8189" y="2058289"/>
              <a:ext cx="1393495" cy="369330"/>
            </a:xfrm>
            <a:prstGeom prst="rect">
              <a:avLst/>
            </a:prstGeom>
          </p:spPr>
        </p:pic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516F2DF4-BC0A-49AD-9AF0-D2CC07AF3104}"/>
              </a:ext>
            </a:extLst>
          </p:cNvPr>
          <p:cNvSpPr txBox="1"/>
          <p:nvPr/>
        </p:nvSpPr>
        <p:spPr>
          <a:xfrm>
            <a:off x="1171685" y="3870858"/>
            <a:ext cx="3643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Long list of works on PRGs in TCS:</a:t>
            </a:r>
            <a:endParaRPr lang="en-GB" sz="20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AD95128-CECB-4660-9C06-C23AB3133FB3}"/>
              </a:ext>
            </a:extLst>
          </p:cNvPr>
          <p:cNvSpPr txBox="1"/>
          <p:nvPr/>
        </p:nvSpPr>
        <p:spPr>
          <a:xfrm>
            <a:off x="5831531" y="3572161"/>
            <a:ext cx="5648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Unconditional</a:t>
            </a:r>
            <a:r>
              <a:rPr lang="en-US" sz="2000" dirty="0"/>
              <a:t> PRGs against </a:t>
            </a:r>
            <a:r>
              <a:rPr lang="en-US" sz="2000" b="1" dirty="0"/>
              <a:t>“weak”</a:t>
            </a:r>
            <a:r>
              <a:rPr lang="en-US" sz="2000" dirty="0"/>
              <a:t> tests.</a:t>
            </a:r>
            <a:endParaRPr lang="en-GB" sz="20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3873FD7-B374-4D62-8B63-8C463CCD7C3E}"/>
              </a:ext>
            </a:extLst>
          </p:cNvPr>
          <p:cNvSpPr txBox="1"/>
          <p:nvPr/>
        </p:nvSpPr>
        <p:spPr>
          <a:xfrm>
            <a:off x="5831532" y="4152536"/>
            <a:ext cx="5233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Conditional</a:t>
            </a:r>
            <a:r>
              <a:rPr lang="en-US" sz="2000" dirty="0"/>
              <a:t> PRGs against </a:t>
            </a:r>
            <a:r>
              <a:rPr lang="en-US" sz="2000" b="1" dirty="0"/>
              <a:t>“expressive”</a:t>
            </a:r>
            <a:r>
              <a:rPr lang="en-US" sz="2000" dirty="0"/>
              <a:t> tests.</a:t>
            </a:r>
            <a:endParaRPr lang="en-GB" sz="2000" dirty="0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CC989AB-9C6F-4AD8-89EC-7F3F612D9DE8}"/>
              </a:ext>
            </a:extLst>
          </p:cNvPr>
          <p:cNvCxnSpPr>
            <a:cxnSpLocks/>
            <a:stCxn id="43" idx="3"/>
            <a:endCxn id="44" idx="1"/>
          </p:cNvCxnSpPr>
          <p:nvPr/>
        </p:nvCxnSpPr>
        <p:spPr>
          <a:xfrm flipV="1">
            <a:off x="4815654" y="3772216"/>
            <a:ext cx="1015877" cy="29869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E8D7B9B-59AB-4CBC-A3BD-F554735CC251}"/>
              </a:ext>
            </a:extLst>
          </p:cNvPr>
          <p:cNvCxnSpPr>
            <a:cxnSpLocks/>
            <a:stCxn id="43" idx="3"/>
            <a:endCxn id="46" idx="1"/>
          </p:cNvCxnSpPr>
          <p:nvPr/>
        </p:nvCxnSpPr>
        <p:spPr>
          <a:xfrm>
            <a:off x="4815654" y="4070913"/>
            <a:ext cx="1015878" cy="28167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83">
            <a:extLst>
              <a:ext uri="{FF2B5EF4-FFF2-40B4-BE49-F238E27FC236}">
                <a16:creationId xmlns:a16="http://schemas.microsoft.com/office/drawing/2014/main" id="{2A968CF2-1233-4D20-B85F-234B8C4DC8D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027" y="5075405"/>
            <a:ext cx="8948868" cy="309449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8A4D24F5-D05E-4814-A897-2662C2A0669E}"/>
              </a:ext>
            </a:extLst>
          </p:cNvPr>
          <p:cNvSpPr/>
          <p:nvPr/>
        </p:nvSpPr>
        <p:spPr>
          <a:xfrm>
            <a:off x="1474027" y="5565531"/>
            <a:ext cx="2896391" cy="7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Hardness Assumption</a:t>
            </a:r>
            <a:endParaRPr lang="en-GB" sz="2000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B763692-7625-4E27-A60C-99EE358A5FEA}"/>
              </a:ext>
            </a:extLst>
          </p:cNvPr>
          <p:cNvSpPr/>
          <p:nvPr/>
        </p:nvSpPr>
        <p:spPr>
          <a:xfrm>
            <a:off x="5032772" y="5565531"/>
            <a:ext cx="2896391" cy="7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(Pseudo)Randomness</a:t>
            </a:r>
            <a:endParaRPr lang="en-GB" sz="2000" dirty="0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7DC05EA0-CD13-422C-9DB5-1DE75F8735F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27" y="5758882"/>
            <a:ext cx="383647" cy="3518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9AEB7C-EB67-494F-A534-39F367DDC13E}"/>
              </a:ext>
            </a:extLst>
          </p:cNvPr>
          <p:cNvSpPr txBox="1"/>
          <p:nvPr/>
        </p:nvSpPr>
        <p:spPr>
          <a:xfrm>
            <a:off x="11535509" y="6234071"/>
            <a:ext cx="49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16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AB26D9B-B7CE-45FA-A77F-D3F616C2E7B3}"/>
              </a:ext>
            </a:extLst>
          </p:cNvPr>
          <p:cNvCxnSpPr>
            <a:cxnSpLocks/>
          </p:cNvCxnSpPr>
          <p:nvPr/>
        </p:nvCxnSpPr>
        <p:spPr>
          <a:xfrm>
            <a:off x="1957762" y="3184693"/>
            <a:ext cx="870325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25674D8-C403-4CC2-8E8B-F129D3B4F92D}"/>
              </a:ext>
            </a:extLst>
          </p:cNvPr>
          <p:cNvSpPr txBox="1"/>
          <p:nvPr/>
        </p:nvSpPr>
        <p:spPr>
          <a:xfrm>
            <a:off x="723414" y="2802244"/>
            <a:ext cx="1222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cs typeface="Aharoni" panose="02010803020104030203" pitchFamily="2" charset="-79"/>
              </a:rPr>
              <a:t>Crucial: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41B932-84AF-472A-96BD-3ED196DAA08D}"/>
              </a:ext>
            </a:extLst>
          </p:cNvPr>
          <p:cNvSpPr/>
          <p:nvPr/>
        </p:nvSpPr>
        <p:spPr>
          <a:xfrm>
            <a:off x="8659238" y="1338392"/>
            <a:ext cx="374144" cy="31109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33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6" grpId="0"/>
      <p:bldP spid="75" grpId="0" animBg="1"/>
      <p:bldP spid="78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1AFFEC-7171-4E7A-93EE-0FBB2A5DDE3A}"/>
              </a:ext>
            </a:extLst>
          </p:cNvPr>
          <p:cNvSpPr/>
          <p:nvPr/>
        </p:nvSpPr>
        <p:spPr>
          <a:xfrm>
            <a:off x="638118" y="1292470"/>
            <a:ext cx="2896391" cy="7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Hardness Assumption</a:t>
            </a:r>
            <a:endParaRPr lang="en-GB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BCD7D0-6437-4307-84D4-1EEADB8907C6}"/>
              </a:ext>
            </a:extLst>
          </p:cNvPr>
          <p:cNvSpPr/>
          <p:nvPr/>
        </p:nvSpPr>
        <p:spPr>
          <a:xfrm>
            <a:off x="4489544" y="1292470"/>
            <a:ext cx="2896391" cy="7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(Pseudo)Randomness</a:t>
            </a:r>
            <a:endParaRPr lang="en-GB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974C5F-9CE6-48F8-A376-8AF213C48FC0}"/>
              </a:ext>
            </a:extLst>
          </p:cNvPr>
          <p:cNvSpPr/>
          <p:nvPr/>
        </p:nvSpPr>
        <p:spPr>
          <a:xfrm>
            <a:off x="8340971" y="1292470"/>
            <a:ext cx="3071444" cy="7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Some primes have low </a:t>
            </a:r>
            <a:r>
              <a:rPr lang="en-US" sz="2000" dirty="0" err="1"/>
              <a:t>rKt</a:t>
            </a:r>
            <a:endParaRPr lang="en-GB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CD0A78-B350-4BC5-BD29-1DA66F08C5A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636" y="1592395"/>
            <a:ext cx="381054" cy="1387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BF0801-75E0-470F-BE67-8E28DDC2A1B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926" y="1592395"/>
            <a:ext cx="381054" cy="1387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486875-B581-4F69-833B-00E8321F860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717" y="800100"/>
            <a:ext cx="383647" cy="3518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88C3B47-AED3-46C0-93E6-C2C8ED44E16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60" y="2783378"/>
            <a:ext cx="3302188" cy="3114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0AC08C9-7F64-402E-AF3B-93509A5D7AA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095" y="3309332"/>
            <a:ext cx="6597001" cy="28213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98AAFE7-E092-408C-A7D9-BC135F9A953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095" y="3836543"/>
            <a:ext cx="7062993" cy="2826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7A0735A-B1EC-43C6-880C-D050B5CB96AA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60" y="4871566"/>
            <a:ext cx="6339611" cy="28213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D5AFCE8-EFAB-449E-931C-DFAF16E5CDDE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621" y="5816857"/>
            <a:ext cx="6647561" cy="3328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3B1BF4-C024-4DBF-8423-566D3EEEEB39}"/>
              </a:ext>
            </a:extLst>
          </p:cNvPr>
          <p:cNvSpPr txBox="1"/>
          <p:nvPr/>
        </p:nvSpPr>
        <p:spPr>
          <a:xfrm>
            <a:off x="11535509" y="6234071"/>
            <a:ext cx="49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44797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53DD02-D309-4A7F-B060-7D6E2EFF8094}"/>
              </a:ext>
            </a:extLst>
          </p:cNvPr>
          <p:cNvSpPr/>
          <p:nvPr/>
        </p:nvSpPr>
        <p:spPr>
          <a:xfrm>
            <a:off x="4492869" y="553427"/>
            <a:ext cx="2963008" cy="7649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C24F23-9621-4853-982F-99C716D72B2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924" y="759789"/>
            <a:ext cx="4393155" cy="359707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0F2127C-2680-4532-9774-6F482CFCBEF8}"/>
              </a:ext>
            </a:extLst>
          </p:cNvPr>
          <p:cNvCxnSpPr>
            <a:cxnSpLocks/>
          </p:cNvCxnSpPr>
          <p:nvPr/>
        </p:nvCxnSpPr>
        <p:spPr>
          <a:xfrm flipH="1">
            <a:off x="3086100" y="1502509"/>
            <a:ext cx="1784839" cy="940168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1E1D931-C25C-4542-817B-B355FEDAE965}"/>
              </a:ext>
            </a:extLst>
          </p:cNvPr>
          <p:cNvCxnSpPr>
            <a:cxnSpLocks/>
          </p:cNvCxnSpPr>
          <p:nvPr/>
        </p:nvCxnSpPr>
        <p:spPr>
          <a:xfrm>
            <a:off x="6991023" y="1502509"/>
            <a:ext cx="1750451" cy="940168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A52922B9-6340-47D5-9E5B-AC7E52625F29}"/>
              </a:ext>
            </a:extLst>
          </p:cNvPr>
          <p:cNvSpPr/>
          <p:nvPr/>
        </p:nvSpPr>
        <p:spPr>
          <a:xfrm>
            <a:off x="4085556" y="5686768"/>
            <a:ext cx="3798277" cy="7649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Infinitely many primes of bounded </a:t>
            </a:r>
            <a:r>
              <a:rPr lang="en-US" sz="2200" dirty="0" err="1"/>
              <a:t>rKt</a:t>
            </a:r>
            <a:r>
              <a:rPr lang="en-US" sz="2200" dirty="0"/>
              <a:t> complexity</a:t>
            </a:r>
            <a:endParaRPr lang="en-GB" sz="2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15EEC6-0F91-48D5-A9A5-20B0FFEB9723}"/>
              </a:ext>
            </a:extLst>
          </p:cNvPr>
          <p:cNvSpPr txBox="1"/>
          <p:nvPr/>
        </p:nvSpPr>
        <p:spPr>
          <a:xfrm>
            <a:off x="3004800" y="1557952"/>
            <a:ext cx="870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yes</a:t>
            </a:r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FEA9D9-BDC6-4051-A049-556B68834312}"/>
              </a:ext>
            </a:extLst>
          </p:cNvPr>
          <p:cNvSpPr txBox="1"/>
          <p:nvPr/>
        </p:nvSpPr>
        <p:spPr>
          <a:xfrm>
            <a:off x="8392258" y="1557952"/>
            <a:ext cx="870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</a:t>
            </a:r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B9C108D-EF4C-4B61-83CE-E9DD7A9C1DA7}"/>
              </a:ext>
            </a:extLst>
          </p:cNvPr>
          <p:cNvSpPr txBox="1"/>
          <p:nvPr/>
        </p:nvSpPr>
        <p:spPr>
          <a:xfrm>
            <a:off x="1160584" y="2626828"/>
            <a:ext cx="3710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Fact:</a:t>
            </a:r>
            <a:r>
              <a:rPr lang="en-US" sz="2000" dirty="0"/>
              <a:t> PSPACE computations can detect first n-bit prime.</a:t>
            </a:r>
            <a:endParaRPr lang="en-GB" sz="2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8927DB-2CBA-4F1C-ABA4-49569798BA93}"/>
              </a:ext>
            </a:extLst>
          </p:cNvPr>
          <p:cNvSpPr txBox="1"/>
          <p:nvPr/>
        </p:nvSpPr>
        <p:spPr>
          <a:xfrm>
            <a:off x="1261695" y="3842995"/>
            <a:ext cx="3508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(probabilistic representation)</a:t>
            </a:r>
            <a:endParaRPr lang="en-GB" sz="2000" dirty="0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54AF003B-2B5B-4073-B1A7-75F34E3F1C2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247" y="2764169"/>
            <a:ext cx="5738664" cy="2530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476842-5677-431A-9EED-D86A34F2FA6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658" y="3134456"/>
            <a:ext cx="4101658" cy="27740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24EA61A-822F-4587-B433-52095083560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245" y="3940129"/>
            <a:ext cx="3264864" cy="25301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73EF225-FF59-4447-8E26-984FB9D74DA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245" y="3554331"/>
            <a:ext cx="2033300" cy="278930"/>
          </a:xfrm>
          <a:prstGeom prst="rect">
            <a:avLst/>
          </a:prstGeom>
        </p:spPr>
      </p:pic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81E65DF-2B3C-4D1F-A27E-F8194200022C}"/>
              </a:ext>
            </a:extLst>
          </p:cNvPr>
          <p:cNvCxnSpPr>
            <a:cxnSpLocks/>
          </p:cNvCxnSpPr>
          <p:nvPr/>
        </p:nvCxnSpPr>
        <p:spPr>
          <a:xfrm>
            <a:off x="3191608" y="4417046"/>
            <a:ext cx="1679330" cy="1011961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498DE4B-3E5D-452B-8F4E-D8E6E01F44CF}"/>
              </a:ext>
            </a:extLst>
          </p:cNvPr>
          <p:cNvCxnSpPr>
            <a:cxnSpLocks/>
          </p:cNvCxnSpPr>
          <p:nvPr/>
        </p:nvCxnSpPr>
        <p:spPr>
          <a:xfrm flipH="1">
            <a:off x="7124733" y="4361528"/>
            <a:ext cx="1603896" cy="1067479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8A4E9F9-C3DE-4FFC-A28B-45678F81D045}"/>
              </a:ext>
            </a:extLst>
          </p:cNvPr>
          <p:cNvCxnSpPr>
            <a:cxnSpLocks/>
          </p:cNvCxnSpPr>
          <p:nvPr/>
        </p:nvCxnSpPr>
        <p:spPr>
          <a:xfrm>
            <a:off x="2892507" y="3411862"/>
            <a:ext cx="0" cy="365592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1711C9D-580D-49B5-A3B8-81BCAAAE761E}"/>
              </a:ext>
            </a:extLst>
          </p:cNvPr>
          <p:cNvSpPr txBox="1"/>
          <p:nvPr/>
        </p:nvSpPr>
        <p:spPr>
          <a:xfrm>
            <a:off x="11535509" y="6234071"/>
            <a:ext cx="49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51567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1" grpId="0"/>
      <p:bldP spid="22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B2EFD6-6A7A-4E2F-8D46-B47E64B6A4BE}"/>
              </a:ext>
            </a:extLst>
          </p:cNvPr>
          <p:cNvSpPr txBox="1"/>
          <p:nvPr/>
        </p:nvSpPr>
        <p:spPr>
          <a:xfrm>
            <a:off x="963708" y="2044231"/>
            <a:ext cx="9758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5">
                    <a:lumMod val="50000"/>
                  </a:schemeClr>
                </a:solidFill>
                <a:latin typeface="Calisto MT" panose="02040603050505030304" pitchFamily="18" charset="0"/>
                <a:cs typeface="Aharoni" panose="020B0604020202020204" pitchFamily="2" charset="-79"/>
              </a:rPr>
              <a:t>A theory of probabilistic representations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A55B62-56C6-467C-ADAB-8AC0829215E5}"/>
              </a:ext>
            </a:extLst>
          </p:cNvPr>
          <p:cNvSpPr txBox="1"/>
          <p:nvPr/>
        </p:nvSpPr>
        <p:spPr>
          <a:xfrm>
            <a:off x="1252549" y="3516261"/>
            <a:ext cx="105555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[O-Santhanam’17]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Pseudodeterministic constructions in subexponential time.</a:t>
            </a:r>
          </a:p>
          <a:p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b="1" dirty="0"/>
              <a:t>[O’19] </a:t>
            </a:r>
            <a:r>
              <a:rPr lang="en-US" dirty="0"/>
              <a:t>Randomness and intractability in Kolmogorov complexity.</a:t>
            </a:r>
          </a:p>
          <a:p>
            <a:endParaRPr lang="en-US" dirty="0"/>
          </a:p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[Lu-O’20]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An efficient coding theorem via probabilistic representations and its applications. 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9D28F6-43FC-4A47-B956-F1D78AA3D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79" y="3991708"/>
            <a:ext cx="630058" cy="5147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35BCFE-536D-4631-97A2-8DFEE5A1155E}"/>
              </a:ext>
            </a:extLst>
          </p:cNvPr>
          <p:cNvSpPr txBox="1"/>
          <p:nvPr/>
        </p:nvSpPr>
        <p:spPr>
          <a:xfrm>
            <a:off x="11535509" y="6234071"/>
            <a:ext cx="49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722025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778659-2CEB-4214-86C8-D177FA841FD1}"/>
              </a:ext>
            </a:extLst>
          </p:cNvPr>
          <p:cNvSpPr txBox="1"/>
          <p:nvPr/>
        </p:nvSpPr>
        <p:spPr>
          <a:xfrm>
            <a:off x="11535509" y="6234071"/>
            <a:ext cx="49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D80866-0602-43EC-AE4C-FD68FD0EB437}"/>
              </a:ext>
            </a:extLst>
          </p:cNvPr>
          <p:cNvSpPr/>
          <p:nvPr/>
        </p:nvSpPr>
        <p:spPr>
          <a:xfrm>
            <a:off x="3403452" y="529746"/>
            <a:ext cx="47261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C00000"/>
                </a:solidFill>
                <a:latin typeface="Calisto MT" panose="02040603050505030304" pitchFamily="18" charset="0"/>
              </a:rPr>
              <a:t>Overview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9F0F61-F031-4E5A-9534-E62497637FED}"/>
              </a:ext>
            </a:extLst>
          </p:cNvPr>
          <p:cNvSpPr txBox="1"/>
          <p:nvPr/>
        </p:nvSpPr>
        <p:spPr>
          <a:xfrm>
            <a:off x="1551908" y="1833311"/>
            <a:ext cx="10733397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AutoNum type="arabicPeriod"/>
            </a:pPr>
            <a:r>
              <a:rPr lang="en-US" sz="2200" b="0" i="0" dirty="0">
                <a:solidFill>
                  <a:srgbClr val="333333"/>
                </a:solidFill>
                <a:effectLst/>
                <a:latin typeface="OpenSansRegular"/>
              </a:rPr>
              <a:t>Are there infinitely many prime numbers with “simple” descriptions? </a:t>
            </a:r>
          </a:p>
          <a:p>
            <a:pPr algn="l"/>
            <a:endParaRPr lang="en-US" sz="2200" b="0" i="0" dirty="0">
              <a:solidFill>
                <a:srgbClr val="333333"/>
              </a:solidFill>
              <a:effectLst/>
              <a:latin typeface="OpenSansRegular"/>
            </a:endParaRPr>
          </a:p>
          <a:p>
            <a:pPr algn="l"/>
            <a:endParaRPr lang="en-US" sz="2200" b="0" i="0" dirty="0">
              <a:solidFill>
                <a:srgbClr val="333333"/>
              </a:solidFill>
              <a:effectLst/>
              <a:latin typeface="OpenSansRegular"/>
            </a:endParaRPr>
          </a:p>
          <a:p>
            <a:pPr algn="l"/>
            <a:r>
              <a:rPr lang="en-US" sz="2200" b="0" i="0" dirty="0">
                <a:solidFill>
                  <a:srgbClr val="333333"/>
                </a:solidFill>
                <a:effectLst/>
                <a:latin typeface="OpenSansRegular"/>
              </a:rPr>
              <a:t>2.  Is it hard to detect patterns in data? </a:t>
            </a:r>
          </a:p>
          <a:p>
            <a:pPr algn="l"/>
            <a:endParaRPr lang="en-US" sz="2200" b="0" i="0" dirty="0">
              <a:solidFill>
                <a:srgbClr val="333333"/>
              </a:solidFill>
              <a:effectLst/>
              <a:latin typeface="OpenSansRegular"/>
            </a:endParaRPr>
          </a:p>
          <a:p>
            <a:pPr algn="l"/>
            <a:endParaRPr lang="en-US" sz="2200" b="0" i="0" dirty="0">
              <a:solidFill>
                <a:srgbClr val="333333"/>
              </a:solidFill>
              <a:effectLst/>
              <a:latin typeface="OpenSansRegular"/>
            </a:endParaRPr>
          </a:p>
          <a:p>
            <a:pPr algn="l"/>
            <a:r>
              <a:rPr lang="en-US" sz="2200" b="0" i="0" dirty="0">
                <a:solidFill>
                  <a:srgbClr val="333333"/>
                </a:solidFill>
                <a:effectLst/>
                <a:latin typeface="OpenSansRegular"/>
              </a:rPr>
              <a:t>3.  Is there a fast deterministic algorithm that, given n, outputs an n-bit prime?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55CAF3-DDAA-48FC-BC7C-E98CF98443DC}"/>
              </a:ext>
            </a:extLst>
          </p:cNvPr>
          <p:cNvSpPr txBox="1"/>
          <p:nvPr/>
        </p:nvSpPr>
        <p:spPr>
          <a:xfrm>
            <a:off x="545611" y="1840981"/>
            <a:ext cx="931653" cy="370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Maths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5AF3E8-7D31-407B-8127-0AC4CF036B53}"/>
              </a:ext>
            </a:extLst>
          </p:cNvPr>
          <p:cNvSpPr txBox="1"/>
          <p:nvPr/>
        </p:nvSpPr>
        <p:spPr>
          <a:xfrm>
            <a:off x="719718" y="2892805"/>
            <a:ext cx="448055" cy="370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CS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B0EAD0-FC5C-4857-AD2B-6EB5DA9FB4E8}"/>
              </a:ext>
            </a:extLst>
          </p:cNvPr>
          <p:cNvSpPr txBox="1"/>
          <p:nvPr/>
        </p:nvSpPr>
        <p:spPr>
          <a:xfrm>
            <a:off x="335583" y="3901663"/>
            <a:ext cx="1500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Maths</a:t>
            </a:r>
            <a:r>
              <a:rPr lang="en-US" b="1" dirty="0">
                <a:solidFill>
                  <a:srgbClr val="0070C0"/>
                </a:solidFill>
              </a:rPr>
              <a:t>/CS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3DF109-5B73-40C2-A56D-8016C3354786}"/>
              </a:ext>
            </a:extLst>
          </p:cNvPr>
          <p:cNvSpPr txBox="1"/>
          <p:nvPr/>
        </p:nvSpPr>
        <p:spPr>
          <a:xfrm>
            <a:off x="335583" y="4829648"/>
            <a:ext cx="108833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/>
              <a:t>This talk: </a:t>
            </a:r>
          </a:p>
          <a:p>
            <a:pPr algn="ctr"/>
            <a:endParaRPr lang="en-US" sz="2600" b="1" dirty="0"/>
          </a:p>
          <a:p>
            <a:pPr algn="ctr"/>
            <a:r>
              <a:rPr lang="en-US" sz="2200" dirty="0"/>
              <a:t>New insights using a </a:t>
            </a:r>
            <a:r>
              <a:rPr lang="en-US" sz="2200" b="1" dirty="0">
                <a:solidFill>
                  <a:srgbClr val="FF0000"/>
                </a:solidFill>
              </a:rPr>
              <a:t>probabilistic</a:t>
            </a:r>
            <a:r>
              <a:rPr lang="en-US" sz="2200" b="1" dirty="0"/>
              <a:t> </a:t>
            </a:r>
            <a:r>
              <a:rPr lang="en-US" sz="2200" dirty="0"/>
              <a:t>extension of (time-bounded) Kolmogorov complexity</a:t>
            </a:r>
          </a:p>
          <a:p>
            <a:pPr algn="ctr"/>
            <a:endParaRPr lang="en-US" sz="2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3BCFD6-A276-4844-B89A-882CE93F32F9}"/>
              </a:ext>
            </a:extLst>
          </p:cNvPr>
          <p:cNvSpPr txBox="1"/>
          <p:nvPr/>
        </p:nvSpPr>
        <p:spPr>
          <a:xfrm rot="16200000">
            <a:off x="11248316" y="503642"/>
            <a:ext cx="92719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="0" i="1" dirty="0">
                <a:solidFill>
                  <a:srgbClr val="808080"/>
                </a:solidFill>
                <a:effectLst/>
                <a:latin typeface="Georgia" panose="02040502050405020303" pitchFamily="18" charset="0"/>
              </a:rPr>
              <a:t>Wikipedia</a:t>
            </a:r>
            <a:endParaRPr lang="en-GB" sz="1000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079DB4B5-C997-40AB-BBD4-8CE59170B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204" y="392831"/>
            <a:ext cx="1582599" cy="242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9EDF02-E53D-4D8A-852A-D8D71D923D3F}"/>
              </a:ext>
            </a:extLst>
          </p:cNvPr>
          <p:cNvSpPr txBox="1"/>
          <p:nvPr/>
        </p:nvSpPr>
        <p:spPr>
          <a:xfrm>
            <a:off x="10152852" y="2851443"/>
            <a:ext cx="146607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="0" dirty="0">
                <a:solidFill>
                  <a:srgbClr val="808080"/>
                </a:solidFill>
                <a:effectLst/>
                <a:latin typeface="Georgia" panose="02040502050405020303" pitchFamily="18" charset="0"/>
              </a:rPr>
              <a:t>Euclid’s</a:t>
            </a:r>
            <a:r>
              <a:rPr lang="en-GB" sz="1000" b="0" i="1" dirty="0">
                <a:solidFill>
                  <a:srgbClr val="808080"/>
                </a:solidFill>
                <a:effectLst/>
                <a:latin typeface="Georgia" panose="02040502050405020303" pitchFamily="18" charset="0"/>
              </a:rPr>
              <a:t> Elements</a:t>
            </a:r>
            <a:endParaRPr lang="en-GB" sz="1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C8B0BA-E1B4-495F-81AD-3FA12F01F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240" y="2652626"/>
            <a:ext cx="3243829" cy="8900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D911CB9-1181-4FFD-AD8B-0F7CF08A04C2}"/>
              </a:ext>
            </a:extLst>
          </p:cNvPr>
          <p:cNvSpPr txBox="1"/>
          <p:nvPr/>
        </p:nvSpPr>
        <p:spPr>
          <a:xfrm rot="16200000">
            <a:off x="9254262" y="2593054"/>
            <a:ext cx="92719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="0" i="1" dirty="0">
                <a:solidFill>
                  <a:srgbClr val="808080"/>
                </a:solidFill>
                <a:effectLst/>
                <a:latin typeface="Georgia" panose="02040502050405020303" pitchFamily="18" charset="0"/>
              </a:rPr>
              <a:t>Quanta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68746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0BB3E4-7976-42CC-B085-0A7141181B2D}"/>
              </a:ext>
            </a:extLst>
          </p:cNvPr>
          <p:cNvSpPr/>
          <p:nvPr/>
        </p:nvSpPr>
        <p:spPr>
          <a:xfrm>
            <a:off x="713642" y="595730"/>
            <a:ext cx="107647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chemeClr val="accent5">
                    <a:lumMod val="50000"/>
                  </a:schemeClr>
                </a:solidFill>
                <a:latin typeface="Calisto MT" panose="02040603050505030304" pitchFamily="18" charset="0"/>
              </a:rPr>
              <a:t>Is it hard to detect patterns?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024DF10-B9AD-4521-BA2F-3DF3999D9DF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89" y="3630181"/>
            <a:ext cx="9997500" cy="68387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A3C3109-1B2E-45B7-B2A2-74A78E43E740}"/>
              </a:ext>
            </a:extLst>
          </p:cNvPr>
          <p:cNvSpPr txBox="1"/>
          <p:nvPr/>
        </p:nvSpPr>
        <p:spPr>
          <a:xfrm>
            <a:off x="713642" y="5042323"/>
            <a:ext cx="10437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We cannot feasibly distinguish “</a:t>
            </a:r>
            <a:r>
              <a:rPr lang="en-GB" sz="2000" i="1" dirty="0"/>
              <a:t>structured</a:t>
            </a:r>
            <a:r>
              <a:rPr lang="en-GB" sz="2000" dirty="0"/>
              <a:t>” strings from “</a:t>
            </a:r>
            <a:r>
              <a:rPr lang="en-GB" sz="2000" i="1" dirty="0"/>
              <a:t>random</a:t>
            </a:r>
            <a:r>
              <a:rPr lang="en-GB" sz="2000" dirty="0"/>
              <a:t>” strings.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BCEF08A-9146-4117-ACB8-9A2970A4ADBF}"/>
              </a:ext>
            </a:extLst>
          </p:cNvPr>
          <p:cNvCxnSpPr>
            <a:cxnSpLocks/>
          </p:cNvCxnSpPr>
          <p:nvPr/>
        </p:nvCxnSpPr>
        <p:spPr>
          <a:xfrm>
            <a:off x="816703" y="2489149"/>
            <a:ext cx="100150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B9B644F6-23E7-46AF-9710-60EB5D004A25}"/>
              </a:ext>
            </a:extLst>
          </p:cNvPr>
          <p:cNvSpPr/>
          <p:nvPr/>
        </p:nvSpPr>
        <p:spPr>
          <a:xfrm>
            <a:off x="834289" y="2304511"/>
            <a:ext cx="2366108" cy="105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68248E4-D083-493E-BD93-91132B95F27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390" y="1881127"/>
            <a:ext cx="567007" cy="31703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009739F-BE70-470C-ACA7-948B48A16FB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703" y="1891980"/>
            <a:ext cx="748388" cy="31703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16C9178-06C0-41E2-8E30-5C50593E34F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121" y="2646689"/>
            <a:ext cx="1318444" cy="17833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45BC70F-CA13-4111-8A9C-5CF6A06FE1B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091" y="2646688"/>
            <a:ext cx="1021223" cy="178333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D55434DC-B273-418C-8FEA-A67A77B4926C}"/>
              </a:ext>
            </a:extLst>
          </p:cNvPr>
          <p:cNvSpPr/>
          <p:nvPr/>
        </p:nvSpPr>
        <p:spPr>
          <a:xfrm>
            <a:off x="8466294" y="2305729"/>
            <a:ext cx="2366108" cy="105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D355CF-FEBB-4A1C-93FB-BDE5B9317DB3}"/>
              </a:ext>
            </a:extLst>
          </p:cNvPr>
          <p:cNvSpPr txBox="1"/>
          <p:nvPr/>
        </p:nvSpPr>
        <p:spPr>
          <a:xfrm>
            <a:off x="11535509" y="6234071"/>
            <a:ext cx="49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458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>
            <a:extLst>
              <a:ext uri="{FF2B5EF4-FFF2-40B4-BE49-F238E27FC236}">
                <a16:creationId xmlns:a16="http://schemas.microsoft.com/office/drawing/2014/main" id="{A69492DC-9823-4DC4-8773-7E22EAE03FFB}"/>
              </a:ext>
            </a:extLst>
          </p:cNvPr>
          <p:cNvSpPr/>
          <p:nvPr/>
        </p:nvSpPr>
        <p:spPr>
          <a:xfrm>
            <a:off x="548052" y="5030352"/>
            <a:ext cx="11078307" cy="7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DA9905-ECB8-4ACE-86CA-8B9811654854}"/>
              </a:ext>
            </a:extLst>
          </p:cNvPr>
          <p:cNvSpPr txBox="1"/>
          <p:nvPr/>
        </p:nvSpPr>
        <p:spPr>
          <a:xfrm>
            <a:off x="485074" y="990589"/>
            <a:ext cx="37015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C00000"/>
                </a:solidFill>
              </a:rPr>
              <a:t>Proof of a weaker result: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E01D34-3AFE-4D1E-9E66-E9C34FA6A1A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403" y="1046047"/>
            <a:ext cx="3330686" cy="343183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BFD40620-CD79-4FC3-AA3C-7633D5EF5DA8}"/>
              </a:ext>
            </a:extLst>
          </p:cNvPr>
          <p:cNvGrpSpPr/>
          <p:nvPr/>
        </p:nvGrpSpPr>
        <p:grpSpPr>
          <a:xfrm>
            <a:off x="548052" y="2148405"/>
            <a:ext cx="5547948" cy="2161505"/>
            <a:chOff x="905606" y="3068552"/>
            <a:chExt cx="8085843" cy="307586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8B4B815-5D52-433F-A8FE-A99E46DBCDB2}"/>
                </a:ext>
              </a:extLst>
            </p:cNvPr>
            <p:cNvSpPr/>
            <p:nvPr/>
          </p:nvSpPr>
          <p:spPr>
            <a:xfrm>
              <a:off x="905606" y="3068552"/>
              <a:ext cx="8085843" cy="307586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B3F195F-FFE9-4865-A94D-263021057656}"/>
                    </a:ext>
                  </a:extLst>
                </p14:cNvPr>
                <p14:cNvContentPartPr/>
                <p14:nvPr/>
              </p14:nvContentPartPr>
              <p14:xfrm>
                <a:off x="1938264" y="4467995"/>
                <a:ext cx="360" cy="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B3F195F-FFE9-4865-A94D-26302105765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29264" y="445899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A180B95-AA89-40EA-BDED-073CB654BDB3}"/>
                    </a:ext>
                  </a:extLst>
                </p14:cNvPr>
                <p14:cNvContentPartPr/>
                <p14:nvPr/>
              </p14:nvContentPartPr>
              <p14:xfrm>
                <a:off x="2421744" y="4230755"/>
                <a:ext cx="360" cy="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A180B95-AA89-40EA-BDED-073CB654BDB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12744" y="422175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8872694-81DB-4786-B25F-F21EE3982254}"/>
                    </a:ext>
                  </a:extLst>
                </p14:cNvPr>
                <p14:cNvContentPartPr/>
                <p14:nvPr/>
              </p14:nvContentPartPr>
              <p14:xfrm>
                <a:off x="5249544" y="3934835"/>
                <a:ext cx="3258000" cy="16736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8872694-81DB-4786-B25F-F21EE398225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236428" y="3922032"/>
                  <a:ext cx="3283707" cy="1698734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57F3A29-C298-4004-AD63-E32C6F7D5AA1}"/>
                </a:ext>
              </a:extLst>
            </p:cNvPr>
            <p:cNvSpPr txBox="1"/>
            <p:nvPr/>
          </p:nvSpPr>
          <p:spPr>
            <a:xfrm>
              <a:off x="1731645" y="3425711"/>
              <a:ext cx="4132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  <a:endParaRPr lang="en-GB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9832790-218D-47E9-8F61-163F60B999BB}"/>
                </a:ext>
              </a:extLst>
            </p:cNvPr>
            <p:cNvSpPr txBox="1"/>
            <p:nvPr/>
          </p:nvSpPr>
          <p:spPr>
            <a:xfrm>
              <a:off x="4716947" y="4467995"/>
              <a:ext cx="4132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  <a:endParaRPr lang="en-GB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00AEE5-2443-43EA-A1F7-2AE0AD496895}"/>
                </a:ext>
              </a:extLst>
            </p:cNvPr>
            <p:cNvSpPr txBox="1"/>
            <p:nvPr/>
          </p:nvSpPr>
          <p:spPr>
            <a:xfrm>
              <a:off x="3953168" y="3393445"/>
              <a:ext cx="4132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  <a:endParaRPr lang="en-GB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C9EBA79-FDFC-4AB0-895B-F71F45CC8454}"/>
                </a:ext>
              </a:extLst>
            </p:cNvPr>
            <p:cNvSpPr txBox="1"/>
            <p:nvPr/>
          </p:nvSpPr>
          <p:spPr>
            <a:xfrm>
              <a:off x="1731645" y="4586989"/>
              <a:ext cx="4132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  <a:endParaRPr lang="en-GB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730BD3B-9317-4A09-B575-16A5B9058BEC}"/>
                </a:ext>
              </a:extLst>
            </p:cNvPr>
            <p:cNvSpPr txBox="1"/>
            <p:nvPr/>
          </p:nvSpPr>
          <p:spPr>
            <a:xfrm>
              <a:off x="3202791" y="4956321"/>
              <a:ext cx="4132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  <a:endParaRPr lang="en-GB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37A0E33-9208-418D-9EE0-BC61BF9D2AD6}"/>
                </a:ext>
              </a:extLst>
            </p:cNvPr>
            <p:cNvSpPr txBox="1"/>
            <p:nvPr/>
          </p:nvSpPr>
          <p:spPr>
            <a:xfrm>
              <a:off x="6186726" y="3334521"/>
              <a:ext cx="4132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  <a:endParaRPr lang="en-GB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0C5FAE2-2B8F-465B-AA6A-DA6FA6DB75B5}"/>
                </a:ext>
              </a:extLst>
            </p:cNvPr>
            <p:cNvSpPr txBox="1"/>
            <p:nvPr/>
          </p:nvSpPr>
          <p:spPr>
            <a:xfrm>
              <a:off x="2765054" y="3917915"/>
              <a:ext cx="4132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  <a:endParaRPr lang="en-GB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D11CE2B-99B1-4498-A8DF-6C07859BF625}"/>
                </a:ext>
              </a:extLst>
            </p:cNvPr>
            <p:cNvSpPr txBox="1"/>
            <p:nvPr/>
          </p:nvSpPr>
          <p:spPr>
            <a:xfrm>
              <a:off x="5146356" y="3822578"/>
              <a:ext cx="4132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  <a:endParaRPr lang="en-GB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CE4B526-21A4-4E58-A03C-31CD0971B8A2}"/>
                </a:ext>
              </a:extLst>
            </p:cNvPr>
            <p:cNvSpPr txBox="1"/>
            <p:nvPr/>
          </p:nvSpPr>
          <p:spPr>
            <a:xfrm>
              <a:off x="7266139" y="3509004"/>
              <a:ext cx="4132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  <a:endParaRPr lang="en-GB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43CF6A7-E548-4E8B-A691-6BB18170443D}"/>
                </a:ext>
              </a:extLst>
            </p:cNvPr>
            <p:cNvSpPr txBox="1"/>
            <p:nvPr/>
          </p:nvSpPr>
          <p:spPr>
            <a:xfrm>
              <a:off x="5440897" y="5081677"/>
              <a:ext cx="4132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  <a:endParaRPr lang="en-GB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CB6A9E8-4F4F-4556-A1C7-14108DA056FD}"/>
                </a:ext>
              </a:extLst>
            </p:cNvPr>
            <p:cNvSpPr txBox="1"/>
            <p:nvPr/>
          </p:nvSpPr>
          <p:spPr>
            <a:xfrm>
              <a:off x="6282202" y="4496372"/>
              <a:ext cx="4132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  <a:endParaRPr lang="en-GB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AC8F6AF-5175-4A8A-AFD5-B501E844BABF}"/>
                </a:ext>
              </a:extLst>
            </p:cNvPr>
            <p:cNvSpPr txBox="1"/>
            <p:nvPr/>
          </p:nvSpPr>
          <p:spPr>
            <a:xfrm>
              <a:off x="7383548" y="4997458"/>
              <a:ext cx="4132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  <a:endParaRPr lang="en-GB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CB6BFE3-FEE6-4A26-90E2-E5678080825B}"/>
                </a:ext>
              </a:extLst>
            </p:cNvPr>
            <p:cNvSpPr txBox="1"/>
            <p:nvPr/>
          </p:nvSpPr>
          <p:spPr>
            <a:xfrm>
              <a:off x="1231111" y="5403981"/>
              <a:ext cx="4132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  <a:endParaRPr lang="en-GB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9F9023B-E127-40D0-AD23-385F0D05793C}"/>
                </a:ext>
              </a:extLst>
            </p:cNvPr>
            <p:cNvSpPr txBox="1"/>
            <p:nvPr/>
          </p:nvSpPr>
          <p:spPr>
            <a:xfrm>
              <a:off x="4196320" y="5510897"/>
              <a:ext cx="3550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  <a:endParaRPr lang="en-GB" dirty="0"/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CD3F7BC7-D668-4DC6-B3E8-79341DB8C456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0312" y="3239320"/>
              <a:ext cx="905513" cy="319140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A985DEA6-8DB9-463C-9563-946710BD400E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3029" y="4495825"/>
              <a:ext cx="885070" cy="234577"/>
            </a:xfrm>
            <a:prstGeom prst="rect">
              <a:avLst/>
            </a:prstGeom>
          </p:spPr>
        </p:pic>
      </p:grp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F9B89E1-EB96-4C9E-8669-A795C6B77B92}"/>
              </a:ext>
            </a:extLst>
          </p:cNvPr>
          <p:cNvCxnSpPr>
            <a:cxnSpLocks/>
          </p:cNvCxnSpPr>
          <p:nvPr/>
        </p:nvCxnSpPr>
        <p:spPr>
          <a:xfrm>
            <a:off x="5229176" y="3734538"/>
            <a:ext cx="1165371" cy="43817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7" name="Picture 46">
            <a:extLst>
              <a:ext uri="{FF2B5EF4-FFF2-40B4-BE49-F238E27FC236}">
                <a16:creationId xmlns:a16="http://schemas.microsoft.com/office/drawing/2014/main" id="{1B737774-EDA7-4184-BC16-BFE568260F9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474" y="4083546"/>
            <a:ext cx="795639" cy="17833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5C7382D-AE3C-4FDA-8B06-187C82AB072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474" y="2247450"/>
            <a:ext cx="4953691" cy="227108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5E5C2039-13C7-4A95-920E-DDC56DE8736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811" y="2833747"/>
            <a:ext cx="2836562" cy="25302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0FA9CC12-1A3A-415C-8C14-46695B86987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811" y="3370921"/>
            <a:ext cx="2769497" cy="214914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57F05D85-08DA-4186-9864-309D55472C9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34" y="5305536"/>
            <a:ext cx="9386870" cy="262414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6361E37A-6E53-4353-8B58-7A16A343D8B8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061" y="5306306"/>
            <a:ext cx="1368974" cy="2624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DDADDC-7FEE-4191-8C82-34328307177D}"/>
              </a:ext>
            </a:extLst>
          </p:cNvPr>
          <p:cNvSpPr txBox="1"/>
          <p:nvPr/>
        </p:nvSpPr>
        <p:spPr>
          <a:xfrm>
            <a:off x="11535509" y="6234071"/>
            <a:ext cx="49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D8019B-4DCE-42AC-AC36-8BCC27DAE4D9}"/>
              </a:ext>
            </a:extLst>
          </p:cNvPr>
          <p:cNvSpPr/>
          <p:nvPr/>
        </p:nvSpPr>
        <p:spPr>
          <a:xfrm>
            <a:off x="1154367" y="2830589"/>
            <a:ext cx="551855" cy="34318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93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AD41FB31-27C3-401B-B8B3-D960C49A3A27}"/>
              </a:ext>
            </a:extLst>
          </p:cNvPr>
          <p:cNvSpPr/>
          <p:nvPr/>
        </p:nvSpPr>
        <p:spPr>
          <a:xfrm>
            <a:off x="556846" y="1929970"/>
            <a:ext cx="11078307" cy="7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9FE93E76-411F-46ED-A69A-117460D6EF6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09" y="2192550"/>
            <a:ext cx="9386870" cy="2624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CECF4C-BBDC-43F9-92C8-3C816886322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87" y="2191487"/>
            <a:ext cx="1368974" cy="26241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6E2591A-270E-409D-8188-0BAC063E9251}"/>
              </a:ext>
            </a:extLst>
          </p:cNvPr>
          <p:cNvSpPr txBox="1"/>
          <p:nvPr/>
        </p:nvSpPr>
        <p:spPr>
          <a:xfrm>
            <a:off x="902079" y="4805252"/>
            <a:ext cx="103309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A more delicate argument is used for the </a:t>
            </a:r>
            <a:r>
              <a:rPr lang="en-GB" sz="2200" b="1" dirty="0">
                <a:solidFill>
                  <a:srgbClr val="0070C0"/>
                </a:solidFill>
              </a:rPr>
              <a:t>gap problem </a:t>
            </a:r>
            <a:r>
              <a:rPr lang="en-GB" sz="2200" dirty="0"/>
              <a:t>and against </a:t>
            </a:r>
            <a:r>
              <a:rPr lang="en-GB" sz="2200" b="1" dirty="0">
                <a:solidFill>
                  <a:srgbClr val="0070C0"/>
                </a:solidFill>
              </a:rPr>
              <a:t>BPTIME[quasi-poly]</a:t>
            </a:r>
            <a:r>
              <a:rPr lang="en-GB" sz="2200" dirty="0"/>
              <a:t>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72C8CD1-1D99-44A8-8C79-97AEA9327374}"/>
              </a:ext>
            </a:extLst>
          </p:cNvPr>
          <p:cNvSpPr txBox="1"/>
          <p:nvPr/>
        </p:nvSpPr>
        <p:spPr>
          <a:xfrm>
            <a:off x="501159" y="916104"/>
            <a:ext cx="37015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C00000"/>
                </a:solidFill>
              </a:rPr>
              <a:t>Proof of a weaker result: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1F1955A3-CAFC-4AF6-A8DF-D93FB4B01AC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875" y="981550"/>
            <a:ext cx="3330686" cy="34318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F3ED833-078B-4BF0-9260-2BB5F0DC36B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652" y="3265307"/>
            <a:ext cx="2012139" cy="3431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A4D59C-0288-4E5B-887A-7660D27FB8F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652" y="3859061"/>
            <a:ext cx="7716209" cy="3431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D96189-A312-4321-968B-6DD31206C06D}"/>
              </a:ext>
            </a:extLst>
          </p:cNvPr>
          <p:cNvSpPr txBox="1"/>
          <p:nvPr/>
        </p:nvSpPr>
        <p:spPr>
          <a:xfrm>
            <a:off x="11535509" y="6234071"/>
            <a:ext cx="49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22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BF56AC9-6AE4-4B98-B33A-89B02A3B4E18}"/>
              </a:ext>
            </a:extLst>
          </p:cNvPr>
          <p:cNvCxnSpPr>
            <a:cxnSpLocks/>
          </p:cNvCxnSpPr>
          <p:nvPr/>
        </p:nvCxnSpPr>
        <p:spPr>
          <a:xfrm>
            <a:off x="1006956" y="5950288"/>
            <a:ext cx="100150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1307918A-F0CD-4038-B484-31325847A716}"/>
              </a:ext>
            </a:extLst>
          </p:cNvPr>
          <p:cNvSpPr/>
          <p:nvPr/>
        </p:nvSpPr>
        <p:spPr>
          <a:xfrm>
            <a:off x="1024542" y="5765650"/>
            <a:ext cx="2366108" cy="105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073763E-4222-4772-B294-F98340425F0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643" y="5342266"/>
            <a:ext cx="567007" cy="3170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44BCF81-AA30-4030-8AF3-0479036915E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956" y="5353119"/>
            <a:ext cx="748388" cy="3170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EB9961A-EC42-458B-B0D3-A732A0EB62CB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374" y="6107828"/>
            <a:ext cx="1318444" cy="17833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48DD61A-E57D-49FE-B79B-B3DF54B278B0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344" y="6107827"/>
            <a:ext cx="1021223" cy="17833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55ADDA8-9D8F-417D-A7F3-B23079B6B5F2}"/>
              </a:ext>
            </a:extLst>
          </p:cNvPr>
          <p:cNvSpPr/>
          <p:nvPr/>
        </p:nvSpPr>
        <p:spPr>
          <a:xfrm>
            <a:off x="8656547" y="5766868"/>
            <a:ext cx="2366108" cy="105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09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3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B2EFD6-6A7A-4E2F-8D46-B47E64B6A4BE}"/>
              </a:ext>
            </a:extLst>
          </p:cNvPr>
          <p:cNvSpPr txBox="1"/>
          <p:nvPr/>
        </p:nvSpPr>
        <p:spPr>
          <a:xfrm>
            <a:off x="949379" y="2054238"/>
            <a:ext cx="9758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5">
                    <a:lumMod val="50000"/>
                  </a:schemeClr>
                </a:solidFill>
                <a:latin typeface="Calisto MT" panose="02040603050505030304" pitchFamily="18" charset="0"/>
                <a:cs typeface="Aharoni" panose="020B0604020202020204" pitchFamily="2" charset="-79"/>
              </a:rPr>
              <a:t>A theory of probabilistic representations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A55B62-56C6-467C-ADAB-8AC0829215E5}"/>
              </a:ext>
            </a:extLst>
          </p:cNvPr>
          <p:cNvSpPr txBox="1"/>
          <p:nvPr/>
        </p:nvSpPr>
        <p:spPr>
          <a:xfrm>
            <a:off x="1252549" y="3516261"/>
            <a:ext cx="105027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[O-Santhanam’17]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Pseudodeterministic constructions in subexponential time.</a:t>
            </a:r>
          </a:p>
          <a:p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[O’19]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Randomness and intractability in Kolmogorov complexity.</a:t>
            </a:r>
          </a:p>
          <a:p>
            <a:endParaRPr lang="en-US" dirty="0"/>
          </a:p>
          <a:p>
            <a:r>
              <a:rPr lang="en-US" b="1" dirty="0"/>
              <a:t>[Lu-O’20]</a:t>
            </a:r>
            <a:r>
              <a:rPr lang="en-US" dirty="0"/>
              <a:t> An efficient coding theorem via probabilistic representations and its applications. </a:t>
            </a:r>
            <a:endParaRPr lang="en-US" b="1" dirty="0"/>
          </a:p>
          <a:p>
            <a:endParaRPr lang="en-US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9D28F6-43FC-4A47-B956-F1D78AA3D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50" y="4572000"/>
            <a:ext cx="630058" cy="5147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9DE3B1-AD98-44D9-85E7-70F1681F391E}"/>
              </a:ext>
            </a:extLst>
          </p:cNvPr>
          <p:cNvSpPr txBox="1"/>
          <p:nvPr/>
        </p:nvSpPr>
        <p:spPr>
          <a:xfrm>
            <a:off x="11535509" y="6234071"/>
            <a:ext cx="49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2124716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E011F02-61A2-4E78-9260-E9508ED02473}"/>
              </a:ext>
            </a:extLst>
          </p:cNvPr>
          <p:cNvSpPr/>
          <p:nvPr/>
        </p:nvSpPr>
        <p:spPr>
          <a:xfrm>
            <a:off x="713642" y="595730"/>
            <a:ext cx="107647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chemeClr val="accent5">
                    <a:lumMod val="50000"/>
                  </a:schemeClr>
                </a:solidFill>
                <a:latin typeface="Calisto MT" panose="02040603050505030304" pitchFamily="18" charset="0"/>
              </a:rPr>
              <a:t>Perspective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8319EF-1B1A-4516-ADB8-B4DDEB36E568}"/>
              </a:ext>
            </a:extLst>
          </p:cNvPr>
          <p:cNvSpPr txBox="1"/>
          <p:nvPr/>
        </p:nvSpPr>
        <p:spPr>
          <a:xfrm>
            <a:off x="1107829" y="1978268"/>
            <a:ext cx="107647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/>
              <a:t>rKt</a:t>
            </a:r>
            <a:r>
              <a:rPr lang="en-US" sz="2200" dirty="0"/>
              <a:t> has enabled results that remain intriguing questions for Levin’s </a:t>
            </a:r>
            <a:r>
              <a:rPr lang="en-US" sz="2200" b="1" dirty="0" err="1"/>
              <a:t>Kt</a:t>
            </a:r>
            <a:r>
              <a:rPr lang="en-US" sz="2200" dirty="0"/>
              <a:t> complexity.</a:t>
            </a:r>
            <a:endParaRPr lang="en-GB" sz="2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3C2301-8DE9-4D1F-93F6-256F0725E11D}"/>
              </a:ext>
            </a:extLst>
          </p:cNvPr>
          <p:cNvSpPr txBox="1"/>
          <p:nvPr/>
        </p:nvSpPr>
        <p:spPr>
          <a:xfrm>
            <a:off x="1107829" y="3426782"/>
            <a:ext cx="3710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existence of shorter representations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528E2E-D339-40D1-98A9-EFFE1BA003E4}"/>
              </a:ext>
            </a:extLst>
          </p:cNvPr>
          <p:cNvSpPr txBox="1"/>
          <p:nvPr/>
        </p:nvSpPr>
        <p:spPr>
          <a:xfrm>
            <a:off x="4955934" y="3426782"/>
            <a:ext cx="4413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intractability of estimating </a:t>
            </a:r>
            <a:r>
              <a:rPr lang="en-US" dirty="0" err="1"/>
              <a:t>rKt</a:t>
            </a:r>
            <a:endParaRPr lang="en-GB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DC0B9B7-163C-4DA5-A658-5964837EC797}"/>
              </a:ext>
            </a:extLst>
          </p:cNvPr>
          <p:cNvCxnSpPr>
            <a:cxnSpLocks/>
          </p:cNvCxnSpPr>
          <p:nvPr/>
        </p:nvCxnSpPr>
        <p:spPr>
          <a:xfrm flipH="1">
            <a:off x="2417885" y="2409154"/>
            <a:ext cx="1292469" cy="8967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EE92841-0797-4318-A853-0AEFC079F5DC}"/>
              </a:ext>
            </a:extLst>
          </p:cNvPr>
          <p:cNvCxnSpPr>
            <a:cxnSpLocks/>
          </p:cNvCxnSpPr>
          <p:nvPr/>
        </p:nvCxnSpPr>
        <p:spPr>
          <a:xfrm>
            <a:off x="3991706" y="2409154"/>
            <a:ext cx="1459525" cy="8967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1658070-5A4B-4FBC-80DF-D0467DA9C5C1}"/>
              </a:ext>
            </a:extLst>
          </p:cNvPr>
          <p:cNvSpPr txBox="1"/>
          <p:nvPr/>
        </p:nvSpPr>
        <p:spPr>
          <a:xfrm>
            <a:off x="1107829" y="4552099"/>
            <a:ext cx="745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i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FAD88E-BA6D-45FE-A732-005EA68BA891}"/>
              </a:ext>
            </a:extLst>
          </p:cNvPr>
          <p:cNvSpPr txBox="1"/>
          <p:nvPr/>
        </p:nvSpPr>
        <p:spPr>
          <a:xfrm>
            <a:off x="1853710" y="4609254"/>
            <a:ext cx="8947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Can we further advance </a:t>
            </a:r>
            <a:r>
              <a:rPr lang="en-US" sz="2400" b="1" dirty="0">
                <a:solidFill>
                  <a:srgbClr val="0070C0"/>
                </a:solidFill>
              </a:rPr>
              <a:t>time-bounded Kolmogorov complexity </a:t>
            </a:r>
            <a:r>
              <a:rPr lang="en-US" sz="2400" dirty="0"/>
              <a:t>using probabilistic representations?</a:t>
            </a:r>
            <a:endParaRPr lang="en-GB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7D6098-F6C9-4188-A1B6-31DA39B29BF3}"/>
              </a:ext>
            </a:extLst>
          </p:cNvPr>
          <p:cNvSpPr txBox="1"/>
          <p:nvPr/>
        </p:nvSpPr>
        <p:spPr>
          <a:xfrm>
            <a:off x="11535509" y="6234071"/>
            <a:ext cx="49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4130568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E011F02-61A2-4E78-9260-E9508ED02473}"/>
              </a:ext>
            </a:extLst>
          </p:cNvPr>
          <p:cNvSpPr/>
          <p:nvPr/>
        </p:nvSpPr>
        <p:spPr>
          <a:xfrm>
            <a:off x="713642" y="595730"/>
            <a:ext cx="107647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chemeClr val="accent5">
                    <a:lumMod val="50000"/>
                  </a:schemeClr>
                </a:solidFill>
                <a:latin typeface="Calisto MT" panose="02040603050505030304" pitchFamily="18" charset="0"/>
              </a:rPr>
              <a:t>Pillars of Kolmogorov Complexity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41BE12-213C-4723-90C1-F1A21ECB58F4}"/>
              </a:ext>
            </a:extLst>
          </p:cNvPr>
          <p:cNvSpPr txBox="1"/>
          <p:nvPr/>
        </p:nvSpPr>
        <p:spPr>
          <a:xfrm>
            <a:off x="713642" y="1835830"/>
            <a:ext cx="81328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Three essential results in Kolmogorov complexity:</a:t>
            </a:r>
            <a:endParaRPr lang="en-GB" sz="2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684249-47F7-4708-A37C-F86BBC6B154E}"/>
              </a:ext>
            </a:extLst>
          </p:cNvPr>
          <p:cNvSpPr txBox="1"/>
          <p:nvPr/>
        </p:nvSpPr>
        <p:spPr>
          <a:xfrm>
            <a:off x="1272191" y="3155703"/>
            <a:ext cx="3534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Language Compression Theorem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5D9D47-1531-4583-BAB6-9F1217CE29A5}"/>
              </a:ext>
            </a:extLst>
          </p:cNvPr>
          <p:cNvSpPr txBox="1"/>
          <p:nvPr/>
        </p:nvSpPr>
        <p:spPr>
          <a:xfrm>
            <a:off x="1272191" y="4110741"/>
            <a:ext cx="3534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Symmetry of Information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E6BEA5-3C6B-4D5B-8C88-46E09230DEE9}"/>
              </a:ext>
            </a:extLst>
          </p:cNvPr>
          <p:cNvSpPr txBox="1"/>
          <p:nvPr/>
        </p:nvSpPr>
        <p:spPr>
          <a:xfrm>
            <a:off x="1272192" y="5031548"/>
            <a:ext cx="3534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Source Coding Theorem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4919B2-34FF-4825-939B-606BE04850FD}"/>
              </a:ext>
            </a:extLst>
          </p:cNvPr>
          <p:cNvSpPr txBox="1"/>
          <p:nvPr/>
        </p:nvSpPr>
        <p:spPr>
          <a:xfrm>
            <a:off x="8191740" y="2343477"/>
            <a:ext cx="2584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Time-bounded version?</a:t>
            </a:r>
            <a:endParaRPr lang="en-GB" b="1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66D629-C316-4519-A534-01209B1A8CFB}"/>
              </a:ext>
            </a:extLst>
          </p:cNvPr>
          <p:cNvCxnSpPr/>
          <p:nvPr/>
        </p:nvCxnSpPr>
        <p:spPr>
          <a:xfrm>
            <a:off x="4696797" y="3378664"/>
            <a:ext cx="30641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3A42948-02CB-412B-916F-EB077AA983C3}"/>
              </a:ext>
            </a:extLst>
          </p:cNvPr>
          <p:cNvCxnSpPr/>
          <p:nvPr/>
        </p:nvCxnSpPr>
        <p:spPr>
          <a:xfrm>
            <a:off x="4696797" y="4344361"/>
            <a:ext cx="30641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96961E9-3B0C-4F14-BEA7-F497279EE63A}"/>
              </a:ext>
            </a:extLst>
          </p:cNvPr>
          <p:cNvCxnSpPr/>
          <p:nvPr/>
        </p:nvCxnSpPr>
        <p:spPr>
          <a:xfrm>
            <a:off x="4696797" y="5251374"/>
            <a:ext cx="30641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BB7B518-D463-4932-A5FD-726E48BC2AFC}"/>
              </a:ext>
            </a:extLst>
          </p:cNvPr>
          <p:cNvSpPr txBox="1"/>
          <p:nvPr/>
        </p:nvSpPr>
        <p:spPr>
          <a:xfrm>
            <a:off x="5307861" y="3043006"/>
            <a:ext cx="2699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Hardness Assumption</a:t>
            </a:r>
            <a:endParaRPr lang="en-GB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929313-3B14-4BEC-A9E8-6D7CC5C8CE6C}"/>
              </a:ext>
            </a:extLst>
          </p:cNvPr>
          <p:cNvSpPr txBox="1"/>
          <p:nvPr/>
        </p:nvSpPr>
        <p:spPr>
          <a:xfrm>
            <a:off x="5307861" y="3999909"/>
            <a:ext cx="2699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Hardness Assumption</a:t>
            </a:r>
            <a:endParaRPr lang="en-GB" sz="1600" dirty="0"/>
          </a:p>
        </p:txBody>
      </p:sp>
      <p:pic>
        <p:nvPicPr>
          <p:cNvPr id="25" name="Graphic 24" descr="Warning">
            <a:extLst>
              <a:ext uri="{FF2B5EF4-FFF2-40B4-BE49-F238E27FC236}">
                <a16:creationId xmlns:a16="http://schemas.microsoft.com/office/drawing/2014/main" id="{8E50C9C5-AE79-40BE-AB90-5166A9B0F8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13416" y="3693871"/>
            <a:ext cx="914400" cy="914400"/>
          </a:xfrm>
          <a:prstGeom prst="rect">
            <a:avLst/>
          </a:prstGeom>
        </p:spPr>
      </p:pic>
      <p:pic>
        <p:nvPicPr>
          <p:cNvPr id="27" name="Graphic 26" descr="Warning">
            <a:extLst>
              <a:ext uri="{FF2B5EF4-FFF2-40B4-BE49-F238E27FC236}">
                <a16:creationId xmlns:a16="http://schemas.microsoft.com/office/drawing/2014/main" id="{243FA9B1-1703-4D94-8301-230FEEE908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13416" y="2769375"/>
            <a:ext cx="914400" cy="9144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7E2D299-992C-46F2-83DD-00E9C56A7908}"/>
              </a:ext>
            </a:extLst>
          </p:cNvPr>
          <p:cNvSpPr txBox="1"/>
          <p:nvPr/>
        </p:nvSpPr>
        <p:spPr>
          <a:xfrm>
            <a:off x="8713416" y="4602855"/>
            <a:ext cx="10462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solidFill>
                  <a:schemeClr val="accent3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?</a:t>
            </a:r>
            <a:endParaRPr lang="en-GB" sz="10000" b="1" dirty="0">
              <a:solidFill>
                <a:schemeClr val="accent3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7EB5E9-8B5F-4761-A802-05C0D8B5AE8B}"/>
              </a:ext>
            </a:extLst>
          </p:cNvPr>
          <p:cNvSpPr txBox="1"/>
          <p:nvPr/>
        </p:nvSpPr>
        <p:spPr>
          <a:xfrm>
            <a:off x="9484209" y="3653324"/>
            <a:ext cx="30641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 u="none" strike="noStrike" baseline="0" dirty="0"/>
              <a:t>See e.g. [Troy Lee, PhD Thesis] </a:t>
            </a:r>
            <a:endParaRPr lang="en-GB" sz="1400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AC2F2EC1-5F88-4B91-819A-97DB8BE328D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959" y="3594777"/>
            <a:ext cx="2676520" cy="25301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8377D07-A1DB-482D-ADCA-E6D9E7E3A90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17" y="4515062"/>
            <a:ext cx="4488803" cy="25301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35B7C14-EF21-4F7F-87C6-3B07BA34C05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960" y="5456203"/>
            <a:ext cx="2915819" cy="2530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198CAA-A1D1-4C59-A8CC-01D010477DC7}"/>
              </a:ext>
            </a:extLst>
          </p:cNvPr>
          <p:cNvSpPr txBox="1"/>
          <p:nvPr/>
        </p:nvSpPr>
        <p:spPr>
          <a:xfrm>
            <a:off x="11535509" y="6234071"/>
            <a:ext cx="49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219797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9" grpId="0"/>
      <p:bldP spid="28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E011F02-61A2-4E78-9260-E9508ED02473}"/>
              </a:ext>
            </a:extLst>
          </p:cNvPr>
          <p:cNvSpPr/>
          <p:nvPr/>
        </p:nvSpPr>
        <p:spPr>
          <a:xfrm>
            <a:off x="713642" y="595730"/>
            <a:ext cx="107647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chemeClr val="accent5">
                    <a:lumMod val="50000"/>
                  </a:schemeClr>
                </a:solidFill>
                <a:latin typeface="Calisto MT" panose="02040603050505030304" pitchFamily="18" charset="0"/>
              </a:rPr>
              <a:t>Coding Theorem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40A7CD-5E64-45D9-962E-FD5E84630F1D}"/>
              </a:ext>
            </a:extLst>
          </p:cNvPr>
          <p:cNvSpPr txBox="1"/>
          <p:nvPr/>
        </p:nvSpPr>
        <p:spPr>
          <a:xfrm>
            <a:off x="713642" y="2004645"/>
            <a:ext cx="37924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Shannon’s Information Theory</a:t>
            </a:r>
            <a:endParaRPr lang="en-GB" sz="2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8AF584-4936-48C9-BAB3-F32EC5459838}"/>
              </a:ext>
            </a:extLst>
          </p:cNvPr>
          <p:cNvSpPr txBox="1"/>
          <p:nvPr/>
        </p:nvSpPr>
        <p:spPr>
          <a:xfrm>
            <a:off x="8099180" y="2004645"/>
            <a:ext cx="31388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Kolmogorov Complexity</a:t>
            </a:r>
            <a:endParaRPr lang="en-GB" sz="2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0DC7BE-465E-4957-9301-7E4048571EB7}"/>
              </a:ext>
            </a:extLst>
          </p:cNvPr>
          <p:cNvSpPr txBox="1"/>
          <p:nvPr/>
        </p:nvSpPr>
        <p:spPr>
          <a:xfrm>
            <a:off x="611063" y="2527856"/>
            <a:ext cx="4053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Distributions, entropy, compression, etc.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7E7F5F-3991-48C7-A960-89718919D587}"/>
              </a:ext>
            </a:extLst>
          </p:cNvPr>
          <p:cNvSpPr txBox="1"/>
          <p:nvPr/>
        </p:nvSpPr>
        <p:spPr>
          <a:xfrm>
            <a:off x="7655177" y="2527856"/>
            <a:ext cx="4053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Individual strings and their complexities.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DBE5EE-87F9-4509-89A2-E5E61A122BCF}"/>
              </a:ext>
            </a:extLst>
          </p:cNvPr>
          <p:cNvSpPr txBox="1"/>
          <p:nvPr/>
        </p:nvSpPr>
        <p:spPr>
          <a:xfrm>
            <a:off x="4853357" y="2092569"/>
            <a:ext cx="245452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Coding Theorem in Kolmogorov Complexity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4042163-C83C-4607-82E1-2449B6AF238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648" y="3831239"/>
            <a:ext cx="3743946" cy="6463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4791818-9B43-4741-877B-C66D658DDB5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336" y="3849032"/>
            <a:ext cx="3442570" cy="65775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9D42182-0685-4920-B2FE-9ABE048952D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462" y="4047065"/>
            <a:ext cx="866312" cy="31533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99D53A1-AA1A-4F07-9745-58DFE9455CDC}"/>
              </a:ext>
            </a:extLst>
          </p:cNvPr>
          <p:cNvSpPr txBox="1"/>
          <p:nvPr/>
        </p:nvSpPr>
        <p:spPr>
          <a:xfrm>
            <a:off x="713642" y="5381049"/>
            <a:ext cx="105243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Interested in establishing an </a:t>
            </a:r>
            <a:r>
              <a:rPr lang="en-US" sz="2200" b="1" dirty="0">
                <a:solidFill>
                  <a:srgbClr val="C00000"/>
                </a:solidFill>
              </a:rPr>
              <a:t>unconditional time-bounded </a:t>
            </a:r>
            <a:r>
              <a:rPr lang="en-US" sz="2200" dirty="0"/>
              <a:t>version of the 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Coding Theorem</a:t>
            </a:r>
            <a:r>
              <a:rPr lang="en-US" sz="2200" dirty="0"/>
              <a:t>.</a:t>
            </a:r>
            <a:endParaRPr lang="en-GB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CC161E-2E78-40A4-B127-1C5106DD894A}"/>
              </a:ext>
            </a:extLst>
          </p:cNvPr>
          <p:cNvSpPr txBox="1"/>
          <p:nvPr/>
        </p:nvSpPr>
        <p:spPr>
          <a:xfrm>
            <a:off x="11535509" y="6234071"/>
            <a:ext cx="49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242253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E011F02-61A2-4E78-9260-E9508ED02473}"/>
              </a:ext>
            </a:extLst>
          </p:cNvPr>
          <p:cNvSpPr/>
          <p:nvPr/>
        </p:nvSpPr>
        <p:spPr>
          <a:xfrm>
            <a:off x="652097" y="595730"/>
            <a:ext cx="107647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chemeClr val="accent5">
                    <a:lumMod val="50000"/>
                  </a:schemeClr>
                </a:solidFill>
                <a:latin typeface="Calisto MT" panose="02040603050505030304" pitchFamily="18" charset="0"/>
              </a:rPr>
              <a:t>An </a:t>
            </a:r>
            <a:r>
              <a:rPr lang="en-GB" sz="4400" b="1" i="1" dirty="0">
                <a:solidFill>
                  <a:schemeClr val="accent5">
                    <a:lumMod val="50000"/>
                  </a:schemeClr>
                </a:solidFill>
                <a:latin typeface="Calisto MT" panose="02040603050505030304" pitchFamily="18" charset="0"/>
              </a:rPr>
              <a:t>Efficient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  <a:latin typeface="Calisto MT" panose="02040603050505030304" pitchFamily="18" charset="0"/>
              </a:rPr>
              <a:t> Coding Theorem for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  <a:latin typeface="Calisto MT" panose="02040603050505030304" pitchFamily="18" charset="0"/>
              </a:rPr>
              <a:t>rKt</a:t>
            </a:r>
            <a:endParaRPr lang="en-GB" sz="4400" b="1" dirty="0">
              <a:solidFill>
                <a:schemeClr val="accent5">
                  <a:lumMod val="50000"/>
                </a:schemeClr>
              </a:solidFill>
              <a:latin typeface="Calisto MT" panose="0204060305050503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6EEEB7-69F0-4BB0-AC9F-E42843D35AE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44" y="2736193"/>
            <a:ext cx="3341074" cy="2530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581CD9-FDF0-412F-A5CB-85EAF308C6F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44" y="3181083"/>
            <a:ext cx="2092744" cy="2530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008B30-F3F9-45DF-B80C-F22A2BAC5C3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44" y="3619337"/>
            <a:ext cx="4188535" cy="2316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8FAB035-0A6C-424C-BE44-6677759E932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830" y="3010917"/>
            <a:ext cx="866312" cy="31533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82F77AA-44EA-4544-A83D-EA3161565D2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066" y="3024491"/>
            <a:ext cx="4595353" cy="31533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68DDE26-B453-42DE-AADB-EA72A5BCE09F}"/>
              </a:ext>
            </a:extLst>
          </p:cNvPr>
          <p:cNvSpPr txBox="1"/>
          <p:nvPr/>
        </p:nvSpPr>
        <p:spPr>
          <a:xfrm>
            <a:off x="652097" y="1852621"/>
            <a:ext cx="23233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[</a:t>
            </a:r>
            <a:r>
              <a:rPr lang="en-US" sz="2000" b="1" dirty="0" err="1"/>
              <a:t>Zhenjian</a:t>
            </a:r>
            <a:r>
              <a:rPr lang="en-US" sz="2000" b="1" dirty="0"/>
              <a:t> Lu-O’20]</a:t>
            </a:r>
            <a:r>
              <a:rPr lang="en-US" sz="2000" dirty="0"/>
              <a:t> </a:t>
            </a:r>
            <a:endParaRPr lang="en-GB" sz="2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6A7FD1-1656-4F9D-8254-878F8AF214D0}"/>
              </a:ext>
            </a:extLst>
          </p:cNvPr>
          <p:cNvSpPr txBox="1"/>
          <p:nvPr/>
        </p:nvSpPr>
        <p:spPr>
          <a:xfrm>
            <a:off x="3037737" y="1837233"/>
            <a:ext cx="90824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“</a:t>
            </a:r>
            <a:r>
              <a:rPr lang="en-GB" sz="2200" b="1" dirty="0" err="1">
                <a:solidFill>
                  <a:srgbClr val="C00000"/>
                </a:solidFill>
              </a:rPr>
              <a:t>Samplable</a:t>
            </a:r>
            <a:r>
              <a:rPr lang="en-GB" sz="2200" dirty="0"/>
              <a:t> objects admit </a:t>
            </a:r>
            <a:r>
              <a:rPr lang="en-GB" sz="2200" b="1" dirty="0">
                <a:solidFill>
                  <a:srgbClr val="C00000"/>
                </a:solidFill>
              </a:rPr>
              <a:t>short</a:t>
            </a:r>
            <a:r>
              <a:rPr lang="en-GB" sz="2200" dirty="0"/>
              <a:t> and </a:t>
            </a:r>
            <a:r>
              <a:rPr lang="en-GB" sz="2200" b="1" dirty="0">
                <a:solidFill>
                  <a:srgbClr val="C00000"/>
                </a:solidFill>
              </a:rPr>
              <a:t>effective</a:t>
            </a:r>
            <a:r>
              <a:rPr lang="en-GB" sz="2200" dirty="0"/>
              <a:t> representations.”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F76FDB-57A6-49CC-B940-879E2714C411}"/>
              </a:ext>
            </a:extLst>
          </p:cNvPr>
          <p:cNvSpPr txBox="1"/>
          <p:nvPr/>
        </p:nvSpPr>
        <p:spPr>
          <a:xfrm>
            <a:off x="11535509" y="6234071"/>
            <a:ext cx="49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27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3B1CAC-34F4-4118-A903-827FBCA11CF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44" y="4485517"/>
            <a:ext cx="9633633" cy="9246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42A587-E1DC-4186-BF80-630B5C3F8752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352" y="5905253"/>
            <a:ext cx="6225254" cy="2530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945F2BA-C868-404C-9CFD-E5C08F0A407F}"/>
              </a:ext>
            </a:extLst>
          </p:cNvPr>
          <p:cNvSpPr txBox="1"/>
          <p:nvPr/>
        </p:nvSpPr>
        <p:spPr>
          <a:xfrm>
            <a:off x="8093268" y="5526359"/>
            <a:ext cx="27607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C00000"/>
                </a:solidFill>
              </a:rPr>
              <a:t>Extremely useful </a:t>
            </a:r>
          </a:p>
          <a:p>
            <a:pPr algn="ctr"/>
            <a:r>
              <a:rPr lang="en-GB" sz="2200" b="1" dirty="0">
                <a:solidFill>
                  <a:srgbClr val="C00000"/>
                </a:solidFill>
              </a:rPr>
              <a:t>in applications!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B1DE647-3875-4568-BE1C-45E512F4B9C6}"/>
              </a:ext>
            </a:extLst>
          </p:cNvPr>
          <p:cNvCxnSpPr>
            <a:cxnSpLocks/>
          </p:cNvCxnSpPr>
          <p:nvPr/>
        </p:nvCxnSpPr>
        <p:spPr>
          <a:xfrm flipV="1">
            <a:off x="893467" y="5536883"/>
            <a:ext cx="0" cy="50540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DA6FD75-4581-428A-8C39-F1CB9477FC8B}"/>
              </a:ext>
            </a:extLst>
          </p:cNvPr>
          <p:cNvCxnSpPr>
            <a:cxnSpLocks/>
          </p:cNvCxnSpPr>
          <p:nvPr/>
        </p:nvCxnSpPr>
        <p:spPr>
          <a:xfrm>
            <a:off x="893467" y="6031033"/>
            <a:ext cx="718677" cy="1125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51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77857D-E447-478D-BA3A-583466DDF6BE}"/>
              </a:ext>
            </a:extLst>
          </p:cNvPr>
          <p:cNvSpPr/>
          <p:nvPr/>
        </p:nvSpPr>
        <p:spPr>
          <a:xfrm>
            <a:off x="713642" y="595730"/>
            <a:ext cx="107647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chemeClr val="accent5">
                    <a:lumMod val="50000"/>
                  </a:schemeClr>
                </a:solidFill>
                <a:latin typeface="Calisto MT" panose="02040603050505030304" pitchFamily="18" charset="0"/>
              </a:rPr>
              <a:t>Application: Efficient universal compression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E55770-8C07-4130-B9C7-27FD2D2540A6}"/>
              </a:ext>
            </a:extLst>
          </p:cNvPr>
          <p:cNvSpPr txBox="1"/>
          <p:nvPr/>
        </p:nvSpPr>
        <p:spPr>
          <a:xfrm>
            <a:off x="2039845" y="2001174"/>
            <a:ext cx="103485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0010101000101111010010010111100010101010001010100101111010010100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2D68F1-1E4D-4902-B50F-24B4E094130F}"/>
              </a:ext>
            </a:extLst>
          </p:cNvPr>
          <p:cNvSpPr txBox="1"/>
          <p:nvPr/>
        </p:nvSpPr>
        <p:spPr>
          <a:xfrm>
            <a:off x="1355205" y="3068632"/>
            <a:ext cx="9627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/>
              <a:t>“There is a way of compressing it to k bits”   </a:t>
            </a:r>
            <a:r>
              <a:rPr lang="en-GB" sz="2400" dirty="0"/>
              <a:t>(in the sense of </a:t>
            </a:r>
            <a:r>
              <a:rPr lang="en-GB" sz="2400" b="1" dirty="0" err="1"/>
              <a:t>rKt</a:t>
            </a:r>
            <a:r>
              <a:rPr lang="en-GB" sz="2400" dirty="0"/>
              <a:t>).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EF93B-C753-4B41-843F-B4D76E812F5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38" y="2077520"/>
            <a:ext cx="937109" cy="2745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09B776-AC7B-41A7-B965-429AB7928CB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74" y="5093597"/>
            <a:ext cx="866312" cy="3153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CC57CD2-555D-4F2D-B95F-D767F8D5B5B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735" y="5058363"/>
            <a:ext cx="9029514" cy="5601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AE1B46-EB7A-4342-9EE0-C9D136BE920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48" y="3741356"/>
            <a:ext cx="1411586" cy="3132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2297EB-64CD-467F-B5DD-320EF90D0878}"/>
              </a:ext>
            </a:extLst>
          </p:cNvPr>
          <p:cNvSpPr txBox="1"/>
          <p:nvPr/>
        </p:nvSpPr>
        <p:spPr>
          <a:xfrm>
            <a:off x="11535509" y="6234071"/>
            <a:ext cx="49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96338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D018B7-412E-4227-9D63-7C803B16AF33}"/>
              </a:ext>
            </a:extLst>
          </p:cNvPr>
          <p:cNvSpPr txBox="1"/>
          <p:nvPr/>
        </p:nvSpPr>
        <p:spPr>
          <a:xfrm>
            <a:off x="1172308" y="1792140"/>
            <a:ext cx="9961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Is the existence of succinct representations for primes a </a:t>
            </a:r>
            <a:r>
              <a:rPr lang="en-US" sz="2400" b="1" i="1" dirty="0">
                <a:solidFill>
                  <a:srgbClr val="C00000"/>
                </a:solidFill>
              </a:rPr>
              <a:t>rare</a:t>
            </a:r>
            <a:r>
              <a:rPr lang="en-US" sz="2400" i="1" dirty="0"/>
              <a:t> phenomenon?</a:t>
            </a:r>
            <a:endParaRPr lang="en-GB" sz="2400" i="1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4B4D9C5-F4DB-4F5F-8ACD-088F20152A0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020" y="2735038"/>
            <a:ext cx="9082454" cy="24777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D66DBC0-496F-4501-B1EC-9619ADFC3A7E}"/>
              </a:ext>
            </a:extLst>
          </p:cNvPr>
          <p:cNvCxnSpPr>
            <a:cxnSpLocks/>
          </p:cNvCxnSpPr>
          <p:nvPr/>
        </p:nvCxnSpPr>
        <p:spPr>
          <a:xfrm>
            <a:off x="2891204" y="3067702"/>
            <a:ext cx="191672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B391EAA9-7249-41BF-A3F8-EFE4976B79B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773" y="4644372"/>
            <a:ext cx="9082454" cy="56348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23F4277-A719-4A31-A3A9-92751D961FD2}"/>
              </a:ext>
            </a:extLst>
          </p:cNvPr>
          <p:cNvSpPr txBox="1"/>
          <p:nvPr/>
        </p:nvSpPr>
        <p:spPr>
          <a:xfrm>
            <a:off x="1172308" y="3626586"/>
            <a:ext cx="90824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/>
              <a:t>By the </a:t>
            </a:r>
            <a:r>
              <a:rPr lang="en-US" sz="2200" b="1" i="1" dirty="0">
                <a:solidFill>
                  <a:srgbClr val="FF0000"/>
                </a:solidFill>
              </a:rPr>
              <a:t>Coding Theorem for </a:t>
            </a:r>
            <a:r>
              <a:rPr lang="en-US" sz="2200" b="1" i="1" dirty="0" err="1">
                <a:solidFill>
                  <a:srgbClr val="FF0000"/>
                </a:solidFill>
              </a:rPr>
              <a:t>rKt</a:t>
            </a:r>
            <a:r>
              <a:rPr lang="en-US" sz="2200" i="1" dirty="0"/>
              <a:t>, enough to show that:</a:t>
            </a:r>
            <a:endParaRPr lang="en-GB" sz="2200" i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18EC7F-9CE3-4F64-9839-1A1E14545118}"/>
              </a:ext>
            </a:extLst>
          </p:cNvPr>
          <p:cNvSpPr txBox="1"/>
          <p:nvPr/>
        </p:nvSpPr>
        <p:spPr>
          <a:xfrm>
            <a:off x="1172308" y="5820121"/>
            <a:ext cx="102414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/>
              <a:t>This is a relaxation of the Polymath problem of deterministically generating primes.</a:t>
            </a:r>
            <a:endParaRPr lang="en-GB" sz="22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2A7C82-E988-40C9-B619-EBA195DE067F}"/>
              </a:ext>
            </a:extLst>
          </p:cNvPr>
          <p:cNvSpPr txBox="1"/>
          <p:nvPr/>
        </p:nvSpPr>
        <p:spPr>
          <a:xfrm>
            <a:off x="11535509" y="6234071"/>
            <a:ext cx="49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C4B021-EA16-4E01-83DD-C522E8FB0502}"/>
              </a:ext>
            </a:extLst>
          </p:cNvPr>
          <p:cNvSpPr/>
          <p:nvPr/>
        </p:nvSpPr>
        <p:spPr>
          <a:xfrm>
            <a:off x="331177" y="576642"/>
            <a:ext cx="107647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chemeClr val="accent5">
                    <a:lumMod val="50000"/>
                  </a:schemeClr>
                </a:solidFill>
                <a:latin typeface="Calisto MT" panose="02040603050505030304" pitchFamily="18" charset="0"/>
              </a:rPr>
              <a:t>Open Problem</a:t>
            </a:r>
          </a:p>
        </p:txBody>
      </p:sp>
    </p:spTree>
    <p:extLst>
      <p:ext uri="{BB962C8B-B14F-4D97-AF65-F5344CB8AC3E}">
        <p14:creationId xmlns:p14="http://schemas.microsoft.com/office/powerpoint/2010/main" val="215137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B2EFD6-6A7A-4E2F-8D46-B47E64B6A4BE}"/>
              </a:ext>
            </a:extLst>
          </p:cNvPr>
          <p:cNvSpPr txBox="1"/>
          <p:nvPr/>
        </p:nvSpPr>
        <p:spPr>
          <a:xfrm>
            <a:off x="1216741" y="2721114"/>
            <a:ext cx="9758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5">
                    <a:lumMod val="50000"/>
                  </a:schemeClr>
                </a:solidFill>
                <a:latin typeface="Calisto MT" panose="02040603050505030304" pitchFamily="18" charset="0"/>
                <a:cs typeface="Aharoni" panose="020B0604020202020204" pitchFamily="2" charset="-79"/>
              </a:rPr>
              <a:t>Background and Motivation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D40B76-83C9-46DA-80D1-76C8E0EB116A}"/>
              </a:ext>
            </a:extLst>
          </p:cNvPr>
          <p:cNvSpPr txBox="1"/>
          <p:nvPr/>
        </p:nvSpPr>
        <p:spPr>
          <a:xfrm>
            <a:off x="11535509" y="6234071"/>
            <a:ext cx="49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12671654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A28C15-C250-4B7E-BF42-8459F88718A8}"/>
              </a:ext>
            </a:extLst>
          </p:cNvPr>
          <p:cNvSpPr/>
          <p:nvPr/>
        </p:nvSpPr>
        <p:spPr>
          <a:xfrm>
            <a:off x="713642" y="833017"/>
            <a:ext cx="107647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chemeClr val="accent5">
                    <a:lumMod val="50000"/>
                  </a:schemeClr>
                </a:solidFill>
                <a:latin typeface="Calisto MT" panose="02040603050505030304" pitchFamily="18" charset="0"/>
              </a:rPr>
              <a:t>Summary: Probabilistic Data Representations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0ACC605-C86F-4B96-B0C9-2426FFDB1E9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59" y="3866724"/>
            <a:ext cx="5992744" cy="2522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25499E-64B0-4336-91A0-19D930A8773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43" y="4958227"/>
            <a:ext cx="8072315" cy="25521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2FC7112B-B859-4B83-9F12-163F4918E767}"/>
              </a:ext>
            </a:extLst>
          </p:cNvPr>
          <p:cNvSpPr txBox="1"/>
          <p:nvPr/>
        </p:nvSpPr>
        <p:spPr>
          <a:xfrm>
            <a:off x="1045938" y="3349422"/>
            <a:ext cx="45563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>
                <a:solidFill>
                  <a:srgbClr val="C00000"/>
                </a:solidFill>
              </a:rPr>
              <a:t>Succinct Descriptions:</a:t>
            </a:r>
            <a:endParaRPr lang="en-GB" sz="2200" b="1" i="1" dirty="0">
              <a:solidFill>
                <a:srgbClr val="C0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C18B8E5-02D5-440E-8D63-5FE5084BCAC8}"/>
              </a:ext>
            </a:extLst>
          </p:cNvPr>
          <p:cNvSpPr txBox="1"/>
          <p:nvPr/>
        </p:nvSpPr>
        <p:spPr>
          <a:xfrm>
            <a:off x="1045938" y="4445438"/>
            <a:ext cx="32980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>
                <a:solidFill>
                  <a:srgbClr val="C00000"/>
                </a:solidFill>
              </a:rPr>
              <a:t>Computational Hardness:</a:t>
            </a:r>
            <a:endParaRPr lang="en-GB" sz="2200" b="1" i="1" dirty="0">
              <a:solidFill>
                <a:srgbClr val="C0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07538C9-C903-4CA4-B0F6-083DBF1D40A1}"/>
              </a:ext>
            </a:extLst>
          </p:cNvPr>
          <p:cNvSpPr txBox="1"/>
          <p:nvPr/>
        </p:nvSpPr>
        <p:spPr>
          <a:xfrm>
            <a:off x="1045938" y="5460047"/>
            <a:ext cx="32980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>
                <a:solidFill>
                  <a:srgbClr val="C00000"/>
                </a:solidFill>
              </a:rPr>
              <a:t>Coding Theorem:</a:t>
            </a:r>
            <a:endParaRPr lang="en-GB" sz="2200" b="1" i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AB1A56-B4A4-49B8-859A-2A6E037097F8}"/>
              </a:ext>
            </a:extLst>
          </p:cNvPr>
          <p:cNvSpPr txBox="1"/>
          <p:nvPr/>
        </p:nvSpPr>
        <p:spPr>
          <a:xfrm>
            <a:off x="11535509" y="6234071"/>
            <a:ext cx="49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30</a:t>
            </a:r>
          </a:p>
        </p:txBody>
      </p:sp>
      <p:pic>
        <p:nvPicPr>
          <p:cNvPr id="12" name="Picture 4 1">
            <a:extLst>
              <a:ext uri="{FF2B5EF4-FFF2-40B4-BE49-F238E27FC236}">
                <a16:creationId xmlns:a16="http://schemas.microsoft.com/office/drawing/2014/main" id="{D5354598-6FC6-48B1-A7F4-AC419753F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354" y="2230892"/>
            <a:ext cx="639602" cy="95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C0E6C87-604C-4656-940C-7F2511DB4B5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04466" y="2252343"/>
            <a:ext cx="975946" cy="7973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06AF92-1257-448E-B58F-AEC532DB6FE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433" y="1882670"/>
            <a:ext cx="1304726" cy="1783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8AF1E09-F0FC-434F-97CA-372CBEE1E7F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582" y="2739837"/>
            <a:ext cx="1094385" cy="17833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0B7EC89-A0D7-423D-A0BE-56D278079E2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157" y="2286786"/>
            <a:ext cx="2220778" cy="25301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7351375-D317-4D96-8256-7CFB3610BF9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43" y="5970177"/>
            <a:ext cx="7310124" cy="25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31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4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89B356-67BB-43A9-B4B0-4270BFF5D970}"/>
              </a:ext>
            </a:extLst>
          </p:cNvPr>
          <p:cNvSpPr/>
          <p:nvPr/>
        </p:nvSpPr>
        <p:spPr>
          <a:xfrm>
            <a:off x="645502" y="540191"/>
            <a:ext cx="107647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chemeClr val="accent5">
                    <a:lumMod val="50000"/>
                  </a:schemeClr>
                </a:solidFill>
                <a:latin typeface="Calisto MT" panose="02040603050505030304" pitchFamily="18" charset="0"/>
              </a:rPr>
              <a:t>Main References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6F72B4-BAB2-4266-8234-F1E88C0CFB44}"/>
              </a:ext>
            </a:extLst>
          </p:cNvPr>
          <p:cNvSpPr txBox="1"/>
          <p:nvPr/>
        </p:nvSpPr>
        <p:spPr>
          <a:xfrm>
            <a:off x="645502" y="1801504"/>
            <a:ext cx="118857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[O-Santhanam’17] </a:t>
            </a:r>
            <a:r>
              <a:rPr lang="en-US" dirty="0"/>
              <a:t>Pseudodeterministic constructions in subexponential time (STOC’2017).</a:t>
            </a:r>
          </a:p>
          <a:p>
            <a:endParaRPr lang="en-US" b="1" dirty="0"/>
          </a:p>
          <a:p>
            <a:r>
              <a:rPr lang="en-US" b="1" dirty="0"/>
              <a:t>[O’19] </a:t>
            </a:r>
            <a:r>
              <a:rPr lang="en-US" dirty="0"/>
              <a:t>Randomness and intractability in Kolmogorov complexity (ICALP’19).</a:t>
            </a:r>
          </a:p>
          <a:p>
            <a:endParaRPr lang="en-US" dirty="0"/>
          </a:p>
          <a:p>
            <a:r>
              <a:rPr lang="en-US" b="1" dirty="0"/>
              <a:t>[Lu-O’20]</a:t>
            </a:r>
            <a:r>
              <a:rPr lang="en-US" dirty="0"/>
              <a:t> An efficient coding theorem via probabilistic representations and its applications (preprint). </a:t>
            </a:r>
            <a:endParaRPr lang="en-US" b="1" dirty="0"/>
          </a:p>
          <a:p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15C062-1C3C-42B6-BCFE-77EE098EB6E4}"/>
              </a:ext>
            </a:extLst>
          </p:cNvPr>
          <p:cNvSpPr txBox="1"/>
          <p:nvPr/>
        </p:nvSpPr>
        <p:spPr>
          <a:xfrm>
            <a:off x="633515" y="3446286"/>
            <a:ext cx="109251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u="none" strike="noStrike" baseline="0" dirty="0"/>
              <a:t>[Levin’84]</a:t>
            </a:r>
            <a:r>
              <a:rPr lang="en-US" sz="1800" b="0" i="0" u="none" strike="noStrike" baseline="0" dirty="0"/>
              <a:t> Randomness conservation inequalities; information and independence in mathematical theories. Information and Control, 61(1):15-37, 1984.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D5899C-DE24-4218-B5DE-901D21E5E834}"/>
              </a:ext>
            </a:extLst>
          </p:cNvPr>
          <p:cNvSpPr txBox="1"/>
          <p:nvPr/>
        </p:nvSpPr>
        <p:spPr>
          <a:xfrm>
            <a:off x="633515" y="4233133"/>
            <a:ext cx="11092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800" b="1" i="0" u="none" strike="noStrike" baseline="0" dirty="0"/>
              <a:t>[ABKvMR’06]</a:t>
            </a:r>
            <a:r>
              <a:rPr lang="en-GB" sz="1800" b="0" i="0" u="none" strike="noStrike" baseline="0" dirty="0"/>
              <a:t> Eric Allender, Harry </a:t>
            </a:r>
            <a:r>
              <a:rPr lang="en-GB" sz="1800" b="0" i="0" u="none" strike="noStrike" baseline="0" dirty="0" err="1"/>
              <a:t>Buhrman</a:t>
            </a:r>
            <a:r>
              <a:rPr lang="en-GB" sz="1800" b="0" i="0" u="none" strike="noStrike" baseline="0" dirty="0"/>
              <a:t>, Michal </a:t>
            </a:r>
            <a:r>
              <a:rPr lang="en-GB" sz="1800" b="0" i="0" u="none" strike="noStrike" baseline="0" dirty="0" err="1"/>
              <a:t>Koucky</a:t>
            </a:r>
            <a:r>
              <a:rPr lang="en-GB" sz="1800" b="0" i="0" u="none" strike="noStrike" baseline="0" dirty="0"/>
              <a:t>, Dieter van </a:t>
            </a:r>
            <a:r>
              <a:rPr lang="en-GB" sz="1800" b="0" i="0" u="none" strike="noStrike" baseline="0" dirty="0" err="1"/>
              <a:t>Melkebeek</a:t>
            </a:r>
            <a:r>
              <a:rPr lang="en-GB" sz="1800" b="0" i="0" u="none" strike="noStrike" baseline="0" dirty="0"/>
              <a:t>, and Detlef Ron</a:t>
            </a:r>
            <a:r>
              <a:rPr lang="en-US" sz="1800" b="0" i="0" u="none" strike="noStrike" baseline="0" dirty="0" err="1"/>
              <a:t>neburger</a:t>
            </a:r>
            <a:r>
              <a:rPr lang="en-US" sz="1800" b="0" i="0" u="none" strike="noStrike" baseline="0" dirty="0"/>
              <a:t>. </a:t>
            </a:r>
          </a:p>
          <a:p>
            <a:pPr algn="l"/>
            <a:r>
              <a:rPr lang="en-US" sz="1800" b="0" i="0" u="none" strike="noStrike" baseline="0" dirty="0"/>
              <a:t>Power from random strings. SIAM J. </a:t>
            </a:r>
            <a:r>
              <a:rPr lang="en-US" sz="1800" b="0" i="0" u="none" strike="noStrike" baseline="0" dirty="0" err="1"/>
              <a:t>Comput</a:t>
            </a:r>
            <a:r>
              <a:rPr lang="en-US" sz="1800" b="0" i="0" u="none" strike="noStrike" baseline="0" dirty="0"/>
              <a:t>., 35(6):1467-1493, 2006.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027D3C-FA11-4A9E-95DE-CEFE556A43DA}"/>
              </a:ext>
            </a:extLst>
          </p:cNvPr>
          <p:cNvSpPr txBox="1"/>
          <p:nvPr/>
        </p:nvSpPr>
        <p:spPr>
          <a:xfrm>
            <a:off x="633515" y="5019980"/>
            <a:ext cx="108284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u="none" strike="noStrike" baseline="0" dirty="0"/>
              <a:t>[Polymath 4 - TCH12]</a:t>
            </a:r>
            <a:r>
              <a:rPr lang="en-US" sz="1800" b="0" i="0" u="none" strike="noStrike" baseline="0" dirty="0"/>
              <a:t> Terence Tao, Ernest </a:t>
            </a:r>
            <a:r>
              <a:rPr lang="en-US" sz="1800" b="0" i="0" u="none" strike="noStrike" baseline="0" dirty="0" err="1"/>
              <a:t>Croot</a:t>
            </a:r>
            <a:r>
              <a:rPr lang="en-US" sz="1800" b="0" i="0" u="none" strike="noStrike" baseline="0" dirty="0"/>
              <a:t>, III, and Harald </a:t>
            </a:r>
            <a:r>
              <a:rPr lang="en-US" sz="1800" b="0" i="0" u="none" strike="noStrike" baseline="0" dirty="0" err="1"/>
              <a:t>Helfgott</a:t>
            </a:r>
            <a:r>
              <a:rPr lang="en-US" sz="1800" b="0" i="0" u="none" strike="noStrike" baseline="0" dirty="0"/>
              <a:t>. Deterministic methods to find</a:t>
            </a:r>
            <a:r>
              <a:rPr lang="en-US" dirty="0"/>
              <a:t> </a:t>
            </a:r>
            <a:r>
              <a:rPr lang="en-US" sz="1800" b="0" i="0" u="none" strike="noStrike" baseline="0" dirty="0"/>
              <a:t>primes. </a:t>
            </a:r>
          </a:p>
          <a:p>
            <a:pPr algn="l"/>
            <a:r>
              <a:rPr lang="en-US" sz="1800" b="0" i="0" u="none" strike="noStrike" baseline="0" dirty="0"/>
              <a:t>Math. Comp., 81(278):1233-1246, 2012.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0336E9-F48C-43FD-B5BF-09ECF7F8449B}"/>
              </a:ext>
            </a:extLst>
          </p:cNvPr>
          <p:cNvSpPr txBox="1"/>
          <p:nvPr/>
        </p:nvSpPr>
        <p:spPr>
          <a:xfrm>
            <a:off x="625822" y="5806827"/>
            <a:ext cx="108284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u="none" strike="noStrike" baseline="0" dirty="0"/>
              <a:t>[Troy Lee, PhD Thesis] </a:t>
            </a:r>
            <a:r>
              <a:rPr lang="en-US" sz="1800" i="0" u="none" strike="noStrike" baseline="0" dirty="0"/>
              <a:t>Kolmogorov complexity and formula lower bounds. University of Amsterdam, 2006.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7B7DA8-950A-4235-BE72-23A5116F38BD}"/>
              </a:ext>
            </a:extLst>
          </p:cNvPr>
          <p:cNvSpPr txBox="1"/>
          <p:nvPr/>
        </p:nvSpPr>
        <p:spPr>
          <a:xfrm>
            <a:off x="11535509" y="6234071"/>
            <a:ext cx="49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20918962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oxford-warwick complexity meetings">
            <a:extLst>
              <a:ext uri="{FF2B5EF4-FFF2-40B4-BE49-F238E27FC236}">
                <a16:creationId xmlns:a16="http://schemas.microsoft.com/office/drawing/2014/main" id="{2EEBF7D6-3E99-44D6-8E1F-0FD807BE7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2202180"/>
            <a:ext cx="10905066" cy="2453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hlinkClick r:id="rId3"/>
            <a:extLst>
              <a:ext uri="{FF2B5EF4-FFF2-40B4-BE49-F238E27FC236}">
                <a16:creationId xmlns:a16="http://schemas.microsoft.com/office/drawing/2014/main" id="{ED4840F3-4F2E-461E-BF93-B205EE848BC0}"/>
              </a:ext>
            </a:extLst>
          </p:cNvPr>
          <p:cNvSpPr txBox="1"/>
          <p:nvPr/>
        </p:nvSpPr>
        <p:spPr>
          <a:xfrm>
            <a:off x="2683751" y="5105501"/>
            <a:ext cx="7290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https://www.dcs.warwick.ac.uk/~igorcarb/complexity-meetings.html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BA382E-C96B-4F8F-8361-346DA3B00486}"/>
              </a:ext>
            </a:extLst>
          </p:cNvPr>
          <p:cNvSpPr txBox="1"/>
          <p:nvPr/>
        </p:nvSpPr>
        <p:spPr>
          <a:xfrm>
            <a:off x="11535509" y="6234071"/>
            <a:ext cx="49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1834612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A28C15-C250-4B7E-BF42-8459F88718A8}"/>
              </a:ext>
            </a:extLst>
          </p:cNvPr>
          <p:cNvSpPr/>
          <p:nvPr/>
        </p:nvSpPr>
        <p:spPr>
          <a:xfrm>
            <a:off x="713642" y="595730"/>
            <a:ext cx="107647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chemeClr val="accent5">
                    <a:lumMod val="50000"/>
                  </a:schemeClr>
                </a:solidFill>
                <a:latin typeface="Calisto MT" panose="02040603050505030304" pitchFamily="18" charset="0"/>
              </a:rPr>
              <a:t>1. Number Theory: Mersenne Primes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41F88A-5818-4D1D-BF33-E24CDC1187A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3" y="2006657"/>
            <a:ext cx="3633723" cy="2179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F68B49-B5A0-40C2-AA69-90450F650DE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3" y="2642046"/>
            <a:ext cx="3466060" cy="22405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1060A6C-7179-4EAA-ABBF-105805933D9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746" y="2603940"/>
            <a:ext cx="4534536" cy="2621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5549C5-E3A5-4DDE-B3C9-8F61D92A634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5" y="3438947"/>
            <a:ext cx="10132969" cy="22863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7271F4F-D685-4153-ACC8-99E307E7C396}"/>
              </a:ext>
            </a:extLst>
          </p:cNvPr>
          <p:cNvSpPr txBox="1"/>
          <p:nvPr/>
        </p:nvSpPr>
        <p:spPr>
          <a:xfrm>
            <a:off x="7420708" y="4078996"/>
            <a:ext cx="44664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i="1" dirty="0">
                <a:solidFill>
                  <a:srgbClr val="0070C0"/>
                </a:solidFill>
              </a:rPr>
              <a:t>“Simplest” possible representation </a:t>
            </a:r>
          </a:p>
          <a:p>
            <a:pPr algn="ctr"/>
            <a:r>
              <a:rPr lang="en-GB" sz="2200" b="1" i="1" dirty="0">
                <a:solidFill>
                  <a:srgbClr val="0070C0"/>
                </a:solidFill>
              </a:rPr>
              <a:t>of an n-bit prime.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601D8FE-9F13-417D-BB12-6062519AEDDE}"/>
              </a:ext>
            </a:extLst>
          </p:cNvPr>
          <p:cNvSpPr txBox="1"/>
          <p:nvPr/>
        </p:nvSpPr>
        <p:spPr>
          <a:xfrm>
            <a:off x="802601" y="4263661"/>
            <a:ext cx="6582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Mersenne primes admit a </a:t>
            </a:r>
            <a:r>
              <a:rPr lang="en-US" sz="2000" u="sng" dirty="0"/>
              <a:t>short</a:t>
            </a:r>
            <a:r>
              <a:rPr lang="en-US" sz="2000" dirty="0"/>
              <a:t> and </a:t>
            </a:r>
            <a:r>
              <a:rPr lang="en-US" sz="2000" u="sng" dirty="0"/>
              <a:t>effective</a:t>
            </a:r>
            <a:r>
              <a:rPr lang="en-US" sz="2000" dirty="0"/>
              <a:t> representation.</a:t>
            </a:r>
            <a:endParaRPr lang="en-GB" sz="2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FD8B222-E863-4920-9F0A-560216B02E5C}"/>
              </a:ext>
            </a:extLst>
          </p:cNvPr>
          <p:cNvSpPr txBox="1"/>
          <p:nvPr/>
        </p:nvSpPr>
        <p:spPr>
          <a:xfrm>
            <a:off x="1336431" y="5579928"/>
            <a:ext cx="5081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Are there infinitely many </a:t>
            </a:r>
            <a:r>
              <a:rPr lang="en-GB" b="1" dirty="0"/>
              <a:t>Mersenne primes</a:t>
            </a:r>
            <a:r>
              <a:rPr lang="en-GB" dirty="0"/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9DA828D-3215-4874-99F3-C6C312359539}"/>
              </a:ext>
            </a:extLst>
          </p:cNvPr>
          <p:cNvSpPr txBox="1"/>
          <p:nvPr/>
        </p:nvSpPr>
        <p:spPr>
          <a:xfrm>
            <a:off x="7154009" y="5398617"/>
            <a:ext cx="4624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Are there infinitely many </a:t>
            </a:r>
          </a:p>
          <a:p>
            <a:r>
              <a:rPr lang="en-GB" b="1" dirty="0"/>
              <a:t>primes of “minimum description length”</a:t>
            </a:r>
            <a:r>
              <a:rPr lang="en-GB" dirty="0"/>
              <a:t>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A5C5845-EF1D-49A5-9C43-B98CD1764E42}"/>
              </a:ext>
            </a:extLst>
          </p:cNvPr>
          <p:cNvSpPr txBox="1"/>
          <p:nvPr/>
        </p:nvSpPr>
        <p:spPr>
          <a:xfrm>
            <a:off x="666017" y="5332624"/>
            <a:ext cx="877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i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338ED4F-93AA-4AF0-A152-5C137F30237D}"/>
              </a:ext>
            </a:extLst>
          </p:cNvPr>
          <p:cNvSpPr txBox="1"/>
          <p:nvPr/>
        </p:nvSpPr>
        <p:spPr>
          <a:xfrm>
            <a:off x="6418385" y="5314992"/>
            <a:ext cx="877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i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Q.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45B426C-131B-4218-8E38-4F7CEF558CC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872" y="5567989"/>
            <a:ext cx="505232" cy="3261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AFCA6D-F192-4459-97D8-29969A005E1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21998" y="1588146"/>
            <a:ext cx="5364039" cy="7291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4B0969-8AD9-4273-AEBE-6169EAD206B3}"/>
              </a:ext>
            </a:extLst>
          </p:cNvPr>
          <p:cNvSpPr txBox="1"/>
          <p:nvPr/>
        </p:nvSpPr>
        <p:spPr>
          <a:xfrm>
            <a:off x="11535509" y="6234071"/>
            <a:ext cx="49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04471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1" grpId="0"/>
      <p:bldP spid="32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335A22F-1D83-43A0-9483-BCBCDC6162BC}"/>
              </a:ext>
            </a:extLst>
          </p:cNvPr>
          <p:cNvSpPr/>
          <p:nvPr/>
        </p:nvSpPr>
        <p:spPr>
          <a:xfrm>
            <a:off x="713642" y="595730"/>
            <a:ext cx="107647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chemeClr val="accent5">
                    <a:lumMod val="50000"/>
                  </a:schemeClr>
                </a:solidFill>
                <a:latin typeface="Calisto MT" panose="02040603050505030304" pitchFamily="18" charset="0"/>
              </a:rPr>
              <a:t>Time-bounded Kolmogorov Complexity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32D0E5-9D8F-4122-B3E1-52AEDB059976}"/>
              </a:ext>
            </a:extLst>
          </p:cNvPr>
          <p:cNvSpPr txBox="1"/>
          <p:nvPr/>
        </p:nvSpPr>
        <p:spPr>
          <a:xfrm>
            <a:off x="738836" y="1643874"/>
            <a:ext cx="6582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Mersenne primes admit a </a:t>
            </a:r>
            <a:r>
              <a:rPr lang="en-US" sz="2000" u="sng" dirty="0">
                <a:solidFill>
                  <a:srgbClr val="0070C0"/>
                </a:solidFill>
              </a:rPr>
              <a:t>short</a:t>
            </a:r>
            <a:r>
              <a:rPr lang="en-US" sz="2000" dirty="0"/>
              <a:t> and </a:t>
            </a:r>
            <a:r>
              <a:rPr lang="en-US" sz="2000" u="sng" dirty="0">
                <a:solidFill>
                  <a:srgbClr val="0070C0"/>
                </a:solidFill>
              </a:rPr>
              <a:t>effective</a:t>
            </a:r>
            <a:r>
              <a:rPr lang="en-US" sz="2000" dirty="0"/>
              <a:t> representation.</a:t>
            </a:r>
            <a:endParaRPr lang="en-GB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BCB205-75F5-450D-A2A6-13270805C6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1443" y="3717566"/>
            <a:ext cx="4329113" cy="10048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FDAF19-76CE-4661-8266-0E622DA9600B}"/>
              </a:ext>
            </a:extLst>
          </p:cNvPr>
          <p:cNvSpPr txBox="1"/>
          <p:nvPr/>
        </p:nvSpPr>
        <p:spPr>
          <a:xfrm>
            <a:off x="738836" y="2978214"/>
            <a:ext cx="9264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Levin (1984) proposed the following notion of complexity for strings. </a:t>
            </a:r>
            <a:endParaRPr lang="en-GB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565CD9-0905-4ADE-8CE3-6682A2AE9F9C}"/>
              </a:ext>
            </a:extLst>
          </p:cNvPr>
          <p:cNvSpPr txBox="1"/>
          <p:nvPr/>
        </p:nvSpPr>
        <p:spPr>
          <a:xfrm>
            <a:off x="8384649" y="1605394"/>
            <a:ext cx="30685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/>
              <a:t>Kolmogorov Complexity?</a:t>
            </a:r>
            <a:endParaRPr lang="en-GB" sz="2200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DC189B-47B2-4A7D-98FB-0040E57F2C93}"/>
              </a:ext>
            </a:extLst>
          </p:cNvPr>
          <p:cNvSpPr txBox="1"/>
          <p:nvPr/>
        </p:nvSpPr>
        <p:spPr>
          <a:xfrm>
            <a:off x="6783414" y="4932437"/>
            <a:ext cx="745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0070C0"/>
                </a:solidFill>
              </a:rPr>
              <a:t>short</a:t>
            </a:r>
            <a:endParaRPr lang="en-GB" u="sng" dirty="0">
              <a:solidFill>
                <a:srgbClr val="0070C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11AA4E-28FF-469A-B1BE-DC2078728607}"/>
              </a:ext>
            </a:extLst>
          </p:cNvPr>
          <p:cNvSpPr txBox="1"/>
          <p:nvPr/>
        </p:nvSpPr>
        <p:spPr>
          <a:xfrm>
            <a:off x="7603958" y="4941198"/>
            <a:ext cx="1148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0070C0"/>
                </a:solidFill>
              </a:rPr>
              <a:t>effective</a:t>
            </a:r>
            <a:endParaRPr lang="en-GB" u="sng" dirty="0">
              <a:solidFill>
                <a:srgbClr val="0070C0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9F48DA8-9875-49F8-9669-08B38E7F16CB}"/>
              </a:ext>
            </a:extLst>
          </p:cNvPr>
          <p:cNvCxnSpPr/>
          <p:nvPr/>
        </p:nvCxnSpPr>
        <p:spPr>
          <a:xfrm flipV="1">
            <a:off x="7156393" y="4374966"/>
            <a:ext cx="0" cy="542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B5D7218-957A-4D7D-8084-A95B59FF6B0F}"/>
              </a:ext>
            </a:extLst>
          </p:cNvPr>
          <p:cNvCxnSpPr/>
          <p:nvPr/>
        </p:nvCxnSpPr>
        <p:spPr>
          <a:xfrm flipV="1">
            <a:off x="8006625" y="4390268"/>
            <a:ext cx="0" cy="542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8" name="Picture 4 1">
            <a:extLst>
              <a:ext uri="{FF2B5EF4-FFF2-40B4-BE49-F238E27FC236}">
                <a16:creationId xmlns:a16="http://schemas.microsoft.com/office/drawing/2014/main" id="{F5B47186-7C1C-466B-842F-1FE51FA6D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543" y="3026931"/>
            <a:ext cx="1483024" cy="22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 2">
            <a:extLst>
              <a:ext uri="{FF2B5EF4-FFF2-40B4-BE49-F238E27FC236}">
                <a16:creationId xmlns:a16="http://schemas.microsoft.com/office/drawing/2014/main" id="{2241AF04-E524-4422-8721-3399F4E5950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43" y="2439196"/>
            <a:ext cx="10419942" cy="2711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49D3E6-5292-45CA-BAD9-4EF274B90B6B}"/>
              </a:ext>
            </a:extLst>
          </p:cNvPr>
          <p:cNvSpPr txBox="1"/>
          <p:nvPr/>
        </p:nvSpPr>
        <p:spPr>
          <a:xfrm>
            <a:off x="11535509" y="6234071"/>
            <a:ext cx="49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5C6912-4299-4D47-95D6-9FBEA071AE0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43" y="5624379"/>
            <a:ext cx="7406530" cy="29413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51893F6-3CD7-4C79-A140-134F4228FE0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443" y="6202960"/>
            <a:ext cx="1405667" cy="21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07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7DD952-0DF7-44FA-B3C7-67B584E084E0}"/>
              </a:ext>
            </a:extLst>
          </p:cNvPr>
          <p:cNvSpPr/>
          <p:nvPr/>
        </p:nvSpPr>
        <p:spPr>
          <a:xfrm>
            <a:off x="713642" y="595730"/>
            <a:ext cx="107647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chemeClr val="accent5">
                    <a:lumMod val="50000"/>
                  </a:schemeClr>
                </a:solidFill>
                <a:latin typeface="Calisto MT" panose="02040603050505030304" pitchFamily="18" charset="0"/>
              </a:rPr>
              <a:t>2. Complexity Theory: Intractability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FB77AB-95A6-449B-AFC0-C983A4A4A156}"/>
              </a:ext>
            </a:extLst>
          </p:cNvPr>
          <p:cNvSpPr txBox="1"/>
          <p:nvPr/>
        </p:nvSpPr>
        <p:spPr>
          <a:xfrm>
            <a:off x="1046287" y="3170995"/>
            <a:ext cx="34905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Kolmogorov complexity</a:t>
            </a:r>
            <a:endParaRPr lang="en-GB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544336-22A1-43E1-B9F5-6D7A69A9D8DE}"/>
              </a:ext>
            </a:extLst>
          </p:cNvPr>
          <p:cNvSpPr txBox="1"/>
          <p:nvPr/>
        </p:nvSpPr>
        <p:spPr>
          <a:xfrm>
            <a:off x="6580082" y="3128819"/>
            <a:ext cx="34905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Levin’s </a:t>
            </a:r>
            <a:r>
              <a:rPr lang="en-US" sz="2200" dirty="0" err="1"/>
              <a:t>Kt</a:t>
            </a:r>
            <a:r>
              <a:rPr lang="en-US" sz="2200" dirty="0"/>
              <a:t> complexity</a:t>
            </a:r>
            <a:endParaRPr lang="en-GB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32D920-E67C-409F-874C-EFC56F75A3CF}"/>
              </a:ext>
            </a:extLst>
          </p:cNvPr>
          <p:cNvSpPr txBox="1"/>
          <p:nvPr/>
        </p:nvSpPr>
        <p:spPr>
          <a:xfrm>
            <a:off x="1046287" y="3733123"/>
            <a:ext cx="32971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Given x, estimate C(x)</a:t>
            </a:r>
            <a:endParaRPr lang="en-GB" sz="2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FF5893-E699-41B6-AB6C-522404099407}"/>
              </a:ext>
            </a:extLst>
          </p:cNvPr>
          <p:cNvSpPr txBox="1"/>
          <p:nvPr/>
        </p:nvSpPr>
        <p:spPr>
          <a:xfrm>
            <a:off x="4883937" y="5167359"/>
            <a:ext cx="31428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Given x, estimate </a:t>
            </a:r>
            <a:r>
              <a:rPr lang="en-US" sz="2200" dirty="0" err="1"/>
              <a:t>Kt</a:t>
            </a:r>
            <a:r>
              <a:rPr lang="en-US" sz="2200" dirty="0"/>
              <a:t>(x)</a:t>
            </a:r>
            <a:endParaRPr lang="en-GB" sz="2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469C3E-F200-485C-A31F-54A322499EC9}"/>
              </a:ext>
            </a:extLst>
          </p:cNvPr>
          <p:cNvSpPr txBox="1"/>
          <p:nvPr/>
        </p:nvSpPr>
        <p:spPr>
          <a:xfrm>
            <a:off x="8397932" y="5146653"/>
            <a:ext cx="30120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>
                <a:solidFill>
                  <a:srgbClr val="0070C0"/>
                </a:solidFill>
              </a:rPr>
              <a:t>Is it in polynomial time?</a:t>
            </a:r>
            <a:endParaRPr lang="en-GB" sz="2200" b="1" i="1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5981D4-6DEF-43B2-9D1A-7AF1600A0DFF}"/>
              </a:ext>
            </a:extLst>
          </p:cNvPr>
          <p:cNvSpPr txBox="1"/>
          <p:nvPr/>
        </p:nvSpPr>
        <p:spPr>
          <a:xfrm>
            <a:off x="9498618" y="5577540"/>
            <a:ext cx="21343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i="0" u="none" strike="noStrike" baseline="0" dirty="0"/>
              <a:t>e.g. [ABKvMR’06]</a:t>
            </a:r>
            <a:r>
              <a:rPr lang="en-GB" sz="1800" b="0" i="0" u="none" strike="noStrike" baseline="0" dirty="0"/>
              <a:t> 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4201E7-0713-4A5F-B506-CB4A312BE5F5}"/>
              </a:ext>
            </a:extLst>
          </p:cNvPr>
          <p:cNvSpPr txBox="1"/>
          <p:nvPr/>
        </p:nvSpPr>
        <p:spPr>
          <a:xfrm>
            <a:off x="1397978" y="2504090"/>
            <a:ext cx="20134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</a:rPr>
              <a:t>Undecidable</a:t>
            </a:r>
            <a:endParaRPr lang="en-GB" sz="2200" b="1" dirty="0">
              <a:solidFill>
                <a:schemeClr val="tx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9C4E43-1F41-4BFC-AA8F-8520E92C9158}"/>
              </a:ext>
            </a:extLst>
          </p:cNvPr>
          <p:cNvSpPr txBox="1"/>
          <p:nvPr/>
        </p:nvSpPr>
        <p:spPr>
          <a:xfrm>
            <a:off x="5550008" y="2537302"/>
            <a:ext cx="50575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</a:rPr>
              <a:t>Exponential Time vs Polynomial Time</a:t>
            </a:r>
            <a:endParaRPr lang="en-GB" sz="2200" b="1" dirty="0">
              <a:solidFill>
                <a:schemeClr val="tx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1F17D2-F3E6-4ED2-9F28-1875CDA00654}"/>
              </a:ext>
            </a:extLst>
          </p:cNvPr>
          <p:cNvSpPr txBox="1"/>
          <p:nvPr/>
        </p:nvSpPr>
        <p:spPr>
          <a:xfrm>
            <a:off x="413239" y="1526681"/>
            <a:ext cx="111017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Problems about the </a:t>
            </a:r>
            <a:r>
              <a:rPr lang="en-US" sz="2200" b="1" dirty="0"/>
              <a:t>complexity of strings</a:t>
            </a:r>
            <a:r>
              <a:rPr lang="en-US" sz="2200" dirty="0"/>
              <a:t> play a significant role in theory of computing.</a:t>
            </a:r>
            <a:endParaRPr lang="en-GB" sz="22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CF7D27F-BF8D-4F68-B65B-FA14A1E46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62" y="3733123"/>
            <a:ext cx="4739676" cy="11001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3FC912-35BE-4A38-842B-90065F8564C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21" y="5723430"/>
            <a:ext cx="3606482" cy="27531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BADBFAED-D9D6-4584-8890-AB23F047EFB4}"/>
              </a:ext>
            </a:extLst>
          </p:cNvPr>
          <p:cNvSpPr txBox="1"/>
          <p:nvPr/>
        </p:nvSpPr>
        <p:spPr>
          <a:xfrm>
            <a:off x="7708101" y="5015544"/>
            <a:ext cx="877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i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Q.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CAFEE72-42B8-42C9-8C70-CD90649D7919}"/>
              </a:ext>
            </a:extLst>
          </p:cNvPr>
          <p:cNvCxnSpPr>
            <a:endCxn id="18" idx="1"/>
          </p:cNvCxnSpPr>
          <p:nvPr/>
        </p:nvCxnSpPr>
        <p:spPr>
          <a:xfrm>
            <a:off x="562709" y="2719533"/>
            <a:ext cx="835269" cy="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F21DAA6-5A64-4FB9-9F3E-EF43AD82CA40}"/>
              </a:ext>
            </a:extLst>
          </p:cNvPr>
          <p:cNvCxnSpPr>
            <a:cxnSpLocks/>
          </p:cNvCxnSpPr>
          <p:nvPr/>
        </p:nvCxnSpPr>
        <p:spPr>
          <a:xfrm flipH="1" flipV="1">
            <a:off x="564084" y="2710746"/>
            <a:ext cx="62051" cy="323612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FBC0E8C2-3008-41A7-9657-A50EDAD6B5C4}"/>
              </a:ext>
            </a:extLst>
          </p:cNvPr>
          <p:cNvSpPr txBox="1"/>
          <p:nvPr/>
        </p:nvSpPr>
        <p:spPr>
          <a:xfrm>
            <a:off x="8743364" y="1998448"/>
            <a:ext cx="316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(e.g. </a:t>
            </a:r>
            <a:r>
              <a:rPr lang="en-GB" i="1" dirty="0">
                <a:solidFill>
                  <a:schemeClr val="tx2"/>
                </a:solidFill>
              </a:rPr>
              <a:t>learning</a:t>
            </a:r>
            <a:r>
              <a:rPr lang="en-GB" dirty="0"/>
              <a:t> &amp; </a:t>
            </a:r>
            <a:r>
              <a:rPr lang="en-GB" i="1" dirty="0">
                <a:solidFill>
                  <a:schemeClr val="tx2"/>
                </a:solidFill>
              </a:rPr>
              <a:t>cryptography</a:t>
            </a:r>
            <a:r>
              <a:rPr lang="en-GB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D59B3F-908A-41C8-AB81-6F1BAA3C1035}"/>
              </a:ext>
            </a:extLst>
          </p:cNvPr>
          <p:cNvSpPr txBox="1"/>
          <p:nvPr/>
        </p:nvSpPr>
        <p:spPr>
          <a:xfrm>
            <a:off x="11535509" y="6234071"/>
            <a:ext cx="49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6</a:t>
            </a:r>
          </a:p>
        </p:txBody>
      </p:sp>
    </p:spTree>
    <p:extLst>
      <p:ext uri="{BB962C8B-B14F-4D97-AF65-F5344CB8AC3E}">
        <p14:creationId xmlns:p14="http://schemas.microsoft.com/office/powerpoint/2010/main" val="204112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0" grpId="0"/>
      <p:bldP spid="12" grpId="0"/>
      <p:bldP spid="14" grpId="0"/>
      <p:bldP spid="18" grpId="0"/>
      <p:bldP spid="20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2DD44EA-F6FA-4D98-AD04-5CF3C07086C9}"/>
              </a:ext>
            </a:extLst>
          </p:cNvPr>
          <p:cNvSpPr/>
          <p:nvPr/>
        </p:nvSpPr>
        <p:spPr>
          <a:xfrm>
            <a:off x="713642" y="595730"/>
            <a:ext cx="107647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chemeClr val="accent5">
                    <a:lumMod val="50000"/>
                  </a:schemeClr>
                </a:solidFill>
                <a:latin typeface="Calisto MT" panose="02040603050505030304" pitchFamily="18" charset="0"/>
              </a:rPr>
              <a:t>3. Algorithms: Deterministic constructions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6B62C2-7D8D-46FD-84B3-51B8C12A4D65}"/>
              </a:ext>
            </a:extLst>
          </p:cNvPr>
          <p:cNvSpPr txBox="1"/>
          <p:nvPr/>
        </p:nvSpPr>
        <p:spPr>
          <a:xfrm>
            <a:off x="2026762" y="4774976"/>
            <a:ext cx="4301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>
                <a:solidFill>
                  <a:schemeClr val="tx2"/>
                </a:solidFill>
              </a:rPr>
              <a:t>“Simple objects are easier to find”</a:t>
            </a:r>
            <a:endParaRPr lang="en-GB" sz="2200" b="1" i="1" dirty="0">
              <a:solidFill>
                <a:schemeClr val="tx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4DE1CC-5FA0-4DE0-9331-94F8CD98EAF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24" y="2649063"/>
            <a:ext cx="5385043" cy="2301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14BCB5-0F0F-4B42-A9FE-D6A4539E38C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308" y="2652111"/>
            <a:ext cx="3520931" cy="22710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8BB5101-64DD-425F-B5EB-07FDE4E185A2}"/>
              </a:ext>
            </a:extLst>
          </p:cNvPr>
          <p:cNvCxnSpPr>
            <a:cxnSpLocks/>
          </p:cNvCxnSpPr>
          <p:nvPr/>
        </p:nvCxnSpPr>
        <p:spPr>
          <a:xfrm>
            <a:off x="2435467" y="2932549"/>
            <a:ext cx="184638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5CA4D33-9502-41F2-9C80-33457E61B5ED}"/>
              </a:ext>
            </a:extLst>
          </p:cNvPr>
          <p:cNvSpPr txBox="1"/>
          <p:nvPr/>
        </p:nvSpPr>
        <p:spPr>
          <a:xfrm>
            <a:off x="921726" y="1828256"/>
            <a:ext cx="1733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</a:rPr>
              <a:t>POLYMATH 4</a:t>
            </a:r>
            <a:endParaRPr lang="en-GB" sz="2200" b="1" dirty="0">
              <a:solidFill>
                <a:schemeClr val="tx2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18C74C4-D4DA-4D24-B3EA-D5BBFF33732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24" y="3153117"/>
            <a:ext cx="5996253" cy="27588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3AFAA33-7CA8-4898-AEAE-AE199005EBF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24" y="4071769"/>
            <a:ext cx="8137771" cy="2758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266AF4F-CF88-4DC0-95B9-A72824A5F4C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098" y="5451316"/>
            <a:ext cx="8720021" cy="5456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E7C717-96D9-408D-96F8-5196163808E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229" y="3175981"/>
            <a:ext cx="2328997" cy="253019"/>
          </a:xfrm>
          <a:prstGeom prst="rect">
            <a:avLst/>
          </a:prstGeom>
        </p:spPr>
      </p:pic>
      <p:pic>
        <p:nvPicPr>
          <p:cNvPr id="18" name="Picture 4 2">
            <a:extLst>
              <a:ext uri="{FF2B5EF4-FFF2-40B4-BE49-F238E27FC236}">
                <a16:creationId xmlns:a16="http://schemas.microsoft.com/office/drawing/2014/main" id="{B48A1DD7-D8A8-421B-BFBA-4A882EA15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24" y="4808918"/>
            <a:ext cx="831294" cy="124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205AAC-30C0-40F8-AA0D-7623BED437E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308" y="1668389"/>
            <a:ext cx="4662567" cy="27283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DF8101E-B7AD-4A49-B60F-282A538F6392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71330" y="1498521"/>
            <a:ext cx="207127" cy="108849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1EE8CE-5223-46E4-909B-E96C5110035F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512" y="2205806"/>
            <a:ext cx="631024" cy="1783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C9EAE1-5A24-42DE-AF85-44F602DCB2E8}"/>
              </a:ext>
            </a:extLst>
          </p:cNvPr>
          <p:cNvSpPr txBox="1"/>
          <p:nvPr/>
        </p:nvSpPr>
        <p:spPr>
          <a:xfrm>
            <a:off x="11535509" y="6234071"/>
            <a:ext cx="49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7</a:t>
            </a:r>
          </a:p>
        </p:txBody>
      </p:sp>
    </p:spTree>
    <p:extLst>
      <p:ext uri="{BB962C8B-B14F-4D97-AF65-F5344CB8AC3E}">
        <p14:creationId xmlns:p14="http://schemas.microsoft.com/office/powerpoint/2010/main" val="129149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FB55A2A-F349-4312-9E63-BA63221E971A}"/>
              </a:ext>
            </a:extLst>
          </p:cNvPr>
          <p:cNvSpPr/>
          <p:nvPr/>
        </p:nvSpPr>
        <p:spPr>
          <a:xfrm>
            <a:off x="713642" y="595730"/>
            <a:ext cx="107647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chemeClr val="accent5">
                    <a:lumMod val="50000"/>
                  </a:schemeClr>
                </a:solidFill>
                <a:latin typeface="Calisto MT" panose="02040603050505030304" pitchFamily="18" charset="0"/>
              </a:rPr>
              <a:t>Summary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8AC11B-DE19-4E97-A60C-3072C8E2BE45}"/>
              </a:ext>
            </a:extLst>
          </p:cNvPr>
          <p:cNvSpPr txBox="1"/>
          <p:nvPr/>
        </p:nvSpPr>
        <p:spPr>
          <a:xfrm>
            <a:off x="810054" y="1751243"/>
            <a:ext cx="9495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“Simplicity” </a:t>
            </a:r>
            <a:r>
              <a:rPr lang="en-US" sz="2000" dirty="0"/>
              <a:t>as bounded Kt complexity (e.g. Mersenne primes).</a:t>
            </a:r>
            <a:endParaRPr lang="en-GB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9B3817-F8C4-4A5D-8E8D-BF9D35FCA73B}"/>
              </a:ext>
            </a:extLst>
          </p:cNvPr>
          <p:cNvSpPr txBox="1"/>
          <p:nvPr/>
        </p:nvSpPr>
        <p:spPr>
          <a:xfrm>
            <a:off x="810054" y="2348520"/>
            <a:ext cx="6488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Connections to basic questions in Maths/CS.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1DC3DD-FFF9-44EF-AE32-A4D7EA4AC9E8}"/>
              </a:ext>
            </a:extLst>
          </p:cNvPr>
          <p:cNvSpPr txBox="1"/>
          <p:nvPr/>
        </p:nvSpPr>
        <p:spPr>
          <a:xfrm>
            <a:off x="2844816" y="3047672"/>
            <a:ext cx="1406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i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CE2FED-58CE-4D01-8B26-BAAB7C97D9D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244" y="3275692"/>
            <a:ext cx="5075630" cy="2530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B5F2807-5EC9-4681-82DF-A3D2F5508015}"/>
              </a:ext>
            </a:extLst>
          </p:cNvPr>
          <p:cNvSpPr txBox="1"/>
          <p:nvPr/>
        </p:nvSpPr>
        <p:spPr>
          <a:xfrm>
            <a:off x="2844817" y="3798514"/>
            <a:ext cx="877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i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3276E9-9588-410A-8DD8-ACF0D0A2B2A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495" y="4024286"/>
            <a:ext cx="5260056" cy="25301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EF4AF1B-B98E-4C14-B74A-64D8069215A5}"/>
              </a:ext>
            </a:extLst>
          </p:cNvPr>
          <p:cNvSpPr txBox="1"/>
          <p:nvPr/>
        </p:nvSpPr>
        <p:spPr>
          <a:xfrm>
            <a:off x="879065" y="5715609"/>
            <a:ext cx="10840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These remain longstanding problems relevant to number theory, algorithms, and complexity.</a:t>
            </a:r>
            <a:endParaRPr lang="en-GB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EF3B15-1825-4D7F-8DBE-1D1B3D0FEDA0}"/>
              </a:ext>
            </a:extLst>
          </p:cNvPr>
          <p:cNvSpPr txBox="1"/>
          <p:nvPr/>
        </p:nvSpPr>
        <p:spPr>
          <a:xfrm>
            <a:off x="11535509" y="6234071"/>
            <a:ext cx="49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D24999-9A7A-47D8-BC8E-366488B4EF1D}"/>
              </a:ext>
            </a:extLst>
          </p:cNvPr>
          <p:cNvSpPr txBox="1"/>
          <p:nvPr/>
        </p:nvSpPr>
        <p:spPr>
          <a:xfrm>
            <a:off x="2862068" y="4528798"/>
            <a:ext cx="877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i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77E3E83-E07C-4E3C-AF88-DA7A6DE21B3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495" y="4756230"/>
            <a:ext cx="5020755" cy="275882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13227C3-1020-490D-AD3D-FAB569670102}"/>
              </a:ext>
            </a:extLst>
          </p:cNvPr>
          <p:cNvCxnSpPr>
            <a:cxnSpLocks/>
          </p:cNvCxnSpPr>
          <p:nvPr/>
        </p:nvCxnSpPr>
        <p:spPr>
          <a:xfrm>
            <a:off x="2291067" y="3335546"/>
            <a:ext cx="0" cy="163049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B6BEA9F-4ABA-44CF-BF8F-B0BC013D1E44}"/>
              </a:ext>
            </a:extLst>
          </p:cNvPr>
          <p:cNvCxnSpPr>
            <a:cxnSpLocks/>
          </p:cNvCxnSpPr>
          <p:nvPr/>
        </p:nvCxnSpPr>
        <p:spPr>
          <a:xfrm>
            <a:off x="2288192" y="3333892"/>
            <a:ext cx="56442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B714217-3996-4F0C-959D-48F8759CD6CC}"/>
              </a:ext>
            </a:extLst>
          </p:cNvPr>
          <p:cNvCxnSpPr>
            <a:cxnSpLocks/>
          </p:cNvCxnSpPr>
          <p:nvPr/>
        </p:nvCxnSpPr>
        <p:spPr>
          <a:xfrm>
            <a:off x="2288191" y="4957417"/>
            <a:ext cx="56442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70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B2EFD6-6A7A-4E2F-8D46-B47E64B6A4BE}"/>
              </a:ext>
            </a:extLst>
          </p:cNvPr>
          <p:cNvSpPr txBox="1"/>
          <p:nvPr/>
        </p:nvSpPr>
        <p:spPr>
          <a:xfrm>
            <a:off x="1328111" y="1673643"/>
            <a:ext cx="9758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5">
                    <a:lumMod val="50000"/>
                  </a:schemeClr>
                </a:solidFill>
                <a:latin typeface="Calisto MT" panose="02040603050505030304" pitchFamily="18" charset="0"/>
                <a:cs typeface="Aharoni" panose="020B0604020202020204" pitchFamily="2" charset="-79"/>
              </a:rPr>
              <a:t>A theory of probabilistic representations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A55B62-56C6-467C-ADAB-8AC0829215E5}"/>
              </a:ext>
            </a:extLst>
          </p:cNvPr>
          <p:cNvSpPr txBox="1"/>
          <p:nvPr/>
        </p:nvSpPr>
        <p:spPr>
          <a:xfrm>
            <a:off x="879232" y="3084941"/>
            <a:ext cx="106562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[O-Santhanam’17] </a:t>
            </a:r>
            <a:r>
              <a:rPr lang="en-US" dirty="0"/>
              <a:t>Pseudodeterministic constructions in subexponential time.</a:t>
            </a:r>
          </a:p>
          <a:p>
            <a:endParaRPr lang="en-US" b="1" dirty="0"/>
          </a:p>
          <a:p>
            <a:r>
              <a:rPr lang="en-US" b="1" dirty="0"/>
              <a:t>[O’19] </a:t>
            </a:r>
            <a:r>
              <a:rPr lang="en-US" dirty="0"/>
              <a:t>Randomness and intractability in Kolmogorov complexity.</a:t>
            </a:r>
          </a:p>
          <a:p>
            <a:endParaRPr lang="en-US" dirty="0"/>
          </a:p>
          <a:p>
            <a:r>
              <a:rPr lang="en-US" b="1" dirty="0"/>
              <a:t>[Lu-O’20]</a:t>
            </a:r>
            <a:r>
              <a:rPr lang="en-US" dirty="0"/>
              <a:t> An efficient coding theorem via probabilistic representations and its applications.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9D28F6-43FC-4A47-B956-F1D78AA3D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21" y="1570070"/>
            <a:ext cx="975946" cy="7973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DED33D-F722-4526-B720-23E9BB1A3E62}"/>
              </a:ext>
            </a:extLst>
          </p:cNvPr>
          <p:cNvSpPr txBox="1"/>
          <p:nvPr/>
        </p:nvSpPr>
        <p:spPr>
          <a:xfrm>
            <a:off x="11535509" y="6234071"/>
            <a:ext cx="49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9</a:t>
            </a:r>
          </a:p>
        </p:txBody>
      </p:sp>
    </p:spTree>
    <p:extLst>
      <p:ext uri="{BB962C8B-B14F-4D97-AF65-F5344CB8AC3E}">
        <p14:creationId xmlns:p14="http://schemas.microsoft.com/office/powerpoint/2010/main" val="16289335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65"/>
  <p:tag name="ORIGINALWIDTH" val="1788.249"/>
  <p:tag name="LATEXADDIN" val="\documentclass{article}&#10;\usepackage{amsmath}&#10;\pagestyle{empty}&#10;\begin{document}&#10;&#10;Primes of the form $M_n = 2^n - 1$.&#10;&#10;\end{document}"/>
  <p:tag name="IGUANATEXSIZE" val="20"/>
  <p:tag name="IGUANATEXCURSOR" val="116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658"/>
  <p:tag name="ORIGINALWIDTH" val="2650.12"/>
  <p:tag name="LATEXADDIN" val="\documentclass{article}&#10;\usepackage{amsmath}&#10;\pagestyle{empty}&#10;\begin{document}&#10;&#10;&#10;Challenge of deterministically generating primes:&#10;&#10;&#10;\end{document}"/>
  <p:tag name="IGUANATEXSIZE" val="20"/>
  <p:tag name="IGUANATEXCURSOR" val="131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5787"/>
  <p:tag name="ORIGINALWIDTH" val="192.0268"/>
  <p:tag name="LATEXADDIN" val="\documentclass{article}&#10;\usepackage{amsmath}&#10;\pagestyle{empty}&#10;\begin{document}&#10;&#10;$x = $&#10;&#10;&#10;\end{document}"/>
  <p:tag name="IGUANATEXSIZE" val="20"/>
  <p:tag name="IGUANATEXCURSOR" val="86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8.25953"/>
  <p:tag name="ORIGINALWIDTH" val="187.5261"/>
  <p:tag name="LATEXADDIN" val="\documentclass{article}&#10;\usepackage{amsmath}&#10;\pagestyle{empty}&#10;\begin{document}&#10;&#10;$\Longrightarrow$&#10;&#10;&#10;\end{document}"/>
  <p:tag name="IGUANATEXSIZE" val="20"/>
  <p:tag name="IGUANATEXCURSOR" val="97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6.2872"/>
  <p:tag name="ORIGINALWIDTH" val="4292.849"/>
  <p:tag name="LATEXADDIN" val="\documentclass{article}&#10;\usepackage{amsmath}&#10;\pagestyle{empty}&#10;\begin{document}&#10;&#10;&#10;\noindent We can output in polynomial time with probability $\geq .99$ a valid $\mathsf{rKt}$ encoding of $x$ of complexity $O(k)$.&#10;&#10;&#10;\end{document}"/>
  <p:tag name="IGUANATEXSIZE" val="20"/>
  <p:tag name="IGUANATEXCURSOR" val="194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561.0782"/>
  <p:tag name="LATEXADDIN" val="\documentclass{article}&#10;\usepackage{amsmath}&#10;\pagestyle{empty}&#10;\begin{document}&#10;&#10;$\mathsf{rKt}(x) \leq k$&#10;&#10;&#10;\end{document}"/>
  <p:tag name="IGUANATEXSIZE" val="20"/>
  <p:tag name="IGUANATEXCURSOR" val="104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658"/>
  <p:tag name="ORIGINALWIDTH" val="4151.829"/>
  <p:tag name="LATEXADDIN" val="\documentclass{article}&#10;\usepackage{amsmath}&#10;\pagestyle{empty}&#10;\begin{document}&#10;&#10;\noindent Prove that for every large $n$, there is an $n$-bit prime of $\mathsf{rKt}$ complexity $\leq \varepsilon n$.&#10;&#10;&#10;\end{document}"/>
  <p:tag name="IGUANATEXSIZE" val="20"/>
  <p:tag name="IGUANATEXCURSOR" val="184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6.2872"/>
  <p:tag name="ORIGINALWIDTH" val="4292.099"/>
  <p:tag name="LATEXADDIN" val="\documentclass{article}&#10;\usepackage{amsmath}&#10;\pagestyle{empty}&#10;\begin{document}&#10;&#10;&#10;\noindent \textbf{Problem.} Is there a probabilistic algorithm that, given $n$ as input, runs in time $2^{\varepsilon n}$ and outputs some fixed $n$-bit prime&#10;with probability at least $1/2^{\varepsilon n}$?&#10;&#10;\end{document}"/>
  <p:tag name="IGUANATEXSIZE" val="20"/>
  <p:tag name="IGUANATEXCURSOR" val="203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658"/>
  <p:tag name="ORIGINALWIDTH" val="2691.376"/>
  <p:tag name="LATEXADDIN" val="\documentclass{article}&#10;\usepackage{amsmath}&#10;\pagestyle{empty}&#10;\begin{document}&#10;&#10;\noindent Infinitely many primes have $\mathsf{rKt}$  complexity $\leq n^{\varepsilon}$.&#10;&#10;&#10;\end{document}"/>
  <p:tag name="IGUANATEXSIZE" val="20"/>
  <p:tag name="IGUANATEXCURSOR" val="134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658"/>
  <p:tag name="ORIGINALWIDTH" val="3582.5"/>
  <p:tag name="LATEXADDIN" val="\documentclass{article}&#10;\usepackage{amsmath}&#10;\pagestyle{empty}&#10;\begin{document}&#10;&#10;\noindent It is intractable to estimate the $\mathsf{rKt}$ complexity of an input string.&#10;&#10;&#10;\end{document}"/>
  <p:tag name="IGUANATEXSIZE" val="20"/>
  <p:tag name="IGUANATEXCURSOR" val="138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6228"/>
  <p:tag name="ORIGINALWIDTH" val="642.0896"/>
  <p:tag name="LATEXADDIN" val="\documentclass{article}&#10;\usepackage{amsmath}&#10;\pagestyle{empty}&#10;\begin{document}&#10;&#10;\noindent $\mathsf{Kt} ~\longrightarrow~ \mathsf{rKt}$&#10;&#10;&#10;\end{document}"/>
  <p:tag name="IGUANATEXSIZE" val="20"/>
  <p:tag name="IGUANATEXCURSOR" val="121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6228"/>
  <p:tag name="ORIGINALWIDTH" val="538.5752"/>
  <p:tag name="LATEXADDIN" val="\documentclass{article}&#10;\usepackage{amsmath}&#10;\pagestyle{empty}&#10;\begin{document}&#10;&#10;\noindent $\mathsf{Kt} ~\approx~ \mathsf{rKt}$&#10;&#10;&#10;\end{document}"/>
  <p:tag name="IGUANATEXSIZE" val="20"/>
  <p:tag name="IGUANATEXCURSOR" val="11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656"/>
  <p:tag name="ORIGINALWIDTH" val="1732.742"/>
  <p:tag name="LATEXADDIN" val="\documentclass{article}&#10;\usepackage{amsmath}&#10;\pagestyle{empty}&#10;\begin{document}&#10;&#10;Given $n$, output an $n$-bit prime.&#10;&#10;&#10;\end{document}"/>
  <p:tag name="IGUANATEXSIZE" val="20"/>
  <p:tag name="IGUANATEXCURSOR" val="116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1092.902"/>
  <p:tag name="LATEXADDIN" val="\documentclass{article}&#10;\usepackage{amsmath}&#10;\pagestyle{empty}&#10;\begin{document}&#10;&#10;\noindent (under assumptions)&#10;&#10;&#10;\end{document}"/>
  <p:tag name="IGUANATEXSIZE" val="20"/>
  <p:tag name="IGUANATEXCURSOR" val="8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658"/>
  <p:tag name="ORIGINALWIDTH" val="3270.456"/>
  <p:tag name="LATEXADDIN" val="\documentclass{article}&#10;\usepackage{amsmath}&#10;\pagestyle{empty}&#10;\begin{document}&#10;&#10;\noindent Samplable objects admit short and effective representations.&#10;&#10;&#10;&#10;\end{document}"/>
  <p:tag name="IGUANATEXSIZE" val="22"/>
  <p:tag name="IGUANATEXCURSOR" val="151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.769"/>
  <p:tag name="ORIGINALWIDTH" val="2950.912"/>
  <p:tag name="LATEXADDIN" val="\documentclass{article}&#10;\usepackage{amsmath}&#10;\pagestyle{empty}&#10;\begin{document}&#10;&#10;&#10;Best known deterministic algorithm runs in time $2^{n/2}$.&#10;&#10;&#10;\end{document}"/>
  <p:tag name="IGUANATEXSIZE" val="20"/>
  <p:tag name="IGUANATEXCURSOR" val="140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.769"/>
  <p:tag name="ORIGINALWIDTH" val="4004.809"/>
  <p:tag name="LATEXADDIN" val="\documentclass{article}&#10;\usepackage{amsmath}&#10;\pagestyle{empty}&#10;\begin{document}&#10;&#10;$\Longrightarrow$ For every large $n$, there is an $n$-bit prime $p_n$ with $\mathsf{Kt}(p_n) \leq \frac{n}{2} + o(n)$.&#10;&#10;&#10;\end{document}"/>
  <p:tag name="IGUANATEXSIZE" val="20"/>
  <p:tag name="IGUANATEXCURSOR" val="200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8.5375"/>
  <p:tag name="ORIGINALWIDTH" val="4291.349"/>
  <p:tag name="LATEXADDIN" val="\documentclass{article}&#10;\usepackage{amsmath}&#10;\pagestyle{empty}&#10;\begin{document}&#10;&#10;\noindent If there is a sequence $p_n$ of $n$-bit primes with $\mathsf{Kt}(p_n) \leq \gamma_n$ then primes can be deterministically generated in time $\approx 2^{\gamma_n}$.&#10;&#10;&#10;\end{document}"/>
  <p:tag name="IGUANATEXSIZE" val="20"/>
  <p:tag name="IGUANATEXCURSOR" val="213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1146.16"/>
  <p:tag name="LATEXADDIN" val="\documentclass{article}&#10;\usepackage{amsmath}&#10;\pagestyle{empty}&#10;\begin{document}&#10;&#10;&#10;\noindent [Lagarias-Odlyzko'87]&#10;&#10;\end{document}"/>
  <p:tag name="IGUANATEXSIZE" val="20"/>
  <p:tag name="IGUANATEXCURSOR" val="113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687"/>
  <p:tag name="ORIGINALWIDTH" val="2294.57"/>
  <p:tag name="LATEXADDIN" val="\documentclass{article}&#10;\usepackage{amsmath}&#10;\pagestyle{empty}&#10;\begin{document}&#10;&#10;\noindent $[100 \ldots 000,\, 111 \ldots 111]_{2} = [2^{n-1}, 2^{n} - 1]_{10}$&#10;&#10;&#10;\end{document}"/>
  <p:tag name="IGUANATEXSIZE" val="20"/>
  <p:tag name="IGUANATEXCURSOR" val="110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44.25614"/>
  <p:tag name="LATEXADDIN" val="\documentclass{article}&#10;\usepackage{amsmath}&#10;\pagestyle{empty}&#10;\begin{document}&#10;&#10;&#10;$\{$&#10;&#10;\end{document}"/>
  <p:tag name="IGUANATEXSIZE" val="20"/>
  <p:tag name="IGUANATEXCURSOR" val="83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6228"/>
  <p:tag name="ORIGINALWIDTH" val="310.5433"/>
  <p:tag name="LATEXADDIN" val="\documentclass{article}&#10;\usepackage{amsmath}&#10;\pagestyle{empty}&#10;\begin{document}&#10;&#10;$n$ bits&#10;&#10;&#10;\end{document}"/>
  <p:tag name="IGUANATEXSIZE" val="20"/>
  <p:tag name="IGUANATEXCURSOR" val="89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2497.848"/>
  <p:tag name="LATEXADDIN" val="\documentclass{article}&#10;\usepackage{amsmath}&#10;\pagestyle{empty}&#10;\begin{document}&#10;&#10;\noindent Are there $n$-bit primes of $\mathsf{Kt}$ complexity $o(n)$?&#10;&#10;&#10;\end{document}"/>
  <p:tag name="IGUANATEXSIZE" val="20"/>
  <p:tag name="IGUANATEXCURSOR" val="100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654"/>
  <p:tag name="ORIGINALWIDTH" val="1705.738"/>
  <p:tag name="LATEXADDIN" val="\documentclass{article}&#10;\usepackage{amsmath}&#10;\pagestyle{empty}&#10;\begin{document}&#10;&#10;&#10;$51$ Mersenne primes are known.&#10;&#10;\end{document}"/>
  <p:tag name="IGUANATEXSIZE" val="20"/>
  <p:tag name="IGUANATEXCURSOR" val="113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2588.611"/>
  <p:tag name="LATEXADDIN" val="\documentclass{article}&#10;\usepackage{amsmath}&#10;\pagestyle{empty}&#10;\begin{document}&#10;&#10;\noindent It is hard to estimate $\mathsf{Kt}(x)$ of a given string $x$?&#10;&#10;&#10;\end{document}"/>
  <p:tag name="IGUANATEXSIZE" val="20"/>
  <p:tag name="IGUANATEXCURSOR" val="14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.769"/>
  <p:tag name="ORIGINALWIDTH" val="2470.845"/>
  <p:tag name="LATEXADDIN" val="\documentclass{article}&#10;\usepackage{amsmath}&#10;\pagestyle{empty}&#10;\begin{document}&#10;&#10;\noindent Deterministic prime generation in time $2^{o(n)}$?&#10;&#10;&#10;\end{document}"/>
  <p:tag name="IGUANATEXSIZE" val="20"/>
  <p:tag name="IGUANATEXCURSOR" val="138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1881.263"/>
  <p:tag name="LATEXADDIN" val="\documentclass{article}&#10;\usepackage{amsmath}&#10;\pagestyle{empty}&#10;\begin{document}&#10;&#10;&#10;\noindent For every string $x$, $\mathsf{rKt}(x) \leq \mathsf{Kt}(x)$.&#10;&#10;\end{document}"/>
  <p:tag name="IGUANATEXSIZE" val="20"/>
  <p:tag name="IGUANATEXCURSOR" val="114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2691"/>
  <p:tag name="ORIGINALWIDTH" val="4023.562"/>
  <p:tag name="LATEXADDIN" val="\documentclass{article}&#10;\usepackage{amsmath}&#10;\usepackage{amssymb}&#10;\pagestyle{empty}&#10;\begin{document}&#10;&#10;&#10;\noindent \textbf{[O'19]} ~If $\mathsf{E} \nsubseteq \mathsf{i.o.}\mathsf{SIZE}[2^{\varepsilon n}]$, for every string $x$ we have $\mathsf{rKt}(x) = \Theta(\mathsf{Kt}(x))$.&#10;&#10;\end{document}"/>
  <p:tag name="IGUANATEXSIZE" val="20"/>
  <p:tag name="IGUANATEXCURSOR" val="130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3089.681"/>
  <p:tag name="LATEXADDIN" val="\documentclass{article}&#10;\usepackage{amsmath}&#10;\pagestyle{empty}&#10;\begin{document}&#10;&#10;&#10;\noindent \textbf{Recall:} Open to show $\exists$~primes of $\mathsf{Kt}$ complexity $&lt; n/2$.&#10;&#10;\end{document}"/>
  <p:tag name="IGUANATEXSIZE" val="20"/>
  <p:tag name="IGUANATEXCURSOR" val="17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3.7882"/>
  <p:tag name="ORIGINALWIDTH" val="4283.848"/>
  <p:tag name="LATEXADDIN" val="\documentclass{article}&#10;\usepackage{amsmath}&#10;\pagestyle{empty}&#10;\begin{document}&#10;&#10;&#10;\noindent \textbf{Theorem [O-Santhanam'17,\,O'19].} $\forall \varepsilon &gt; 0$, for infinitely many values of $n$, $\exists$~$n$-bit prime $p_n$ such that $\mathsf{rKt}(p_n) \leq n^{\varepsilon}$.&#10;&#10;\end{document}"/>
  <p:tag name="IGUANATEXSIZE" val="20"/>
  <p:tag name="IGUANATEXCURSOR" val="120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66"/>
  <p:tag name="ORIGINALWIDTH" val="3734.021"/>
  <p:tag name="LATEXADDIN" val="\documentclass{article}&#10;\usepackage{amsmath}&#10;\pagestyle{empty}&#10;\begin{document}&#10;&#10;&#10;\noindent \textbf{Intuition:} A random $n$-bit string ``hits'' $\mathsf{Primes}_n$ with probability $\delta$. &#10;&#10;&#10;\end{document}"/>
  <p:tag name="IGUANATEXSIZE" val="20"/>
  <p:tag name="IGUANATEXCURSOR" val="189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6.0218"/>
  <p:tag name="ORIGINALWIDTH" val="3459.483"/>
  <p:tag name="LATEXADDIN" val="\documentclass{article}&#10;\usepackage{amsmath}&#10;\pagestyle{empty}&#10;\begin{document}&#10;&#10;&#10;Constuct a pseudorandom distribution $\mathcal{D}$ supported over $\mathcal{R}^{\mathsf{rKt}}_{\leq n^{\varepsilon}}$.&#10;&#10;&#10;\end{document}"/>
  <p:tag name="IGUANATEXSIZE" val="20"/>
  <p:tag name="IGUANATEXCURSOR" val="200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.5191"/>
  <p:tag name="ORIGINALWIDTH" val="1673.484"/>
  <p:tag name="LATEXADDIN" val="\documentclass{article}&#10;\usepackage{amsmath}&#10;\pagestyle{empty}&#10;\begin{document}&#10;&#10;&#10;\noindent ``Tests'': $\mathsf{Primes}_n \in \mathsf{DTIME}[n^k]$.&#10;&#10;\end{document}"/>
  <p:tag name="IGUANATEXSIZE" val="20"/>
  <p:tag name="IGUANATEXCURSOR" val="103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353.2993"/>
  <p:tag name="LATEXADDIN" val="\documentclass{article}&#10;\usepackage{amsmath}&#10;\pagestyle{empty}&#10;\begin{document}&#10;&#10;&#10;\noindent $\{0,1\}^n$&#10;&#10;\end{document}"/>
  <p:tag name="IGUANATEXSIZE" val="20"/>
  <p:tag name="IGUANATEXCURSOR" val="10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018"/>
  <p:tag name="ORIGINALWIDTH" val="2231.562"/>
  <p:tag name="LATEXADDIN" val="\documentclass{article}&#10;\usepackage{amsmath}&#10;\pagestyle{empty}&#10;\begin{document}&#10;&#10;&#10;The largest known prime is $2^{82589933} - 1$.&#10;&#10;\end{document}"/>
  <p:tag name="IGUANATEXSIZE" val="20"/>
  <p:tag name="IGUANATEXCURSOR" val="119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1026.143"/>
  <p:tag name="LATEXADDIN" val="\documentclass{article}&#10;\usepackage{amsmath}&#10;\pagestyle{empty}&#10;\begin{document}&#10;&#10;&#10;\noindent density $\delta = \Omega(1/n)$&#10;&#10;\end{document}"/>
  <p:tag name="IGUANATEXSIZE" val="20"/>
  <p:tag name="IGUANATEXCURSOR" val="12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647"/>
  <p:tag name="ORIGINALWIDTH" val="399.0557"/>
  <p:tag name="LATEXADDIN" val="\documentclass{article}&#10;\usepackage{amsmath}&#10;\pagestyle{empty}&#10;\begin{document}&#10;&#10;&#10;$\mathsf{Primes}_n$&#10;&#10;\end{document}"/>
  <p:tag name="IGUANATEXSIZE" val="20"/>
  <p:tag name="IGUANATEXCURSOR" val="100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658"/>
  <p:tag name="ORIGINALWIDTH" val="1589.472"/>
  <p:tag name="LATEXADDIN" val="\documentclass{article}&#10;\usepackage{amsmath}&#10;\pagestyle{empty}&#10;\begin{document}&#10;&#10;&#10;string of $\mathsf{rKt}$ complexity $\leq n^{\varepsilon}$&#10;&#10;\end{document}"/>
  <p:tag name="IGUANATEXSIZE" val="20"/>
  <p:tag name="IGUANATEXCURSOR" val="139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3614.755"/>
  <p:tag name="LATEXADDIN" val="\documentclass{article}&#10;\usepackage{amsmath}&#10;\pagestyle{empty}&#10;\begin{document}&#10;&#10;$G \colon \{0,1\}^{s} \to \{0,1\}^n$, ~$s \ll n$, ~generates a distribution $\mathcal{D} \equiv G(\mathcal{U}_s)$.&#10;&#10;&#10;\end{document}"/>
  <p:tag name="IGUANATEXSIZE" val="20"/>
  <p:tag name="IGUANATEXCURSOR" val="176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7.51362"/>
  <p:tag name="ORIGINALWIDTH" val="1597.723"/>
  <p:tag name="LATEXADDIN" val="\documentclass{article}&#10;\usepackage{amsmath}&#10;\pagestyle{empty}&#10;\begin{document}&#10;&#10;\noindent $\mathcal{D}$ $\varepsilon$-fools a class of tests $\mathcal{T}$ if:&#10;&#10;\end{document}"/>
  <p:tag name="IGUANATEXSIZE" val="20"/>
  <p:tag name="IGUANATEXCURSOR" val="159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2383.083"/>
  <p:tag name="LATEXADDIN" val="\documentclass{article}&#10;\usepackage{amsmath}&#10;\pagestyle{empty}&#10;\begin{document}&#10;&#10;&#10;\noindent For every function $f \colon \{0,1\}^n \to \{0,1\}$ in $\mathcal{T}$,&#10;&#10;\end{document}"/>
  <p:tag name="IGUANATEXSIZE" val="20"/>
  <p:tag name="IGUANATEXCURSOR" val="161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3.5354"/>
  <p:tag name="ORIGINALWIDTH" val="2267.566"/>
  <p:tag name="LATEXADDIN" val="\documentclass{article}&#10;\usepackage{amsmath}&#10;\pagestyle{empty}&#10;\begin{document}&#10;&#10;$$&#10;\Big | \Pr_{x \sim \{0,1\}^n}[f(x) = 1] - \Pr_{y \sim \mathcal{D}}[f(y) = 1] \Big | \;\leq\; \varepsilon.&#10;$$&#10;&#10;\end{document}"/>
  <p:tag name="IGUANATEXSIZE" val="20"/>
  <p:tag name="IGUANATEXCURSOR" val="189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1558.718"/>
  <p:tag name="LATEXADDIN" val="\documentclass{article}&#10;\usepackage{amsmath}&#10;\pagestyle{empty}&#10;\begin{document}&#10;&#10;\textbf{Example.} $\mathcal{T} = \{x_1, \ldots, x_n\}$&#10;&#10;&#10;\end{document}"/>
  <p:tag name="IGUANATEXSIZE" val="20"/>
  <p:tag name="IGUANATEXCURSOR" val="116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973.6359"/>
  <p:tag name="LATEXADDIN" val="\documentclass{article}&#10;\usepackage{amsmath}&#10;\pagestyle{empty}&#10;\begin{document}&#10;&#10;&#10;$G(0) = 000 \ldots 000$&#10;&#10;&#10;\end{document}"/>
  <p:tag name="IGUANATEXSIZE" val="20"/>
  <p:tag name="IGUANATEXCURSOR" val="10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968.3851"/>
  <p:tag name="LATEXADDIN" val="\documentclass{article}&#10;\usepackage{amsmath}&#10;\pagestyle{empty}&#10;\begin{document}&#10;&#10;&#10;$G(1) = 111 \ldots 111$&#10;&#10;&#10;\end{document}"/>
  <p:tag name="IGUANATEXSIZE" val="20"/>
  <p:tag name="IGUANATEXCURSOR" val="104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5157"/>
  <p:tag name="ORIGINALWIDTH" val="4986.696"/>
  <p:tag name="LATEXADDIN" val="\documentclass{article}&#10;\usepackage{amsmath}&#10;\pagestyle{empty}&#10;\begin{document}&#10;&#10;In \textbf{binary representation}, a Mersenne prime is of the form~ $111111 \ldots\ldots\ldots\ldots\ldots\ldots 11111$.&#10;&#10;&#10;\end{document}"/>
  <p:tag name="IGUANATEXSIZE" val="20"/>
  <p:tag name="IGUANATEXCURSOR" val="193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687"/>
  <p:tag name="ORIGINALWIDTH" val="1098.903"/>
  <p:tag name="LATEXADDIN" val="\documentclass{article}&#10;\usepackage{amsmath}&#10;\pagestyle{empty}&#10;\begin{document}&#10;&#10;&#10;\noindent $G \colon \{0,1\}^1 \to \{0,1\}^n$&#10;&#10;\end{document}"/>
  <p:tag name="IGUANATEXSIZE" val="20"/>
  <p:tag name="IGUANATEXCURSOR" val="93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7.51362"/>
  <p:tag name="ORIGINALWIDTH" val="1530.964"/>
  <p:tag name="LATEXADDIN" val="\documentclass{article}&#10;\usepackage{amsmath}&#10;\pagestyle{empty}&#10;\begin{document}&#10;&#10;&#10;\textbf{Fact:} $G$ $\varepsilon$-fools $\mathcal{T}$ for $\varepsilon = 0$.&#10;&#10;\end{document}"/>
  <p:tag name="IGUANATEXSIZE" val="20"/>
  <p:tag name="IGUANATEXCURSOR" val="97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353.2993"/>
  <p:tag name="LATEXADDIN" val="\documentclass{article}&#10;\usepackage{amsmath}&#10;\pagestyle{empty}&#10;\begin{document}&#10;&#10;&#10;\noindent $\{0,1\}^n$&#10;&#10;\end{document}"/>
  <p:tag name="IGUANATEXSIZE" val="20"/>
  <p:tag name="IGUANATEXCURSOR" val="10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647"/>
  <p:tag name="ORIGINALWIDTH" val="399.0557"/>
  <p:tag name="LATEXADDIN" val="\documentclass{article}&#10;\usepackage{amsmath}&#10;\pagestyle{empty}&#10;\begin{document}&#10;&#10;&#10;$\mathsf{Primes}_n$&#10;&#10;\end{document}"/>
  <p:tag name="IGUANATEXSIZE" val="20"/>
  <p:tag name="IGUANATEXCURSOR" val="100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3614.755"/>
  <p:tag name="LATEXADDIN" val="\documentclass{article}&#10;\usepackage{amsmath}&#10;\pagestyle{empty}&#10;\begin{document}&#10;&#10;$G \colon \{0,1\}^{s} \to \{0,1\}^n$, ~$s \ll n$, ~generates a distribution $\mathcal{D} \equiv G(\mathcal{U}_s)$.&#10;&#10;&#10;\end{document}"/>
  <p:tag name="IGUANATEXSIZE" val="20"/>
  <p:tag name="IGUANATEXCURSOR" val="176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7.51362"/>
  <p:tag name="ORIGINALWIDTH" val="1383.943"/>
  <p:tag name="LATEXADDIN" val="\documentclass{article}&#10;\usepackage{amsmath}&#10;\pagestyle{empty}&#10;\begin{document}&#10;&#10;``Fools'' a class of tests $\mathcal{T}$. &#10;&#10;&#10;\end{document}"/>
  <p:tag name="IGUANATEXSIZE" val="20"/>
  <p:tag name="IGUANATEXCURSOR" val="12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658"/>
  <p:tag name="ORIGINALWIDTH" val="4283.098"/>
  <p:tag name="LATEXADDIN" val="\documentclass{article}&#10;\usepackage{amsmath}&#10;\pagestyle{empty}&#10;\begin{document}&#10;&#10;&#10;\noindent $n$-bit outputs of $G$ have low $\mathsf{rKt}$ complexity: ``explained'' by a seed of length $s$.&#10;&#10;\end{document}"/>
  <p:tag name="IGUANATEXSIZE" val="20"/>
  <p:tag name="IGUANATEXCURSOR" val="9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7.7706"/>
  <p:tag name="ORIGINALWIDTH" val="4273.347"/>
  <p:tag name="LATEXADDIN" val="\documentclass{article}&#10;\usepackage{amsmath}&#10;\usepackage{amssymb}&#10;\pagestyle{empty}&#10;\begin{document}&#10;&#10;\noindent \textbf{[IW'97]} $\mathsf{E} \nsubseteq \mathsf{i.o.SIZE}[2^{\lambda n}] \,\longrightarrow\, \exists~G \colon \{0,1\}^{O(\log n)} \to \{0,1\}^n$ that fools $\mathsf{SIZE}[n^k]$.&#10;&#10;&#10;\end{document}"/>
  <p:tag name="IGUANATEXSIZE" val="20"/>
  <p:tag name="IGUANATEXCURSOR" val="187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135.769"/>
  <p:tag name="LATEXADDIN" val="\documentclass{article}&#10;\usepackage{amsmath}&#10;\pagestyle{empty}&#10;\begin{document}&#10;&#10;$(\star)$&#10;&#10;&#10;\end{document}"/>
  <p:tag name="IGUANATEXSIZE" val="20"/>
  <p:tag name="IGUANATEXCURSOR" val="88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353.2993"/>
  <p:tag name="LATEXADDIN" val="\documentclass{article}&#10;\usepackage{amsmath}&#10;\pagestyle{empty}&#10;\begin{document}&#10;&#10;&#10;\noindent $\{0,1\}^n$&#10;&#10;\end{document}"/>
  <p:tag name="IGUANATEXSIZE" val="20"/>
  <p:tag name="IGUANATEXCURSOR" val="10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3.2574"/>
  <p:tag name="ORIGINALWIDTH" val="82.5115"/>
  <p:tag name="LATEXADDIN" val="\documentclass{article}&#10;\usepackage{amsmath}&#10;\pagestyle{empty}&#10;\begin{document}&#10;&#10;$\approx$&#10;&#10;&#10;\end{document}"/>
  <p:tag name="IGUANATEXSIZE" val="20"/>
  <p:tag name="IGUANATEXCURSOR" val="89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647"/>
  <p:tag name="ORIGINALWIDTH" val="399.0557"/>
  <p:tag name="LATEXADDIN" val="\documentclass{article}&#10;\usepackage{amsmath}&#10;\pagestyle{empty}&#10;\begin{document}&#10;&#10;&#10;$\mathsf{Primes}_n$&#10;&#10;\end{document}"/>
  <p:tag name="IGUANATEXSIZE" val="20"/>
  <p:tag name="IGUANATEXCURSOR" val="100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8.25953"/>
  <p:tag name="ORIGINALWIDTH" val="187.5261"/>
  <p:tag name="LATEXADDIN" val="\documentclass{article}&#10;\usepackage{amsmath}&#10;\pagestyle{empty}&#10;\begin{document}&#10;&#10;$\Longrightarrow$&#10;&#10;&#10;\end{document}"/>
  <p:tag name="IGUANATEXSIZE" val="20"/>
  <p:tag name="IGUANATEXCURSOR" val="87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8.25953"/>
  <p:tag name="ORIGINALWIDTH" val="187.5261"/>
  <p:tag name="LATEXADDIN" val="\documentclass{article}&#10;\usepackage{amsmath}&#10;\pagestyle{empty}&#10;\begin{document}&#10;&#10;$\Longrightarrow$&#10;&#10;&#10;\end{document}"/>
  <p:tag name="IGUANATEXSIZE" val="20"/>
  <p:tag name="IGUANATEXCURSOR" val="87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135.769"/>
  <p:tag name="LATEXADDIN" val="\documentclass{article}&#10;\usepackage{amsmath}&#10;\pagestyle{empty}&#10;\begin{document}&#10;&#10;$(\star)$&#10;&#10;&#10;\end{document}"/>
  <p:tag name="IGUANATEXSIZE" val="20"/>
  <p:tag name="IGUANATEXCURSOR" val="88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1320.184"/>
  <p:tag name="LATEXADDIN" val="\documentclass{article}&#10;\usepackage{amsmath}&#10;\pagestyle{empty}&#10;\begin{document}&#10;&#10;&#10;\noindent NOT $(\star)$~$\Longrightarrow$~``Easiness''&#10;&#10;\end{document}"/>
  <p:tag name="IGUANATEXSIZE" val="20"/>
  <p:tag name="IGUANATEXCURSOR" val="123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656"/>
  <p:tag name="ORIGINALWIDTH" val="2613.365"/>
  <p:tag name="LATEXADDIN" val="\documentclass{article}&#10;\usepackage{amsmath}&#10;\pagestyle{empty}&#10;\begin{document}&#10;&#10;&#10;Time-bounded computations are more powerful.&#10;&#10;&#10;\end{document}"/>
  <p:tag name="IGUANATEXSIZE" val="20"/>
  <p:tag name="IGUANATEXCURSOR" val="126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658"/>
  <p:tag name="ORIGINALWIDTH" val="2830.145"/>
  <p:tag name="LATEXADDIN" val="\documentclass{article}&#10;\usepackage{amsmath}&#10;\pagestyle{empty}&#10;\begin{document}&#10;&#10;Certain ``patterns'' in primes might become evident.&#10;&#10;&#10;\end{document}"/>
  <p:tag name="IGUANATEXSIZE" val="20"/>
  <p:tag name="IGUANATEXCURSOR" val="133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658"/>
  <p:tag name="ORIGINALWIDTH" val="2545.105"/>
  <p:tag name="LATEXADDIN" val="\documentclass{article}&#10;\usepackage{amsmath}&#10;\pagestyle{empty}&#10;\begin{document}&#10;&#10;\noindent \textbf{Example:} The lexicographic first $n$-bit prime.&#10;&#10;&#10;\end{document}"/>
  <p:tag name="IGUANATEXSIZE" val="20"/>
  <p:tag name="IGUANATEXCURSOR" val="110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2486.597"/>
  <p:tag name="LATEXADDIN" val="\documentclass{article}&#10;\usepackage{amsmath}&#10;\pagestyle{empty}&#10;\begin{document}&#10;&#10;&#10;\noindent Need to find a ``sweet spot'' $(\star)$ that is useful.&#10;&#10;\end{document}"/>
  <p:tag name="IGUANATEXSIZE" val="20"/>
  <p:tag name="IGUANATEXCURSOR" val="121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2691"/>
  <p:tag name="ORIGINALWIDTH" val="1676.484"/>
  <p:tag name="LATEXADDIN" val="\documentclass{article}&#10;\usepackage{amsmath}&#10;\pagestyle{empty}&#10;\begin{document}&#10;&#10;&#10;\noindent $(\star) \quad \equiv \quad \quad \mathsf{PSPACE}~\subseteq^?~\mathsf{BPP}$&#10;&#10;\end{document}"/>
  <p:tag name="IGUANATEXSIZE" val="20"/>
  <p:tag name="IGUANATEXCURSOR" val="151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51197"/>
  <p:tag name="ORIGINALWIDTH" val="3286.208"/>
  <p:tag name="LATEXADDIN" val="\documentclass{article}&#10;\usepackage{amsmath}&#10;\pagestyle{empty}&#10;\begin{document}&#10;&#10;$00101010010010010010010010100001001011001010101010101$&#10;&#10;&#10;\end{document}"/>
  <p:tag name="IGUANATEXSIZE" val="20"/>
  <p:tag name="IGUANATEXCURSOR" val="13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2824.144"/>
  <p:tag name="LATEXADDIN" val="\documentclass{article}&#10;\usepackage{amsmath}&#10;\pagestyle{empty}&#10;\begin{document}&#10;&#10;&#10;\textbf{[IW98, TV07]} PRG $G$ under hardness assumption&#10;&#10;\end{document}"/>
  <p:tag name="IGUANATEXSIZE" val="20"/>
  <p:tag name="IGUANATEXCURSOR" val="103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.5191"/>
  <p:tag name="ORIGINALWIDTH" val="2018.532"/>
  <p:tag name="LATEXADDIN" val="\documentclass{article}&#10;\usepackage{amsmath}&#10;\pagestyle{empty}&#10;\begin{document}&#10;&#10;&#10;\noindent that fools $\mathsf{DTIME}[n^k]$ infinitely often.&#10;&#10;\end{document}"/>
  <p:tag name="IGUANATEXSIZE" val="20"/>
  <p:tag name="IGUANATEXCURSOR" val="14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1606.724"/>
  <p:tag name="LATEXADDIN" val="\documentclass{article}&#10;\usepackage{amsmath}&#10;\pagestyle{empty}&#10;\begin{document}&#10;&#10;\noindent $\mathsf{Support}(G)$ intersects $\mathsf{Primes}_n$&#10;&#10;&#10;\end{document}"/>
  <p:tag name="IGUANATEXSIZE" val="20"/>
  <p:tag name="IGUANATEXCURSOR" val="12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2691"/>
  <p:tag name="ORIGINALWIDTH" val="1000.64"/>
  <p:tag name="LATEXADDIN" val="\documentclass{article}&#10;\usepackage{amsmath}&#10;\pagestyle{empty}&#10;\begin{document}&#10;&#10;\noindent $\mathsf{Support}(G) \subseteq \mathcal{R}^{\mathsf{rKt}}_{n^{\varepsilon}}$&#10;&#10;&#10;\end{document}"/>
  <p:tag name="IGUANATEXSIZE" val="20"/>
  <p:tag name="IGUANATEXCURSOR" val="164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3.291"/>
  <p:tag name="ORIGINALWIDTH" val="4287.599"/>
  <p:tag name="LATEXADDIN" val="\documentclass{article}&#10;\usepackage{amsmath}&#10;\pagestyle{empty}&#10;\begin{document}&#10;&#10;&#10;\noindent \textbf{Theorem [O'19].} $\forall \varepsilon &gt; 0$, there is no randomised algorithm running in quasi-polynomial time that accepts strings in $\mathcal{R}^{\mathsf{rKt}}_{\leq n^{\varepsilon}}$ and rejects strings in $\mathcal{R}^{\mathsf{rKt}}_{\geq .99n}$&#10;\end{document}"/>
  <p:tag name="IGUANATEXSIZE" val="20"/>
  <p:tag name="IGUANATEXCURSOR" val="349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6.0218"/>
  <p:tag name="ORIGINALWIDTH" val="279.039"/>
  <p:tag name="LATEXADDIN" val="\documentclass{article}&#10;\usepackage{amsmath}&#10;\pagestyle{empty}&#10;\begin{document}&#10;&#10;&#10;$\mathcal{R}^{\mathsf{rKt}}_{\leq n^{\varepsilon}}$&#10;&#10;&#10;\end{document}"/>
  <p:tag name="IGUANATEXSIZE" val="20"/>
  <p:tag name="IGUANATEXCURSOR" val="119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6.0218"/>
  <p:tag name="ORIGINALWIDTH" val="368.3014"/>
  <p:tag name="LATEXADDIN" val="\documentclass{article}&#10;\usepackage{amsmath}&#10;\pagestyle{empty}&#10;\begin{document}&#10;&#10;&#10;$\mathcal{R}^{\mathsf{rKt}}_{\geq .99n}$&#10;&#10;&#10;\end{document}"/>
  <p:tag name="IGUANATEXSIZE" val="20"/>
  <p:tag name="IGUANATEXCURSOR" val="120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6228"/>
  <p:tag name="ORIGINALWIDTH" val="648.8406"/>
  <p:tag name="LATEXADDIN" val="\documentclass{article}&#10;\usepackage{amsmath}&#10;\pagestyle{empty}&#10;\begin{document}&#10;&#10;``structured''&#10;&#10;&#10;\end{document}"/>
  <p:tag name="IGUANATEXSIZE" val="20"/>
  <p:tag name="IGUANATEXCURSOR" val="9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6228"/>
  <p:tag name="ORIGINALWIDTH" val="502.5702"/>
  <p:tag name="LATEXADDIN" val="\documentclass{article}&#10;\usepackage{amsmath}&#10;\pagestyle{empty}&#10;\begin{document}&#10;&#10;``random''&#10;&#10;&#10;\end{document}"/>
  <p:tag name="IGUANATEXSIZE" val="20"/>
  <p:tag name="IGUANATEXCURSOR" val="89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2.5199"/>
  <p:tag name="ORIGINALWIDTH" val="1383.193"/>
  <p:tag name="LATEXADDIN" val="\documentclass{article}&#10;\usepackage{amsmath}&#10;\pagestyle{empty}&#10;\begin{document}&#10;&#10;&#10;\noindent The set $\mathcal{R}^{\mathsf{rKt}}_{&gt; n^{\varepsilon}}$ is not in $\mathsf{P}$.&#10;&#10;&#10;\end{document}"/>
  <p:tag name="IGUANATEXSIZE" val="20"/>
  <p:tag name="IGUANATEXCURSOR" val="17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3135.438"/>
  <p:tag name="LATEXADDIN" val="\documentclass{article}&#10;\usepackage{amsmath}&#10;\pagestyle{empty}&#10;\begin{document}&#10;&#10;For every $n$-bit string $x$:\quad$\log n \;\leq\; \mathsf{Kt}(x) \;\leq\; n + O(\log n)$&#10;&#10;\end{document}"/>
  <p:tag name="IGUANATEXSIZE" val="20"/>
  <p:tag name="IGUANATEXCURSOR" val="168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6228"/>
  <p:tag name="ORIGINALWIDTH" val="391.5547"/>
  <p:tag name="LATEXADDIN" val="\documentclass{article}&#10;\usepackage{amsmath}&#10;\pagestyle{empty}&#10;\begin{document}&#10;&#10;&#10;low $\mathsf{rKt}$&#10;&#10;\end{document}"/>
  <p:tag name="IGUANATEXSIZE" val="20"/>
  <p:tag name="IGUANATEXCURSOR" val="98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656"/>
  <p:tag name="ORIGINALWIDTH" val="2437.84"/>
  <p:tag name="LATEXADDIN" val="\documentclass{article}&#10;\usepackage{amsmath}&#10;\pagestyle{empty}&#10;\begin{document}&#10;&#10;&#10;Info about $\mathsf{Primes}_n$ needed in previous proof:&#10;&#10;\end{document}"/>
  <p:tag name="IGUANATEXSIZE" val="20"/>
  <p:tag name="IGUANATEXCURSOR" val="111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1395.945"/>
  <p:tag name="LATEXADDIN" val="\documentclass{article}&#10;\usepackage{amsmath}&#10;\pagestyle{empty}&#10;\begin{document}&#10;&#10;\noindent -- \textbf{Density:} $\delta \geq 1/\mathsf{poly(n)}$&#10;&#10;&#10;\end{document}"/>
  <p:tag name="IGUANATEXSIZE" val="20"/>
  <p:tag name="IGUANATEXCURSOR" val="12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647"/>
  <p:tag name="ORIGINALWIDTH" val="1362.94"/>
  <p:tag name="LATEXADDIN" val="\documentclass{article}&#10;\usepackage{amsmath}&#10;\pagestyle{empty}&#10;\begin{document}&#10;&#10;\noindent -- \textbf{Easiness:} $\mathsf{Primes}_n \in \mathsf{P}$&#10;&#10;&#10;\end{document}"/>
  <p:tag name="IGUANATEXSIZE" val="20"/>
  <p:tag name="IGUANATEXCURSOR" val="111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66"/>
  <p:tag name="ORIGINALWIDTH" val="4105.323"/>
  <p:tag name="LATEXADDIN" val="\documentclass{article}&#10;\usepackage{amsmath}&#10;\pagestyle{empty}&#10;\begin{document}&#10;&#10;\noindent \textbf{Lemma.} Any \textbf{dense} and \textbf{easy} set contains, infinitely often, strings $x$ with&#10;&#10;&#10;\end{document}"/>
  <p:tag name="IGUANATEXSIZE" val="20"/>
  <p:tag name="IGUANATEXCURSOR" val="17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649.5906"/>
  <p:tag name="LATEXADDIN" val="\documentclass{article}&#10;\usepackage{amsmath}&#10;\pagestyle{empty}&#10;\begin{document}&#10;&#10;$\mathsf{rKt}(x) \leq n^{\varepsilon}$.&#10;&#10;&#10;\end{document}"/>
  <p:tag name="IGUANATEXSIZE" val="20"/>
  <p:tag name="IGUANATEXCURSOR" val="98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353.2993"/>
  <p:tag name="LATEXADDIN" val="\documentclass{article}&#10;\usepackage{amsmath}&#10;\pagestyle{empty}&#10;\begin{document}&#10;&#10;&#10;\noindent $\{0,1\}^n$&#10;&#10;\end{document}"/>
  <p:tag name="IGUANATEXSIZE" val="20"/>
  <p:tag name="IGUANATEXCURSOR" val="10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647"/>
  <p:tag name="ORIGINALWIDTH" val="399.0557"/>
  <p:tag name="LATEXADDIN" val="\documentclass{article}&#10;\usepackage{amsmath}&#10;\pagestyle{empty}&#10;\begin{document}&#10;&#10;&#10;$\mathsf{Primes}_n$&#10;&#10;\end{document}"/>
  <p:tag name="IGUANATEXSIZE" val="20"/>
  <p:tag name="IGUANATEXCURSOR" val="100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66"/>
  <p:tag name="ORIGINALWIDTH" val="4105.323"/>
  <p:tag name="LATEXADDIN" val="\documentclass{article}&#10;\usepackage{amsmath}&#10;\pagestyle{empty}&#10;\begin{document}&#10;&#10;\noindent \textbf{Lemma.} Any \textbf{dense} and \textbf{easy} set contains, infinitely often, strings $x$ with&#10;&#10;&#10;\end{document}"/>
  <p:tag name="IGUANATEXSIZE" val="20"/>
  <p:tag name="IGUANATEXCURSOR" val="17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649.5906"/>
  <p:tag name="LATEXADDIN" val="\documentclass{article}&#10;\usepackage{amsmath}&#10;\pagestyle{empty}&#10;\begin{document}&#10;&#10;$\mathsf{rKt}(x) \leq n^{\varepsilon}$.&#10;&#10;&#10;\end{document}"/>
  <p:tag name="IGUANATEXSIZE" val="20"/>
  <p:tag name="IGUANATEXCURSOR" val="98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5115"/>
  <p:tag name="ORIGINALWIDTH" val="539.3253"/>
  <p:tag name="LATEXADDIN" val="\documentclass{article}&#10;\usepackage{amsmath}&#10;\pagestyle{empty}&#10;\begin{document}&#10;&#10;&#10;$111 \ldots 111$&#10;&#10;\end{document}"/>
  <p:tag name="IGUANATEXSIZE" val="20"/>
  <p:tag name="IGUANATEXCURSOR" val="98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2.5199"/>
  <p:tag name="ORIGINALWIDTH" val="1383.193"/>
  <p:tag name="LATEXADDIN" val="\documentclass{article}&#10;\usepackage{amsmath}&#10;\pagestyle{empty}&#10;\begin{document}&#10;&#10;&#10;\noindent The set $\mathcal{R}^{\mathsf{rKt}}_{&gt; n^{\varepsilon}}$ is not in $\mathsf{P}$.&#10;&#10;&#10;\end{document}"/>
  <p:tag name="IGUANATEXSIZE" val="20"/>
  <p:tag name="IGUANATEXCURSOR" val="17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2.5199"/>
  <p:tag name="ORIGINALWIDTH" val="835.6166"/>
  <p:tag name="LATEXADDIN" val="\documentclass{article}&#10;\usepackage{amsmath}&#10;\pagestyle{empty}&#10;\begin{document}&#10;&#10;&#10;\noindent $\mathcal{R}^{\mathsf{rKt}}_{&gt; n^{\varepsilon}}$ is \textbf{dense}.&#10;&#10;&#10;\end{document}"/>
  <p:tag name="IGUANATEXSIZE" val="20"/>
  <p:tag name="IGUANATEXCURSOR" val="158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2.5199"/>
  <p:tag name="ORIGINALWIDTH" val="3204.447"/>
  <p:tag name="LATEXADDIN" val="\documentclass{article}&#10;\usepackage{amsmath}&#10;\pagestyle{empty}&#10;\begin{document}&#10;&#10;&#10;\noindent If $\mathcal{R}^{\mathsf{rKt}}_{&gt; n^{\varepsilon}}$ is also \textbf{easy} (in $\mathsf{P}$), then we contradict the lemma.&#10;&#10;&#10;\end{document}"/>
  <p:tag name="IGUANATEXSIZE" val="20"/>
  <p:tag name="IGUANATEXCURSOR" val="203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6.0218"/>
  <p:tag name="ORIGINALWIDTH" val="279.039"/>
  <p:tag name="LATEXADDIN" val="\documentclass{article}&#10;\usepackage{amsmath}&#10;\pagestyle{empty}&#10;\begin{document}&#10;&#10;&#10;$\mathcal{R}^{\mathsf{rKt}}_{\leq n^{\varepsilon}}$&#10;&#10;&#10;\end{document}"/>
  <p:tag name="IGUANATEXSIZE" val="20"/>
  <p:tag name="IGUANATEXCURSOR" val="119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6.0218"/>
  <p:tag name="ORIGINALWIDTH" val="368.3014"/>
  <p:tag name="LATEXADDIN" val="\documentclass{article}&#10;\usepackage{amsmath}&#10;\pagestyle{empty}&#10;\begin{document}&#10;&#10;&#10;$\mathcal{R}^{\mathsf{rKt}}_{\geq .99n}$&#10;&#10;&#10;\end{document}"/>
  <p:tag name="IGUANATEXSIZE" val="20"/>
  <p:tag name="IGUANATEXCURSOR" val="120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6228"/>
  <p:tag name="ORIGINALWIDTH" val="648.8406"/>
  <p:tag name="LATEXADDIN" val="\documentclass{article}&#10;\usepackage{amsmath}&#10;\pagestyle{empty}&#10;\begin{document}&#10;&#10;``structured''&#10;&#10;&#10;\end{document}"/>
  <p:tag name="IGUANATEXSIZE" val="20"/>
  <p:tag name="IGUANATEXCURSOR" val="9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6228"/>
  <p:tag name="ORIGINALWIDTH" val="502.5702"/>
  <p:tag name="LATEXADDIN" val="\documentclass{article}&#10;\usepackage{amsmath}&#10;\pagestyle{empty}&#10;\begin{document}&#10;&#10;``random''&#10;&#10;&#10;\end{document}"/>
  <p:tag name="IGUANATEXSIZE" val="20"/>
  <p:tag name="IGUANATEXCURSOR" val="89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1317.184"/>
  <p:tag name="LATEXADDIN" val="\documentclass{article}&#10;\usepackage{amsmath}&#10;\pagestyle{empty}&#10;\begin{document}&#10;&#10;&#10;\noindent $C(x) \leq |L^{=n}| + O(\log n)$&#10;&#10;\end{document}"/>
  <p:tag name="IGUANATEXSIZE" val="20"/>
  <p:tag name="IGUANATEXCURSOR" val="94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2209.058"/>
  <p:tag name="LATEXADDIN" val="\documentclass{article}&#10;\usepackage{amsmath}&#10;\pagestyle{empty}&#10;\begin{document}&#10;&#10;\noindent $C(xy) \approx C(x) + C(y|x) \approx C(y) + C(x|y)$&#10;&#10;&#10;\end{document}"/>
  <p:tag name="IGUANATEXSIZE" val="20"/>
  <p:tag name="IGUANATEXCURSOR" val="140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1434.95"/>
  <p:tag name="LATEXADDIN" val="\documentclass{article}&#10;\usepackage{amsmath}&#10;\pagestyle{empty}&#10;\begin{document}&#10;&#10;&#10;\noindent $C(x) \leq \log (1/\delta(x)) + O(1)$&#10;&#10;&#10;\end{document}"/>
  <p:tag name="IGUANATEXSIZE" val="20"/>
  <p:tag name="IGUANATEXCURSOR" val="117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658"/>
  <p:tag name="ORIGINALWIDTH" val="1483.707"/>
  <p:tag name="LATEXADDIN" val="\documentclass{article}&#10;\usepackage{amsmath}&#10;\pagestyle{empty}&#10;\begin{document}&#10;&#10;$\log t$ function is a threshold&#10;&#10;\end{document}"/>
  <p:tag name="IGUANATEXSIZE" val="20"/>
  <p:tag name="IGUANATEXCURSOR" val="106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4.0369"/>
  <p:tag name="ORIGINALWIDTH" val="1529.464"/>
  <p:tag name="LATEXADDIN" val="\documentclass{article}&#10;\usepackage{amsmath}&#10;\pagestyle{empty}&#10;\begin{document}&#10;&#10;\noindent An object $x$ can be sampled\\with probability $\delta$&#10;&#10;&#10;\end{document}"/>
  <p:tag name="IGUANATEXSIZE" val="20"/>
  <p:tag name="IGUANATEXCURSOR" val="121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6.2872"/>
  <p:tag name="ORIGINALWIDTH" val="1393.694"/>
  <p:tag name="LATEXADDIN" val="\documentclass{article}&#10;\usepackage{amsmath}&#10;\pagestyle{empty}&#10;\begin{document}&#10;&#10;\noindent $x$ admits a representation\\of length $\approx \log(1/\delta)$&#10;&#10;&#10;\end{document}"/>
  <p:tag name="IGUANATEXSIZE" val="20"/>
  <p:tag name="IGUANATEXCURSOR" val="154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8.25953"/>
  <p:tag name="ORIGINALWIDTH" val="187.5261"/>
  <p:tag name="LATEXADDIN" val="\documentclass{article}&#10;\usepackage{amsmath}&#10;\pagestyle{empty}&#10;\begin{document}&#10;&#10;$\Longrightarrow$&#10;&#10;&#10;\end{document}"/>
  <p:tag name="IGUANATEXSIZE" val="20"/>
  <p:tag name="IGUANATEXCURSOR" val="97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1644.229"/>
  <p:tag name="LATEXADDIN" val="\documentclass{article}&#10;\usepackage{amsmath}&#10;\pagestyle{empty}&#10;\begin{document}&#10;&#10;\noindent Randomized Algorithm $A(1^m)$&#10;&#10;&#10;\end{document}"/>
  <p:tag name="IGUANATEXSIZE" val="20"/>
  <p:tag name="IGUANATEXCURSOR" val="120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1029.894"/>
  <p:tag name="LATEXADDIN" val="\documentclass{article}&#10;\usepackage{amsmath}&#10;\pagestyle{empty}&#10;\begin{document}&#10;&#10;\noindent Runs in time $T(m)$&#10;&#10;&#10;\end{document}"/>
  <p:tag name="IGUANATEXSIZE" val="20"/>
  <p:tag name="IGUANATEXCURSOR" val="4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0159"/>
  <p:tag name="ORIGINALWIDTH" val="2061.288"/>
  <p:tag name="LATEXADDIN" val="\documentclass{article}&#10;\usepackage{amsmath}&#10;\pagestyle{empty}&#10;\begin{document}&#10;&#10;\noindent Outputs string $x$ with probability $\geq \delta$&#10;&#10;&#10;\end{document}"/>
  <p:tag name="IGUANATEXSIZE" val="20"/>
  <p:tag name="IGUANATEXCURSOR" val="109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8.25953"/>
  <p:tag name="ORIGINALWIDTH" val="187.5261"/>
  <p:tag name="LATEXADDIN" val="\documentclass{article}&#10;\usepackage{amsmath}&#10;\pagestyle{empty}&#10;\begin{document}&#10;&#10;$\Longrightarrow$&#10;&#10;&#10;\end{document}"/>
  <p:tag name="IGUANATEXSIZE" val="20"/>
  <p:tag name="IGUANATEXCURSOR" val="97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2709"/>
  <p:tag name="ORIGINALWIDTH" val="2175.304"/>
  <p:tag name="LATEXADDIN" val="\documentclass{article}&#10;\usepackage{amsmath}&#10;\pagestyle{empty}&#10;\begin{document}&#10;&#10;&#10;\noindent $\mathsf{rKt}(x) = O_A \big (\log(1/\delta) + \log(T) + \log m \big )$&#10;&#10;\end{document}"/>
  <p:tag name="IGUANATEXSIZE" val="20"/>
  <p:tag name="IGUANATEXCURSOR" val="120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11.8075"/>
  <p:tag name="ORIGINALWIDTH" val="4290.599"/>
  <p:tag name="LATEXADDIN" val="\documentclass{article}&#10;\usepackage{amsmath}&#10;\pagestyle{empty}&#10;\begin{document}&#10;&#10;\noindent \textbf{Efficient generation of representation:} Given $x$, $A$, $m$, and $\delta$, we can compute in time $\mathsf{poly}(|x|, |A|,\log m, \log(1/\delta))$ and with probability $\geq .99$ a valid $\mathsf{rKt}$ representation.&#10;&#10;\end{document}"/>
  <p:tag name="IGUANATEXSIZE" val="20"/>
  <p:tag name="IGUANATEXCURSOR" val="137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656"/>
  <p:tag name="ORIGINALWIDTH" val="2749.884"/>
  <p:tag name="LATEXADDIN" val="\documentclass{article}&#10;\usepackage{amsmath}&#10;\pagestyle{empty}&#10;\begin{document}&#10;&#10;&#10;\noindent \textbf{``Magic'':} Running time has no dependence on $T$.&#10;&#10;\end{document}"/>
  <p:tag name="IGUANATEXSIZE" val="20"/>
  <p:tag name="IGUANATEXCURSOR" val="110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5261</TotalTime>
  <Words>1154</Words>
  <Application>Microsoft Office PowerPoint</Application>
  <PresentationFormat>Widescreen</PresentationFormat>
  <Paragraphs>249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Adobe Devanagari</vt:lpstr>
      <vt:lpstr>Aharoni</vt:lpstr>
      <vt:lpstr>Arial</vt:lpstr>
      <vt:lpstr>Calibri</vt:lpstr>
      <vt:lpstr>Calibri Light</vt:lpstr>
      <vt:lpstr>Calisto MT</vt:lpstr>
      <vt:lpstr>DroidSerifItalic</vt:lpstr>
      <vt:lpstr>Georgia</vt:lpstr>
      <vt:lpstr>OpenSansRegular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Oliveira, Igor</dc:creator>
  <cp:lastModifiedBy>Oliveira, Igor</cp:lastModifiedBy>
  <cp:revision>713</cp:revision>
  <dcterms:created xsi:type="dcterms:W3CDTF">2020-06-16T14:40:43Z</dcterms:created>
  <dcterms:modified xsi:type="dcterms:W3CDTF">2020-11-19T18:19:25Z</dcterms:modified>
</cp:coreProperties>
</file>