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456" r:id="rId3"/>
    <p:sldId id="453" r:id="rId4"/>
    <p:sldId id="458" r:id="rId5"/>
    <p:sldId id="450" r:id="rId6"/>
    <p:sldId id="460" r:id="rId7"/>
    <p:sldId id="455" r:id="rId8"/>
    <p:sldId id="467" r:id="rId9"/>
    <p:sldId id="471" r:id="rId10"/>
    <p:sldId id="481" r:id="rId11"/>
    <p:sldId id="480" r:id="rId12"/>
    <p:sldId id="470" r:id="rId13"/>
    <p:sldId id="482" r:id="rId14"/>
    <p:sldId id="462" r:id="rId15"/>
    <p:sldId id="465" r:id="rId16"/>
    <p:sldId id="472" r:id="rId17"/>
    <p:sldId id="463" r:id="rId18"/>
    <p:sldId id="466" r:id="rId19"/>
    <p:sldId id="474" r:id="rId20"/>
    <p:sldId id="485" r:id="rId21"/>
    <p:sldId id="483" r:id="rId22"/>
    <p:sldId id="475" r:id="rId23"/>
    <p:sldId id="476" r:id="rId24"/>
    <p:sldId id="473" r:id="rId25"/>
    <p:sldId id="484" r:id="rId26"/>
    <p:sldId id="478" r:id="rId27"/>
    <p:sldId id="461" r:id="rId28"/>
    <p:sldId id="464" r:id="rId29"/>
    <p:sldId id="451" r:id="rId30"/>
    <p:sldId id="4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4660"/>
  </p:normalViewPr>
  <p:slideViewPr>
    <p:cSldViewPr snapToGrid="0">
      <p:cViewPr>
        <p:scale>
          <a:sx n="81" d="100"/>
          <a:sy n="81" d="100"/>
        </p:scale>
        <p:origin x="73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4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1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6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4A26-2F47-4A16-BEA2-1A45DD14500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5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9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744139" y="1015216"/>
            <a:ext cx="1070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4000" b="1" dirty="0">
                <a:solidFill>
                  <a:schemeClr val="tx2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Unprovability of strong complexity lower bounds in bounded arithmetic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3289536" y="5126288"/>
            <a:ext cx="5612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400" dirty="0">
                <a:latin typeface="Calisto MT" panose="02040603050505030304" pitchFamily="18" charset="0"/>
              </a:rPr>
              <a:t>Dagstuhl Workshop</a:t>
            </a:r>
          </a:p>
          <a:p>
            <a:pPr algn="ctr"/>
            <a:endParaRPr lang="en-US" altLang="en-GB" sz="2400" dirty="0">
              <a:latin typeface="Calisto MT" panose="02040603050505030304" pitchFamily="18" charset="0"/>
            </a:endParaRPr>
          </a:p>
          <a:p>
            <a:pPr algn="ctr"/>
            <a:r>
              <a:rPr lang="en-US" altLang="en-GB" sz="1800" dirty="0">
                <a:latin typeface="Calisto MT" panose="02040603050505030304" pitchFamily="18" charset="0"/>
              </a:rPr>
              <a:t>March/</a:t>
            </a:r>
            <a:r>
              <a:rPr lang="en-US" altLang="en-GB" sz="1700" dirty="0">
                <a:latin typeface="Calisto MT" panose="02040603050505030304" pitchFamily="18" charset="0"/>
              </a:rPr>
              <a:t>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06960" y="3039974"/>
            <a:ext cx="31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latin typeface="Calisto MT" panose="02040603050505030304" pitchFamily="18" charset="0"/>
              </a:rPr>
              <a:t>Igor Carboni Oliveira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E9CC3F39-3C39-31A6-C259-90F80DD43A81}"/>
              </a:ext>
            </a:extLst>
          </p:cNvPr>
          <p:cNvSpPr txBox="1"/>
          <p:nvPr/>
        </p:nvSpPr>
        <p:spPr>
          <a:xfrm>
            <a:off x="4875576" y="3686720"/>
            <a:ext cx="244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alisto MT" panose="02040603050505030304" pitchFamily="18" charset="0"/>
              </a:rPr>
              <a:t>University of Warwick</a:t>
            </a:r>
          </a:p>
        </p:txBody>
      </p:sp>
      <p:pic>
        <p:nvPicPr>
          <p:cNvPr id="1026" name="Picture 2" descr="Dagstuhl Seminar Approved - Application Engineering">
            <a:extLst>
              <a:ext uri="{FF2B5EF4-FFF2-40B4-BE49-F238E27FC236}">
                <a16:creationId xmlns:a16="http://schemas.microsoft.com/office/drawing/2014/main" id="{CCE79290-3C88-7014-AEDB-35331A31E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35" y="4714472"/>
            <a:ext cx="2264100" cy="156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2A5894-9018-2A4E-729A-A319E772C181}"/>
              </a:ext>
            </a:extLst>
          </p:cNvPr>
          <p:cNvSpPr txBox="1"/>
          <p:nvPr/>
        </p:nvSpPr>
        <p:spPr>
          <a:xfrm>
            <a:off x="11627476" y="6349000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2BE8D-9F52-5FE8-5BD4-4CAA3004D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9" y="2242103"/>
            <a:ext cx="6565809" cy="5425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24C916-4382-D799-0AF9-5F0E5DCF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4" y="60326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The Strength of 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B86E05-B5B1-3567-1E75-053C2E27C752}"/>
              </a:ext>
            </a:extLst>
          </p:cNvPr>
          <p:cNvSpPr txBox="1">
            <a:spLocks/>
          </p:cNvSpPr>
          <p:nvPr/>
        </p:nvSpPr>
        <p:spPr>
          <a:xfrm>
            <a:off x="838200" y="427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aseline="-25000" dirty="0">
              <a:solidFill>
                <a:schemeClr val="tx2"/>
              </a:solidFill>
              <a:latin typeface="Calisto MT" panose="02040603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47D3F0-DA2E-09C6-A0F5-1AF12AF8B1E5}"/>
              </a:ext>
            </a:extLst>
          </p:cNvPr>
          <p:cNvSpPr txBox="1"/>
          <p:nvPr/>
        </p:nvSpPr>
        <p:spPr>
          <a:xfrm>
            <a:off x="7788404" y="707578"/>
            <a:ext cx="491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sto MT" panose="02040603050505030304" pitchFamily="18" charset="0"/>
              </a:rPr>
              <a:t>PV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142EA1-39D5-4DB4-004D-A23231E73FE1}"/>
              </a:ext>
            </a:extLst>
          </p:cNvPr>
          <p:cNvSpPr txBox="1"/>
          <p:nvPr/>
        </p:nvSpPr>
        <p:spPr>
          <a:xfrm>
            <a:off x="7847674" y="312845"/>
            <a:ext cx="491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tx2"/>
                </a:solidFill>
                <a:latin typeface="Calisto MT" panose="02040603050505030304" pitchFamily="18" charset="0"/>
              </a:rPr>
              <a:t>i</a:t>
            </a:r>
            <a:endParaRPr lang="en-GB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8C62C7-286F-21E3-5FD6-2B28F8154FB5}"/>
              </a:ext>
            </a:extLst>
          </p:cNvPr>
          <p:cNvSpPr/>
          <p:nvPr/>
        </p:nvSpPr>
        <p:spPr>
          <a:xfrm>
            <a:off x="741227" y="1373072"/>
            <a:ext cx="3733800" cy="6470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4C8FDDF-515D-A47E-9A57-1060B8A51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79" y="5445955"/>
            <a:ext cx="7775441" cy="7516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B14115-5B8D-EA8A-CEAC-FBCE5BF86E1D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E4AE4-F4ED-F6C4-28FE-F0B55E3C6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98" y="1513495"/>
            <a:ext cx="3572556" cy="469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3D9197-B7AC-A5F0-7B6E-237AAF7F1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031" y="1438158"/>
            <a:ext cx="5210538" cy="5138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57DAC-B939-790D-CB76-2E03E16F9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25" y="3260827"/>
            <a:ext cx="5020939" cy="4328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082E94-CE5A-17E3-0475-CFC1996AD1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246156"/>
            <a:ext cx="5428252" cy="4785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8FD90F8-F996-DBBE-F7BF-BC31679A419B}"/>
              </a:ext>
            </a:extLst>
          </p:cNvPr>
          <p:cNvSpPr/>
          <p:nvPr/>
        </p:nvSpPr>
        <p:spPr>
          <a:xfrm>
            <a:off x="741227" y="3157566"/>
            <a:ext cx="5119710" cy="6278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E7E8A5-5889-5E97-7A81-7544A19119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579" y="4526032"/>
            <a:ext cx="8844199" cy="628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A73DBC-8BA3-300C-BA30-84426F1030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23" y="4023682"/>
            <a:ext cx="8327415" cy="50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Theory APC</a:t>
            </a:r>
            <a:r>
              <a:rPr lang="en-GB" baseline="-25000" dirty="0">
                <a:solidFill>
                  <a:schemeClr val="tx2"/>
                </a:solidFill>
                <a:latin typeface="Calisto MT" panose="020406030505050303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6523A-001C-E83F-C126-9FD886ACE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3" y="3119964"/>
            <a:ext cx="8417961" cy="61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B9FC9F-E30D-5F90-8CE5-C46CF1270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93" y="4024716"/>
            <a:ext cx="5634318" cy="594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69414E-C1DE-CE20-427E-7B05375D2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23" y="5037044"/>
            <a:ext cx="2555228" cy="539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831770-924B-DB01-9AB6-E25B95623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23" y="2212263"/>
            <a:ext cx="11035553" cy="513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3AEE66-9F6F-9CA2-EC57-4B2A826A092C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052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Relevant Previous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EAD1D-1AC1-8876-564B-2312DD6FBAF1}"/>
              </a:ext>
            </a:extLst>
          </p:cNvPr>
          <p:cNvSpPr txBox="1"/>
          <p:nvPr/>
        </p:nvSpPr>
        <p:spPr>
          <a:xfrm>
            <a:off x="995085" y="2041150"/>
            <a:ext cx="9767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Razborov</a:t>
            </a:r>
            <a:r>
              <a:rPr lang="en-GB" sz="2000" dirty="0"/>
              <a:t> (1995) initiates the study of complexity lower bounds in </a:t>
            </a:r>
            <a:r>
              <a:rPr lang="en-GB" sz="2000" b="1" dirty="0"/>
              <a:t>bounded arithmetic</a:t>
            </a:r>
            <a:r>
              <a:rPr lang="en-GB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C257C-FFD7-97F0-3ECA-E654A98DBA7F}"/>
              </a:ext>
            </a:extLst>
          </p:cNvPr>
          <p:cNvSpPr txBox="1"/>
          <p:nvPr/>
        </p:nvSpPr>
        <p:spPr>
          <a:xfrm>
            <a:off x="4500283" y="4231119"/>
            <a:ext cx="6373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Müller and Pich (2020) highlight </a:t>
            </a:r>
            <a:r>
              <a:rPr lang="en-GB" sz="2000" b="1" dirty="0">
                <a:solidFill>
                  <a:srgbClr val="0000FF"/>
                </a:solidFill>
              </a:rPr>
              <a:t>APC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dirty="0"/>
              <a:t> as a suitable theory for the formalization of circuit lower bounds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A3D74-5779-0B2D-8980-6564F85F0FE9}"/>
              </a:ext>
            </a:extLst>
          </p:cNvPr>
          <p:cNvSpPr txBox="1"/>
          <p:nvPr/>
        </p:nvSpPr>
        <p:spPr>
          <a:xfrm>
            <a:off x="5463990" y="2437779"/>
            <a:ext cx="95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A74F9F-DED3-C00C-CAD7-754974087FA9}"/>
              </a:ext>
            </a:extLst>
          </p:cNvPr>
          <p:cNvCxnSpPr>
            <a:cxnSpLocks/>
          </p:cNvCxnSpPr>
          <p:nvPr/>
        </p:nvCxnSpPr>
        <p:spPr>
          <a:xfrm>
            <a:off x="1317814" y="4285130"/>
            <a:ext cx="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A236404-7107-8084-A763-702BC14A6AA2}"/>
              </a:ext>
            </a:extLst>
          </p:cNvPr>
          <p:cNvGrpSpPr/>
          <p:nvPr/>
        </p:nvGrpSpPr>
        <p:grpSpPr>
          <a:xfrm>
            <a:off x="1017494" y="5295755"/>
            <a:ext cx="9843250" cy="707886"/>
            <a:chOff x="1017494" y="5295755"/>
            <a:chExt cx="9843250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C72DAD-7838-980A-643F-F3D3EACA9816}"/>
                </a:ext>
              </a:extLst>
            </p:cNvPr>
            <p:cNvSpPr txBox="1"/>
            <p:nvPr/>
          </p:nvSpPr>
          <p:spPr>
            <a:xfrm>
              <a:off x="1017494" y="5295755"/>
              <a:ext cx="9843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Pich and Santhanam (2021) show the </a:t>
              </a:r>
              <a:r>
                <a:rPr lang="en-GB" sz="2000" b="1" dirty="0">
                  <a:solidFill>
                    <a:srgbClr val="C00000"/>
                  </a:solidFill>
                </a:rPr>
                <a:t>unprovability of strong complexity lower bounds</a:t>
              </a:r>
              <a:r>
                <a:rPr lang="en-GB" sz="2000" dirty="0"/>
                <a:t> in </a:t>
              </a:r>
            </a:p>
            <a:p>
              <a:r>
                <a:rPr lang="en-GB" sz="2000" b="1" dirty="0">
                  <a:solidFill>
                    <a:srgbClr val="0000FF"/>
                  </a:solidFill>
                </a:rPr>
                <a:t>T</a:t>
              </a:r>
              <a:r>
                <a:rPr lang="en-GB" sz="2000" b="1" baseline="-25000" dirty="0">
                  <a:solidFill>
                    <a:srgbClr val="0000FF"/>
                  </a:solidFill>
                </a:rPr>
                <a:t>PV</a:t>
              </a:r>
              <a:r>
                <a:rPr lang="en-GB" sz="2000" dirty="0"/>
                <a:t> and in a fragment of </a:t>
              </a:r>
              <a:r>
                <a:rPr lang="en-GB" sz="2000" b="1" dirty="0">
                  <a:solidFill>
                    <a:srgbClr val="0000FF"/>
                  </a:solidFill>
                </a:rPr>
                <a:t>APC</a:t>
              </a:r>
              <a:r>
                <a:rPr lang="en-GB" sz="2000" b="1" baseline="-25000" dirty="0">
                  <a:solidFill>
                    <a:srgbClr val="0000FF"/>
                  </a:solidFill>
                </a:rPr>
                <a:t>1</a:t>
              </a:r>
              <a:r>
                <a:rPr lang="en-GB" sz="2000" b="1" dirty="0">
                  <a:solidFill>
                    <a:srgbClr val="0000FF"/>
                  </a:solidFill>
                </a:rPr>
                <a:t>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C0313D-4EC4-C2BA-A49F-D5590DE53020}"/>
                </a:ext>
              </a:extLst>
            </p:cNvPr>
            <p:cNvSpPr txBox="1"/>
            <p:nvPr/>
          </p:nvSpPr>
          <p:spPr>
            <a:xfrm>
              <a:off x="1147482" y="5556280"/>
              <a:ext cx="3585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7FCD842-46C6-06C5-8111-5A21E94C39D4}"/>
              </a:ext>
            </a:extLst>
          </p:cNvPr>
          <p:cNvGrpSpPr/>
          <p:nvPr/>
        </p:nvGrpSpPr>
        <p:grpSpPr>
          <a:xfrm>
            <a:off x="1017494" y="3440566"/>
            <a:ext cx="10336306" cy="707886"/>
            <a:chOff x="1017494" y="3440566"/>
            <a:chExt cx="10336306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AE13E2-2818-8AE4-DCE7-31FCE70C4024}"/>
                </a:ext>
              </a:extLst>
            </p:cNvPr>
            <p:cNvSpPr txBox="1"/>
            <p:nvPr/>
          </p:nvSpPr>
          <p:spPr>
            <a:xfrm>
              <a:off x="1017494" y="3440566"/>
              <a:ext cx="103363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Pich (2015), building on a technique from </a:t>
              </a:r>
              <a:r>
                <a:rPr lang="en-GB" sz="2000" dirty="0" err="1"/>
                <a:t>Krajíček</a:t>
              </a:r>
              <a:r>
                <a:rPr lang="en-GB" sz="2000" dirty="0"/>
                <a:t> (2011), establishes (conditional) unprovability results in sub-theories of </a:t>
              </a:r>
              <a:r>
                <a:rPr lang="en-GB" sz="2000" b="1" dirty="0">
                  <a:solidFill>
                    <a:srgbClr val="0000FF"/>
                  </a:solidFill>
                </a:rPr>
                <a:t>T</a:t>
              </a:r>
              <a:r>
                <a:rPr lang="en-GB" sz="2000" b="1" baseline="-25000" dirty="0">
                  <a:solidFill>
                    <a:srgbClr val="0000FF"/>
                  </a:solidFill>
                </a:rPr>
                <a:t>PV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8F63C1-850D-084B-BAC9-943DEC7DD4A6}"/>
                </a:ext>
              </a:extLst>
            </p:cNvPr>
            <p:cNvSpPr txBox="1"/>
            <p:nvPr/>
          </p:nvSpPr>
          <p:spPr>
            <a:xfrm>
              <a:off x="3765176" y="3714619"/>
              <a:ext cx="3585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F876411-C9A7-E543-E16A-85A6D435ACCF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166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C6DA6A-3F25-81D7-6D6F-5B54E547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Pich-Santhanam (Informal)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E0351-02F9-DB8C-8E8B-CD1E722E8D7A}"/>
              </a:ext>
            </a:extLst>
          </p:cNvPr>
          <p:cNvSpPr txBox="1"/>
          <p:nvPr/>
        </p:nvSpPr>
        <p:spPr>
          <a:xfrm>
            <a:off x="770966" y="2539683"/>
            <a:ext cx="4840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Fix a poly-time nondeterministic TM </a:t>
            </a:r>
            <a:r>
              <a:rPr lang="en-GB" sz="2200" b="1" dirty="0">
                <a:solidFill>
                  <a:srgbClr val="C00000"/>
                </a:solidFill>
              </a:rPr>
              <a:t>M</a:t>
            </a:r>
            <a:r>
              <a:rPr lang="en-GB" sz="22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C1F6-9D2F-DFEF-3FCA-B6DDE89F1C12}"/>
              </a:ext>
            </a:extLst>
          </p:cNvPr>
          <p:cNvSpPr txBox="1"/>
          <p:nvPr/>
        </p:nvSpPr>
        <p:spPr>
          <a:xfrm>
            <a:off x="5405716" y="2515055"/>
            <a:ext cx="6078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[PS’21]</a:t>
            </a:r>
            <a:r>
              <a:rPr lang="en-GB" sz="2200" dirty="0"/>
              <a:t> considers a           sentence </a:t>
            </a:r>
            <a:r>
              <a:rPr lang="en-GB" sz="2200" b="1" dirty="0">
                <a:solidFill>
                  <a:srgbClr val="0000FF"/>
                </a:solidFill>
              </a:rPr>
              <a:t>S</a:t>
            </a:r>
            <a:r>
              <a:rPr lang="en-GB" sz="2200" b="1" baseline="-25000" dirty="0">
                <a:solidFill>
                  <a:srgbClr val="C00000"/>
                </a:solidFill>
              </a:rPr>
              <a:t>M</a:t>
            </a:r>
            <a:r>
              <a:rPr lang="en-GB" sz="2200" dirty="0"/>
              <a:t> stating that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755BC-E361-6BE1-78E5-1557B462BCC1}"/>
              </a:ext>
            </a:extLst>
          </p:cNvPr>
          <p:cNvSpPr txBox="1"/>
          <p:nvPr/>
        </p:nvSpPr>
        <p:spPr>
          <a:xfrm>
            <a:off x="770967" y="1864660"/>
            <a:ext cx="9843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[PS’21]</a:t>
            </a:r>
            <a:r>
              <a:rPr lang="en-GB" sz="2200" dirty="0"/>
              <a:t> considers </a:t>
            </a:r>
            <a:r>
              <a:rPr lang="en-GB" sz="2200" b="1" dirty="0"/>
              <a:t>strong complexity lower bounds</a:t>
            </a:r>
            <a:r>
              <a:rPr lang="en-GB" sz="2200" dirty="0"/>
              <a:t> separating </a:t>
            </a:r>
            <a:r>
              <a:rPr lang="en-GB" sz="2200" b="1" dirty="0"/>
              <a:t>NP</a:t>
            </a:r>
            <a:r>
              <a:rPr lang="en-GB" sz="2200" dirty="0"/>
              <a:t> from </a:t>
            </a:r>
            <a:r>
              <a:rPr lang="en-GB" sz="2200" b="1" dirty="0" err="1"/>
              <a:t>coNSIZE</a:t>
            </a:r>
            <a:r>
              <a:rPr lang="en-GB" sz="2200" dirty="0"/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7F0591-2B80-E960-CD90-CA3E422AAE4B}"/>
              </a:ext>
            </a:extLst>
          </p:cNvPr>
          <p:cNvGrpSpPr/>
          <p:nvPr/>
        </p:nvGrpSpPr>
        <p:grpSpPr>
          <a:xfrm>
            <a:off x="7135907" y="3339936"/>
            <a:ext cx="5056095" cy="2098096"/>
            <a:chOff x="7454157" y="3334417"/>
            <a:chExt cx="4643718" cy="209809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3530B3-4889-B453-85CA-7387015D594C}"/>
                </a:ext>
              </a:extLst>
            </p:cNvPr>
            <p:cNvSpPr/>
            <p:nvPr/>
          </p:nvSpPr>
          <p:spPr>
            <a:xfrm>
              <a:off x="7454157" y="3334417"/>
              <a:ext cx="3796550" cy="2098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F1EB7B-987A-2521-42CF-5B144CA383B0}"/>
                </a:ext>
              </a:extLst>
            </p:cNvPr>
            <p:cNvSpPr txBox="1"/>
            <p:nvPr/>
          </p:nvSpPr>
          <p:spPr>
            <a:xfrm>
              <a:off x="7871019" y="3433725"/>
              <a:ext cx="28238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highlight>
                    <a:srgbClr val="FFFF00"/>
                  </a:highlight>
                </a:rPr>
                <a:t>Our main motivations: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C954CB-E25D-8563-5827-0BD075694188}"/>
                </a:ext>
              </a:extLst>
            </p:cNvPr>
            <p:cNvSpPr txBox="1"/>
            <p:nvPr/>
          </p:nvSpPr>
          <p:spPr>
            <a:xfrm>
              <a:off x="7664831" y="4058551"/>
              <a:ext cx="39329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- Results for stronger theories?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D529F3-FDD8-2796-44BC-042426BEE173}"/>
                </a:ext>
              </a:extLst>
            </p:cNvPr>
            <p:cNvSpPr txBox="1"/>
            <p:nvPr/>
          </p:nvSpPr>
          <p:spPr>
            <a:xfrm>
              <a:off x="7664830" y="4546626"/>
              <a:ext cx="44330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- More natural formalization</a:t>
              </a:r>
            </a:p>
            <a:p>
              <a:r>
                <a:rPr lang="en-GB" sz="2200" dirty="0"/>
                <a:t>(</a:t>
              </a:r>
              <a:r>
                <a:rPr lang="en-GB" sz="2200" b="1" dirty="0"/>
                <a:t>higher quantifier complexity</a:t>
              </a:r>
              <a:r>
                <a:rPr lang="en-GB" sz="2200" dirty="0"/>
                <a:t>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A02807-D22A-BF64-09B5-A3D61E1B66AD}"/>
              </a:ext>
            </a:extLst>
          </p:cNvPr>
          <p:cNvGrpSpPr/>
          <p:nvPr/>
        </p:nvGrpSpPr>
        <p:grpSpPr>
          <a:xfrm>
            <a:off x="770966" y="5803435"/>
            <a:ext cx="9932898" cy="459479"/>
            <a:chOff x="770966" y="5803435"/>
            <a:chExt cx="9932898" cy="4594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58ABC4-2751-7A46-D309-01A69E517CBC}"/>
                </a:ext>
              </a:extLst>
            </p:cNvPr>
            <p:cNvSpPr txBox="1"/>
            <p:nvPr/>
          </p:nvSpPr>
          <p:spPr>
            <a:xfrm>
              <a:off x="770966" y="5832027"/>
              <a:ext cx="99328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They show that </a:t>
              </a:r>
              <a:r>
                <a:rPr lang="en-GB" sz="2200" b="1" dirty="0">
                  <a:solidFill>
                    <a:srgbClr val="0000FF"/>
                  </a:solidFill>
                </a:rPr>
                <a:t>S</a:t>
              </a:r>
              <a:r>
                <a:rPr lang="en-GB" sz="2200" b="1" baseline="-25000" dirty="0">
                  <a:solidFill>
                    <a:srgbClr val="C00000"/>
                  </a:solidFill>
                </a:rPr>
                <a:t>M</a:t>
              </a:r>
              <a:r>
                <a:rPr lang="en-GB" sz="2200" dirty="0"/>
                <a:t> is </a:t>
              </a:r>
              <a:r>
                <a:rPr lang="en-GB" sz="2200" b="1" dirty="0"/>
                <a:t>not</a:t>
              </a:r>
              <a:r>
                <a:rPr lang="en-GB" sz="2200" dirty="0"/>
                <a:t> provable in </a:t>
              </a:r>
              <a:r>
                <a:rPr lang="en-GB" sz="2200" b="1" dirty="0"/>
                <a:t>T</a:t>
              </a:r>
              <a:r>
                <a:rPr lang="en-GB" sz="2200" b="1" baseline="-25000" dirty="0"/>
                <a:t>PV</a:t>
              </a:r>
              <a:r>
                <a:rPr lang="en-GB" sz="2200" dirty="0"/>
                <a:t> and in a certain fragment of </a:t>
              </a:r>
              <a:r>
                <a:rPr lang="en-GB" sz="2200" b="1" dirty="0"/>
                <a:t>APC</a:t>
              </a:r>
              <a:r>
                <a:rPr lang="en-GB" sz="2200" b="1" baseline="-25000" dirty="0"/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6A7603-279B-6992-1795-A7969DCEC637}"/>
                </a:ext>
              </a:extLst>
            </p:cNvPr>
            <p:cNvSpPr txBox="1"/>
            <p:nvPr/>
          </p:nvSpPr>
          <p:spPr>
            <a:xfrm>
              <a:off x="5100918" y="5803435"/>
              <a:ext cx="2689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1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370EC1B-CB17-312F-FDBA-AD33F013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68" y="2565113"/>
            <a:ext cx="597047" cy="40545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CFC3E86-84F7-A944-07CD-63072D82B9B1}"/>
              </a:ext>
            </a:extLst>
          </p:cNvPr>
          <p:cNvGrpSpPr/>
          <p:nvPr/>
        </p:nvGrpSpPr>
        <p:grpSpPr>
          <a:xfrm>
            <a:off x="806826" y="3339936"/>
            <a:ext cx="6562172" cy="2098096"/>
            <a:chOff x="1066800" y="3119914"/>
            <a:chExt cx="6716673" cy="20980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E7E6BD-7A6C-B5FD-AF53-B977E6D2C4B2}"/>
                </a:ext>
              </a:extLst>
            </p:cNvPr>
            <p:cNvSpPr/>
            <p:nvPr/>
          </p:nvSpPr>
          <p:spPr>
            <a:xfrm>
              <a:off x="1066800" y="3119914"/>
              <a:ext cx="6122895" cy="20980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18A184-E539-F106-2176-E6CD9E3AF7CF}"/>
                </a:ext>
              </a:extLst>
            </p:cNvPr>
            <p:cNvSpPr txBox="1"/>
            <p:nvPr/>
          </p:nvSpPr>
          <p:spPr>
            <a:xfrm>
              <a:off x="1172000" y="3249125"/>
              <a:ext cx="48902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For every input length </a:t>
              </a:r>
              <a:r>
                <a:rPr lang="en-GB" sz="2200" b="1" dirty="0"/>
                <a:t>n &gt; n</a:t>
              </a:r>
              <a:r>
                <a:rPr lang="en-GB" sz="2200" b="1" baseline="-25000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5094A5-CA7D-090E-8317-B494A9479A8A}"/>
                </a:ext>
              </a:extLst>
            </p:cNvPr>
            <p:cNvSpPr txBox="1"/>
            <p:nvPr/>
          </p:nvSpPr>
          <p:spPr>
            <a:xfrm>
              <a:off x="1172000" y="3887303"/>
              <a:ext cx="661147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For every co-nondeterministic circuit </a:t>
              </a:r>
              <a:r>
                <a:rPr lang="en-GB" sz="2200" b="1" dirty="0">
                  <a:solidFill>
                    <a:schemeClr val="accent2"/>
                  </a:solidFill>
                </a:rPr>
                <a:t>D</a:t>
              </a:r>
              <a:r>
                <a:rPr lang="en-GB" sz="2200" dirty="0"/>
                <a:t> of size </a:t>
              </a:r>
              <a:r>
                <a:rPr lang="en-GB" sz="2600" b="1" dirty="0"/>
                <a:t>2</a:t>
              </a:r>
              <a:r>
                <a:rPr lang="en-GB" sz="3000" b="1" baseline="30000" dirty="0"/>
                <a:t>n</a:t>
              </a:r>
              <a:r>
                <a:rPr lang="el-GR" sz="2600" b="1" i="0" baseline="7000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ε</a:t>
              </a:r>
              <a:endParaRPr lang="en-GB" sz="2600" b="1" baseline="70000" dirty="0"/>
            </a:p>
            <a:p>
              <a:endParaRPr lang="en-GB" sz="2200" dirty="0"/>
            </a:p>
            <a:p>
              <a:r>
                <a:rPr lang="en-GB" sz="2200" b="1" dirty="0">
                  <a:solidFill>
                    <a:srgbClr val="C00000"/>
                  </a:solidFill>
                </a:rPr>
                <a:t>M</a:t>
              </a:r>
              <a:r>
                <a:rPr lang="en-GB" sz="2200" dirty="0"/>
                <a:t> and </a:t>
              </a:r>
              <a:r>
                <a:rPr lang="en-GB" sz="2200" b="1" dirty="0">
                  <a:solidFill>
                    <a:schemeClr val="accent2"/>
                  </a:solidFill>
                </a:rPr>
                <a:t>D</a:t>
              </a:r>
              <a:r>
                <a:rPr lang="en-GB" sz="2200" dirty="0"/>
                <a:t> </a:t>
              </a:r>
              <a:r>
                <a:rPr lang="en-GB" sz="2200" b="1" dirty="0"/>
                <a:t>disagree</a:t>
              </a:r>
              <a:r>
                <a:rPr lang="en-GB" sz="2200" dirty="0"/>
                <a:t> on </a:t>
              </a:r>
              <a:r>
                <a:rPr lang="en-GB" sz="2200" b="1" dirty="0"/>
                <a:t>1%</a:t>
              </a:r>
              <a:r>
                <a:rPr lang="en-GB" sz="2200" dirty="0"/>
                <a:t> of the inputs in </a:t>
              </a:r>
              <a:r>
                <a:rPr lang="en-GB" sz="2200" b="1" dirty="0"/>
                <a:t>{0,1}</a:t>
              </a:r>
              <a:r>
                <a:rPr lang="en-GB" sz="2200" b="1" baseline="30000" dirty="0"/>
                <a:t>n</a:t>
              </a:r>
              <a:r>
                <a:rPr lang="en-GB" sz="2200" dirty="0"/>
                <a:t>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26598FE-43A6-446E-A7C1-99E79CC577CB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416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6AAA-E17C-A647-B298-34A2B0B7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BA639-C8D1-1BB0-362F-654709FA2C62}"/>
              </a:ext>
            </a:extLst>
          </p:cNvPr>
          <p:cNvSpPr txBox="1"/>
          <p:nvPr/>
        </p:nvSpPr>
        <p:spPr>
          <a:xfrm>
            <a:off x="1219200" y="2142565"/>
            <a:ext cx="8202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Bounded Arithmetic: Background and Previous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417B3-29A8-2F1C-385B-9A1D49C776AD}"/>
              </a:ext>
            </a:extLst>
          </p:cNvPr>
          <p:cNvSpPr txBox="1"/>
          <p:nvPr/>
        </p:nvSpPr>
        <p:spPr>
          <a:xfrm>
            <a:off x="1219200" y="2963774"/>
            <a:ext cx="6051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DE340-BAF3-8513-735E-5609482F9035}"/>
              </a:ext>
            </a:extLst>
          </p:cNvPr>
          <p:cNvSpPr txBox="1"/>
          <p:nvPr/>
        </p:nvSpPr>
        <p:spPr>
          <a:xfrm>
            <a:off x="1219200" y="3784983"/>
            <a:ext cx="6051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Proof Techniques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88699-8C82-03F8-1B43-FBF730DB86EB}"/>
              </a:ext>
            </a:extLst>
          </p:cNvPr>
          <p:cNvSpPr txBox="1"/>
          <p:nvPr/>
        </p:nvSpPr>
        <p:spPr>
          <a:xfrm>
            <a:off x="1219200" y="4606192"/>
            <a:ext cx="6051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Directions and Open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8099B-42A1-83C4-1E8D-DF3625486E05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8903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Formalization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9C398-B493-CB37-3755-E9FB2140D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2" y="2176821"/>
            <a:ext cx="10157012" cy="66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BB840-FC6E-61C1-378A-494FAD70E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35" y="1577167"/>
            <a:ext cx="10676965" cy="529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2F2680-97ED-ABF1-5E69-69A180E4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18" y="3055022"/>
            <a:ext cx="9906000" cy="10875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2BE2982-2B4F-EA19-8A89-4BA690FF4561}"/>
              </a:ext>
            </a:extLst>
          </p:cNvPr>
          <p:cNvGrpSpPr/>
          <p:nvPr/>
        </p:nvGrpSpPr>
        <p:grpSpPr>
          <a:xfrm>
            <a:off x="676836" y="5121334"/>
            <a:ext cx="10676964" cy="1317812"/>
            <a:chOff x="676836" y="5121334"/>
            <a:chExt cx="10676964" cy="13178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F09F80-9176-B2C4-943F-7770E0D29D05}"/>
                </a:ext>
              </a:extLst>
            </p:cNvPr>
            <p:cNvSpPr/>
            <p:nvPr/>
          </p:nvSpPr>
          <p:spPr>
            <a:xfrm>
              <a:off x="676836" y="5121334"/>
              <a:ext cx="10676964" cy="13178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EF8984-4087-B540-2EF7-9E39B0DF9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082" y="5325993"/>
              <a:ext cx="9439836" cy="908495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41A724-2A53-F2F5-0A2C-123024DDB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40" y="4483935"/>
            <a:ext cx="3295650" cy="5619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2DFF2C-D4DD-C5D9-44D6-D771ADD28D55}"/>
              </a:ext>
            </a:extLst>
          </p:cNvPr>
          <p:cNvCxnSpPr>
            <a:cxnSpLocks/>
          </p:cNvCxnSpPr>
          <p:nvPr/>
        </p:nvCxnSpPr>
        <p:spPr>
          <a:xfrm>
            <a:off x="1393770" y="5714926"/>
            <a:ext cx="18079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65853-77D6-2A40-98C9-6FA552C929ED}"/>
              </a:ext>
            </a:extLst>
          </p:cNvPr>
          <p:cNvCxnSpPr>
            <a:cxnSpLocks/>
          </p:cNvCxnSpPr>
          <p:nvPr/>
        </p:nvCxnSpPr>
        <p:spPr>
          <a:xfrm flipV="1">
            <a:off x="3193595" y="4748662"/>
            <a:ext cx="1827441" cy="96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CCED39B-A93E-EB8F-87BA-1AB051601873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88E92-B3F4-4296-1F4C-0887B13EFD18}"/>
              </a:ext>
            </a:extLst>
          </p:cNvPr>
          <p:cNvSpPr txBox="1"/>
          <p:nvPr/>
        </p:nvSpPr>
        <p:spPr>
          <a:xfrm>
            <a:off x="5168662" y="4142555"/>
            <a:ext cx="5530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proof can manipulate objects of bit length 2</a:t>
            </a:r>
            <a:r>
              <a:rPr lang="en-US" sz="2200" baseline="30000" dirty="0">
                <a:solidFill>
                  <a:srgbClr val="FF0000"/>
                </a:solidFill>
              </a:rPr>
              <a:t>O(n)</a:t>
            </a:r>
            <a:endParaRPr lang="en-GB" sz="2200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2DD1C-693F-75C6-9A3D-2D3CF42FB97F}"/>
              </a:ext>
            </a:extLst>
          </p:cNvPr>
          <p:cNvSpPr txBox="1"/>
          <p:nvPr/>
        </p:nvSpPr>
        <p:spPr>
          <a:xfrm>
            <a:off x="5168662" y="4562657"/>
            <a:ext cx="65300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algorithms extracted from proof run in time 2</a:t>
            </a:r>
            <a:r>
              <a:rPr lang="en-US" sz="2200" baseline="30000" dirty="0">
                <a:solidFill>
                  <a:srgbClr val="FF0000"/>
                </a:solidFill>
              </a:rPr>
              <a:t>O(n)</a:t>
            </a:r>
            <a:endParaRPr lang="en-GB" sz="22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63487-F766-EEAE-41BF-7BC858413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3576"/>
            <a:ext cx="10394016" cy="517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599453-C3D5-BAFB-8A94-302A33C71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293" y="2683249"/>
            <a:ext cx="4981575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7760D6-FD3D-FD5A-338A-46538CA73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09" y="4152169"/>
            <a:ext cx="2089274" cy="4389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8CDD5E-BE7D-0611-57BE-DC066FDD5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212" y="4162969"/>
            <a:ext cx="2145260" cy="4389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916E88-47A8-24AF-5FF9-8935B744A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768" y="4105525"/>
            <a:ext cx="2851035" cy="5170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95274D-9AFF-D199-45F5-ED7C0D76E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8099" y="4105525"/>
            <a:ext cx="2312735" cy="45958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1BE201-9AED-3393-8FDF-EFAC323E1BC8}"/>
              </a:ext>
            </a:extLst>
          </p:cNvPr>
          <p:cNvCxnSpPr>
            <a:cxnSpLocks/>
          </p:cNvCxnSpPr>
          <p:nvPr/>
        </p:nvCxnSpPr>
        <p:spPr>
          <a:xfrm flipV="1">
            <a:off x="2438399" y="3339781"/>
            <a:ext cx="2680447" cy="76574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534DF5-CB31-7FBB-4CB6-3A14FEAE4471}"/>
              </a:ext>
            </a:extLst>
          </p:cNvPr>
          <p:cNvCxnSpPr>
            <a:cxnSpLocks/>
          </p:cNvCxnSpPr>
          <p:nvPr/>
        </p:nvCxnSpPr>
        <p:spPr>
          <a:xfrm flipV="1">
            <a:off x="4809564" y="3271970"/>
            <a:ext cx="1026458" cy="84377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F89AE8-C2CC-7E67-9725-7DC5D68B789A}"/>
              </a:ext>
            </a:extLst>
          </p:cNvPr>
          <p:cNvCxnSpPr>
            <a:cxnSpLocks/>
          </p:cNvCxnSpPr>
          <p:nvPr/>
        </p:nvCxnSpPr>
        <p:spPr>
          <a:xfrm flipH="1" flipV="1">
            <a:off x="6624916" y="3271970"/>
            <a:ext cx="223643" cy="83355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1E3BE0-7FFA-3959-F342-A406AFD57FAA}"/>
              </a:ext>
            </a:extLst>
          </p:cNvPr>
          <p:cNvCxnSpPr>
            <a:cxnSpLocks/>
          </p:cNvCxnSpPr>
          <p:nvPr/>
        </p:nvCxnSpPr>
        <p:spPr>
          <a:xfrm flipH="1" flipV="1">
            <a:off x="7637453" y="3339781"/>
            <a:ext cx="2043737" cy="8123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B539211-CA69-F130-F2CE-D1552FB1F6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5367618"/>
            <a:ext cx="1761565" cy="4907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1FAA25-8F01-D831-D3E6-A960A236D0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5171" y="5271606"/>
            <a:ext cx="5467350" cy="714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FE5456-BAE3-8D95-4FFB-6DEFAEB71373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462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6AAA-E17C-A647-B298-34A2B0B7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BA639-C8D1-1BB0-362F-654709FA2C62}"/>
              </a:ext>
            </a:extLst>
          </p:cNvPr>
          <p:cNvSpPr txBox="1"/>
          <p:nvPr/>
        </p:nvSpPr>
        <p:spPr>
          <a:xfrm>
            <a:off x="1219200" y="2142565"/>
            <a:ext cx="8202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Bounded Arithmetic: Background and Previous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417B3-29A8-2F1C-385B-9A1D49C776AD}"/>
              </a:ext>
            </a:extLst>
          </p:cNvPr>
          <p:cNvSpPr txBox="1"/>
          <p:nvPr/>
        </p:nvSpPr>
        <p:spPr>
          <a:xfrm>
            <a:off x="1219200" y="2963774"/>
            <a:ext cx="6051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DE340-BAF3-8513-735E-5609482F9035}"/>
              </a:ext>
            </a:extLst>
          </p:cNvPr>
          <p:cNvSpPr txBox="1"/>
          <p:nvPr/>
        </p:nvSpPr>
        <p:spPr>
          <a:xfrm>
            <a:off x="1219200" y="3784983"/>
            <a:ext cx="6051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Proof Techniques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88699-8C82-03F8-1B43-FBF730DB86EB}"/>
              </a:ext>
            </a:extLst>
          </p:cNvPr>
          <p:cNvSpPr txBox="1"/>
          <p:nvPr/>
        </p:nvSpPr>
        <p:spPr>
          <a:xfrm>
            <a:off x="1219200" y="4606192"/>
            <a:ext cx="6051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Directions and Open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4E14B6-0EB5-3C13-8B85-BE8F143BBA09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2202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Proof Strategy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FC5C3-111B-2C7A-88A1-FE989529565D}"/>
              </a:ext>
            </a:extLst>
          </p:cNvPr>
          <p:cNvSpPr txBox="1"/>
          <p:nvPr/>
        </p:nvSpPr>
        <p:spPr>
          <a:xfrm>
            <a:off x="735105" y="2120996"/>
            <a:ext cx="1057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extend the approach employed by </a:t>
            </a:r>
            <a:r>
              <a:rPr lang="en-GB" sz="2000" b="1" dirty="0"/>
              <a:t>[PS’21]</a:t>
            </a:r>
            <a:r>
              <a:rPr lang="en-GB" sz="2000" dirty="0"/>
              <a:t>, which builds on </a:t>
            </a:r>
            <a:r>
              <a:rPr lang="en-GB" sz="2000" b="1" dirty="0"/>
              <a:t>[Pich’15]</a:t>
            </a:r>
            <a:r>
              <a:rPr lang="en-GB" sz="2000" dirty="0"/>
              <a:t> and </a:t>
            </a:r>
            <a:r>
              <a:rPr lang="en-GB" sz="2000" b="1" dirty="0"/>
              <a:t>[Krajíček’11]</a:t>
            </a:r>
            <a:r>
              <a:rPr lang="en-GB" sz="2000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879991-1488-D9F4-2243-973C130CBAEE}"/>
              </a:ext>
            </a:extLst>
          </p:cNvPr>
          <p:cNvGrpSpPr/>
          <p:nvPr/>
        </p:nvGrpSpPr>
        <p:grpSpPr>
          <a:xfrm>
            <a:off x="735105" y="2921310"/>
            <a:ext cx="11008658" cy="507690"/>
            <a:chOff x="1048871" y="2402539"/>
            <a:chExt cx="11008658" cy="50769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E01A60-380A-7F33-8E82-757A909C3CCB}"/>
                </a:ext>
              </a:extLst>
            </p:cNvPr>
            <p:cNvSpPr txBox="1"/>
            <p:nvPr/>
          </p:nvSpPr>
          <p:spPr>
            <a:xfrm>
              <a:off x="1048871" y="2465294"/>
              <a:ext cx="11008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0000FF"/>
                  </a:solidFill>
                </a:rPr>
                <a:t>Main challenges for us:</a:t>
              </a:r>
              <a:r>
                <a:rPr lang="en-GB" sz="2000" dirty="0"/>
                <a:t>  stronger theory            and quantifier complexity of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CCB241-7619-8476-7D1C-46E676533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7789" y="2447425"/>
              <a:ext cx="502024" cy="4628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189387-C8C6-E505-0E6B-CA8FBAC6E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9389" y="2402539"/>
              <a:ext cx="2689692" cy="48837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30D525-014C-6A04-F578-1A1001163B3F}"/>
              </a:ext>
            </a:extLst>
          </p:cNvPr>
          <p:cNvGrpSpPr/>
          <p:nvPr/>
        </p:nvGrpSpPr>
        <p:grpSpPr>
          <a:xfrm>
            <a:off x="744070" y="3773665"/>
            <a:ext cx="4791638" cy="503699"/>
            <a:chOff x="775445" y="3390579"/>
            <a:chExt cx="4791638" cy="5036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03AA52-84C6-9B33-AA09-06305947A508}"/>
                </a:ext>
              </a:extLst>
            </p:cNvPr>
            <p:cNvSpPr txBox="1"/>
            <p:nvPr/>
          </p:nvSpPr>
          <p:spPr>
            <a:xfrm>
              <a:off x="775445" y="3429000"/>
              <a:ext cx="20394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Suppose that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F8DE8F-2C18-A66B-05D7-18EDA2F78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1469" y="3390579"/>
              <a:ext cx="3225614" cy="50369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7B39BC-27FE-7350-DC82-A0D9133FAF4C}"/>
              </a:ext>
            </a:extLst>
          </p:cNvPr>
          <p:cNvGrpSpPr/>
          <p:nvPr/>
        </p:nvGrpSpPr>
        <p:grpSpPr>
          <a:xfrm>
            <a:off x="591670" y="4634751"/>
            <a:ext cx="11403106" cy="1264024"/>
            <a:chOff x="591671" y="4634751"/>
            <a:chExt cx="11196914" cy="1264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042FFE-5C97-4066-060F-57EE77CCB8DE}"/>
                </a:ext>
              </a:extLst>
            </p:cNvPr>
            <p:cNvSpPr/>
            <p:nvPr/>
          </p:nvSpPr>
          <p:spPr>
            <a:xfrm>
              <a:off x="591671" y="4634751"/>
              <a:ext cx="10874189" cy="126402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EE42A7-2AAD-BF80-8639-FCDA87962132}"/>
                </a:ext>
              </a:extLst>
            </p:cNvPr>
            <p:cNvSpPr txBox="1"/>
            <p:nvPr/>
          </p:nvSpPr>
          <p:spPr>
            <a:xfrm>
              <a:off x="744070" y="4793703"/>
              <a:ext cx="10874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0000FF"/>
                  </a:solidFill>
                </a:rPr>
                <a:t>Key Idea:    </a:t>
              </a:r>
              <a:r>
                <a:rPr lang="en-GB" sz="2000" dirty="0"/>
                <a:t>Proof of a </a:t>
              </a:r>
              <a:r>
                <a:rPr lang="en-GB" sz="2000" b="1" dirty="0">
                  <a:solidFill>
                    <a:srgbClr val="C00000"/>
                  </a:solidFill>
                </a:rPr>
                <a:t>complexity lower bound</a:t>
              </a:r>
              <a:r>
                <a:rPr lang="en-GB" sz="2000" dirty="0">
                  <a:solidFill>
                    <a:srgbClr val="C00000"/>
                  </a:solidFill>
                </a:rPr>
                <a:t> </a:t>
              </a:r>
              <a:r>
                <a:rPr lang="en-GB" sz="2000" dirty="0"/>
                <a:t>in BA yields a corresponding </a:t>
              </a:r>
              <a:r>
                <a:rPr lang="en-GB" sz="2000" b="1" dirty="0">
                  <a:solidFill>
                    <a:srgbClr val="C00000"/>
                  </a:solidFill>
                </a:rPr>
                <a:t>complexity upper bound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0B8D4E-7A1D-59BF-FA8A-644B796E7AE1}"/>
                </a:ext>
              </a:extLst>
            </p:cNvPr>
            <p:cNvSpPr txBox="1"/>
            <p:nvPr/>
          </p:nvSpPr>
          <p:spPr>
            <a:xfrm>
              <a:off x="1963269" y="5312967"/>
              <a:ext cx="9825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The lower bound and the upper bound </a:t>
              </a:r>
              <a:r>
                <a:rPr lang="en-GB" sz="2000" b="1" dirty="0"/>
                <a:t>contradict each other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BC0B0A5-BA3A-1D85-C750-4C470930FFEA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957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33895"/>
            <a:ext cx="11530693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dirty="0">
                <a:solidFill>
                  <a:schemeClr val="tx2"/>
                </a:solidFill>
                <a:highlight>
                  <a:srgbClr val="00FF00"/>
                </a:highlight>
                <a:latin typeface="Calisto MT" panose="02040603050505030304" pitchFamily="18" charset="0"/>
              </a:rPr>
              <a:t>Toy Example</a:t>
            </a:r>
            <a:r>
              <a:rPr lang="en-GB" sz="3000" dirty="0">
                <a:solidFill>
                  <a:schemeClr val="tx2"/>
                </a:solidFill>
                <a:latin typeface="Calisto MT" panose="02040603050505030304" pitchFamily="18" charset="0"/>
              </a:rPr>
              <a:t>: Upper Bounds from </a:t>
            </a:r>
            <a:r>
              <a:rPr lang="en-GB" sz="3000" b="1" dirty="0">
                <a:solidFill>
                  <a:srgbClr val="C00000"/>
                </a:solidFill>
                <a:latin typeface="Calisto MT" panose="02040603050505030304" pitchFamily="18" charset="0"/>
              </a:rPr>
              <a:t>Constructive</a:t>
            </a:r>
            <a:r>
              <a:rPr lang="en-GB" sz="3000" dirty="0">
                <a:solidFill>
                  <a:schemeClr val="tx2"/>
                </a:solidFill>
                <a:latin typeface="Calisto MT" panose="02040603050505030304" pitchFamily="18" charset="0"/>
              </a:rPr>
              <a:t> Lower Bounds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E34BE-C01B-3365-4FD7-01FBC1BC4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96" y="1567173"/>
            <a:ext cx="5897336" cy="50404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87454AC-E7A2-CD22-8B42-66A29ADF7596}"/>
              </a:ext>
            </a:extLst>
          </p:cNvPr>
          <p:cNvGrpSpPr/>
          <p:nvPr/>
        </p:nvGrpSpPr>
        <p:grpSpPr>
          <a:xfrm>
            <a:off x="1885948" y="2245179"/>
            <a:ext cx="7919357" cy="1531692"/>
            <a:chOff x="1885948" y="2245179"/>
            <a:chExt cx="7919357" cy="15316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38B1452-E37B-F6A7-F325-D1D19DD781F3}"/>
                </a:ext>
              </a:extLst>
            </p:cNvPr>
            <p:cNvSpPr/>
            <p:nvPr/>
          </p:nvSpPr>
          <p:spPr>
            <a:xfrm>
              <a:off x="1885948" y="2245179"/>
              <a:ext cx="7919357" cy="15316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F60BD9-D14D-E5B4-2653-44018C3D5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6707" y="2311357"/>
              <a:ext cx="7668985" cy="5009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502FE8-A288-069A-8068-1513D12BD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2971" y="2756606"/>
              <a:ext cx="4824073" cy="5130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68010B-CE5A-20B9-9746-CAFAC8B1A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2971" y="3237017"/>
              <a:ext cx="1966573" cy="44640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3653197-46CD-7F11-3702-FFEDE8228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36" y="4074369"/>
            <a:ext cx="8575221" cy="5280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D3C9D0-47BD-2D50-1C3E-27E342A83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8303" y="5436369"/>
            <a:ext cx="5362125" cy="5423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2DB21B-CFC4-1583-3E61-E57091F0A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6720" y="5353122"/>
            <a:ext cx="2694064" cy="6396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37AD0-1B2B-A454-7AC5-166B46B01B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296" y="4765202"/>
            <a:ext cx="10605407" cy="508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CB5585-C8CF-B8BE-CDBB-99D476A6E525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31D19-78C1-5F70-8BED-A4D0EF135B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4943" y="1357100"/>
            <a:ext cx="3712028" cy="51469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F442975-025D-940B-2D0B-9600DF7DDCD0}"/>
              </a:ext>
            </a:extLst>
          </p:cNvPr>
          <p:cNvGrpSpPr/>
          <p:nvPr/>
        </p:nvGrpSpPr>
        <p:grpSpPr>
          <a:xfrm>
            <a:off x="589015" y="5514709"/>
            <a:ext cx="2162997" cy="838662"/>
            <a:chOff x="9140115" y="5418865"/>
            <a:chExt cx="2162997" cy="8386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72012D-A6F5-8865-F131-4B29387873CA}"/>
                </a:ext>
              </a:extLst>
            </p:cNvPr>
            <p:cNvSpPr/>
            <p:nvPr/>
          </p:nvSpPr>
          <p:spPr>
            <a:xfrm>
              <a:off x="9140115" y="5418865"/>
              <a:ext cx="2162997" cy="4062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CB4BEA-6F12-F7EA-EE73-FF65BA2ED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04664" y="5444324"/>
              <a:ext cx="476645" cy="32769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25EC4C9-4BEE-616D-E517-81F558625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11446" y="5479447"/>
              <a:ext cx="521334" cy="30834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5FEF23-FBCB-EDB1-7983-7A3F04CD3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75438" y="5896930"/>
              <a:ext cx="935096" cy="33003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AB4BFC-68FD-5BCB-BA20-03E55BBBF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712378" y="5851234"/>
              <a:ext cx="380900" cy="406293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CC72A4-B2BC-21E4-ED06-21D686449BB2}"/>
                </a:ext>
              </a:extLst>
            </p:cNvPr>
            <p:cNvCxnSpPr>
              <a:cxnSpLocks/>
            </p:cNvCxnSpPr>
            <p:nvPr/>
          </p:nvCxnSpPr>
          <p:spPr>
            <a:xfrm>
              <a:off x="10529348" y="5434898"/>
              <a:ext cx="0" cy="39744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32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iatu Li">
            <a:extLst>
              <a:ext uri="{FF2B5EF4-FFF2-40B4-BE49-F238E27FC236}">
                <a16:creationId xmlns:a16="http://schemas.microsoft.com/office/drawing/2014/main" id="{F8C6AF24-C7AF-3D94-393C-DF134705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71" y="1688179"/>
            <a:ext cx="2948857" cy="292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B3580F-4293-F0F9-6BBA-50834AE89D4C}"/>
              </a:ext>
            </a:extLst>
          </p:cNvPr>
          <p:cNvSpPr txBox="1"/>
          <p:nvPr/>
        </p:nvSpPr>
        <p:spPr>
          <a:xfrm>
            <a:off x="3877234" y="5042950"/>
            <a:ext cx="443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Join work with </a:t>
            </a:r>
            <a:r>
              <a:rPr lang="en-US" sz="2400" dirty="0" err="1"/>
              <a:t>Jiatu</a:t>
            </a:r>
            <a:r>
              <a:rPr lang="en-US" sz="2400" dirty="0"/>
              <a:t> Li (Tsinghua)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E1F414-908A-A199-7AC6-3F3CEB740B1C}"/>
              </a:ext>
            </a:extLst>
          </p:cNvPr>
          <p:cNvSpPr txBox="1"/>
          <p:nvPr/>
        </p:nvSpPr>
        <p:spPr>
          <a:xfrm>
            <a:off x="11627476" y="6349000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54651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DDAA3848-829C-061B-1B40-6A0A6C477AA4}"/>
              </a:ext>
            </a:extLst>
          </p:cNvPr>
          <p:cNvGrpSpPr/>
          <p:nvPr/>
        </p:nvGrpSpPr>
        <p:grpSpPr>
          <a:xfrm>
            <a:off x="813969" y="3147182"/>
            <a:ext cx="4175031" cy="1760840"/>
            <a:chOff x="813969" y="3147182"/>
            <a:chExt cx="4175031" cy="176084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04AF6D-F7ED-71A4-F52F-F5B6ECCFEA63}"/>
                </a:ext>
              </a:extLst>
            </p:cNvPr>
            <p:cNvSpPr/>
            <p:nvPr/>
          </p:nvSpPr>
          <p:spPr>
            <a:xfrm>
              <a:off x="813969" y="3791793"/>
              <a:ext cx="4175031" cy="6000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FD5FF7-FC30-FFF4-0290-5DEA1B441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3147182"/>
              <a:ext cx="1757643" cy="5150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E3DCA91-8303-2258-43F2-F2EEB55BA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0501" y="3811863"/>
              <a:ext cx="720725" cy="49549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91AB7E-4C8D-F949-AD7B-486901045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0764" y="3894797"/>
              <a:ext cx="785731" cy="4647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18A27A-7820-ECA1-FFE8-12706A72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091" y="4492915"/>
              <a:ext cx="1075535" cy="37960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A072FA-0E63-9CD5-13E2-9DCBC7B24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3605" y="4434151"/>
              <a:ext cx="444254" cy="473871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8F0BAF-19FE-017E-8D65-E106BB85838F}"/>
                </a:ext>
              </a:extLst>
            </p:cNvPr>
            <p:cNvCxnSpPr>
              <a:cxnSpLocks/>
            </p:cNvCxnSpPr>
            <p:nvPr/>
          </p:nvCxnSpPr>
          <p:spPr>
            <a:xfrm>
              <a:off x="3430764" y="3791793"/>
              <a:ext cx="0" cy="600075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9FAB9884-D19C-2DFE-D6AB-04F3030B2279}"/>
              </a:ext>
            </a:extLst>
          </p:cNvPr>
          <p:cNvSpPr/>
          <p:nvPr/>
        </p:nvSpPr>
        <p:spPr>
          <a:xfrm>
            <a:off x="7271323" y="3781161"/>
            <a:ext cx="1427548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483F56-76D3-C0A4-1D01-8619EC40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33895"/>
            <a:ext cx="11530693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dirty="0">
                <a:solidFill>
                  <a:schemeClr val="tx2"/>
                </a:solidFill>
                <a:highlight>
                  <a:srgbClr val="00FF00"/>
                </a:highlight>
                <a:latin typeface="Calisto MT" panose="02040603050505030304" pitchFamily="18" charset="0"/>
              </a:rPr>
              <a:t>Toy Example</a:t>
            </a:r>
            <a:r>
              <a:rPr lang="en-GB" sz="3000" dirty="0">
                <a:solidFill>
                  <a:schemeClr val="tx2"/>
                </a:solidFill>
                <a:latin typeface="Calisto MT" panose="02040603050505030304" pitchFamily="18" charset="0"/>
              </a:rPr>
              <a:t>: Upper Bounds from </a:t>
            </a:r>
            <a:r>
              <a:rPr lang="en-GB" sz="3000" b="1" dirty="0">
                <a:solidFill>
                  <a:srgbClr val="C00000"/>
                </a:solidFill>
                <a:latin typeface="Calisto MT" panose="02040603050505030304" pitchFamily="18" charset="0"/>
              </a:rPr>
              <a:t>Constructive</a:t>
            </a:r>
            <a:r>
              <a:rPr lang="en-GB" sz="3000" dirty="0">
                <a:solidFill>
                  <a:schemeClr val="tx2"/>
                </a:solidFill>
                <a:latin typeface="Calisto MT" panose="02040603050505030304" pitchFamily="18" charset="0"/>
              </a:rPr>
              <a:t> Lower Bounds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F8C97-9D47-DB5C-C5B0-6AA2A6FB8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64" y="1451662"/>
            <a:ext cx="9511554" cy="663870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9B09293F-8718-8FC2-8072-C7C5538F2BED}"/>
              </a:ext>
            </a:extLst>
          </p:cNvPr>
          <p:cNvGrpSpPr/>
          <p:nvPr/>
        </p:nvGrpSpPr>
        <p:grpSpPr>
          <a:xfrm>
            <a:off x="2736596" y="3861479"/>
            <a:ext cx="3282526" cy="1648721"/>
            <a:chOff x="2736596" y="3861479"/>
            <a:chExt cx="3282526" cy="164872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2F0C525-7F77-0707-13A1-568B15129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36596" y="5144934"/>
              <a:ext cx="3282526" cy="36526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13F4C6-0039-B80F-D477-FA8F91469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71985" y="3861479"/>
              <a:ext cx="968129" cy="495499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02AB456-9EA3-ECBD-7CF8-2C7B77155C42}"/>
                </a:ext>
              </a:extLst>
            </p:cNvPr>
            <p:cNvCxnSpPr/>
            <p:nvPr/>
          </p:nvCxnSpPr>
          <p:spPr>
            <a:xfrm flipV="1">
              <a:off x="4612481" y="4516007"/>
              <a:ext cx="0" cy="5935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6888B1E6-20CB-8113-F161-86393017D1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728" y="2567318"/>
            <a:ext cx="4619595" cy="5057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855B76B-E434-DC8F-2494-266758D059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5855" y="2242948"/>
            <a:ext cx="2132918" cy="5629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E5CDE14-F031-7783-8333-C78981B48A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9339" y="2827809"/>
            <a:ext cx="4569278" cy="4456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D049FE0-87E9-0161-F6BE-A68BBCF5A8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19339" y="3270436"/>
            <a:ext cx="1648847" cy="43541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6EC7563-B225-2A16-547F-449C528C2B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9028" y="4404868"/>
            <a:ext cx="1018526" cy="35011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053BB3B-6DEF-4675-BEBC-56840C8F78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4046" y="4726051"/>
            <a:ext cx="913207" cy="3274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5DB57BC-164A-33D3-AF05-EC381CCAE9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9589761" y="4437719"/>
            <a:ext cx="600075" cy="4000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2BAF23B-B2AD-A7F5-122C-418A544BB8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09892" y="4830436"/>
            <a:ext cx="1288198" cy="4895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AB473A4-7903-4B31-D6CD-192BBFFBE7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5770" y="3841974"/>
            <a:ext cx="1318654" cy="52446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CB5ECD6-8ECE-1060-4031-33A2ED21BB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43317" y="3823008"/>
            <a:ext cx="1620725" cy="576087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69C81B3-C3FD-6B3D-22A9-F530B39E77B4}"/>
              </a:ext>
            </a:extLst>
          </p:cNvPr>
          <p:cNvCxnSpPr>
            <a:cxnSpLocks/>
          </p:cNvCxnSpPr>
          <p:nvPr/>
        </p:nvCxnSpPr>
        <p:spPr>
          <a:xfrm flipV="1">
            <a:off x="7271323" y="3781161"/>
            <a:ext cx="659327" cy="60007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1ED7442-6B56-CA23-625B-B42D236BC8E8}"/>
              </a:ext>
            </a:extLst>
          </p:cNvPr>
          <p:cNvCxnSpPr>
            <a:cxnSpLocks/>
          </p:cNvCxnSpPr>
          <p:nvPr/>
        </p:nvCxnSpPr>
        <p:spPr>
          <a:xfrm flipV="1">
            <a:off x="7656882" y="3787692"/>
            <a:ext cx="659327" cy="60007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B4C7B93-DD61-FC47-9037-FEDF2DE59C1E}"/>
              </a:ext>
            </a:extLst>
          </p:cNvPr>
          <p:cNvCxnSpPr>
            <a:cxnSpLocks/>
          </p:cNvCxnSpPr>
          <p:nvPr/>
        </p:nvCxnSpPr>
        <p:spPr>
          <a:xfrm flipV="1">
            <a:off x="8006630" y="3782895"/>
            <a:ext cx="659327" cy="60007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F505FC73-BBAA-F1CA-9151-A0CED5DA1F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09731" y="5319951"/>
            <a:ext cx="2974709" cy="45923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EB1A22C-B5F4-8A74-CA6E-EEDB73F9DB8A}"/>
              </a:ext>
            </a:extLst>
          </p:cNvPr>
          <p:cNvCxnSpPr>
            <a:cxnSpLocks/>
            <a:endCxn id="54" idx="3"/>
          </p:cNvCxnSpPr>
          <p:nvPr/>
        </p:nvCxnSpPr>
        <p:spPr>
          <a:xfrm flipV="1">
            <a:off x="8394540" y="4081199"/>
            <a:ext cx="304331" cy="29893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3AAD4F5-4D6B-462D-D615-8EE8E43F54DD}"/>
              </a:ext>
            </a:extLst>
          </p:cNvPr>
          <p:cNvCxnSpPr>
            <a:cxnSpLocks/>
          </p:cNvCxnSpPr>
          <p:nvPr/>
        </p:nvCxnSpPr>
        <p:spPr>
          <a:xfrm flipV="1">
            <a:off x="7270149" y="3775832"/>
            <a:ext cx="304331" cy="29893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52813F96-E342-737F-B296-A7AEFD91E08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3804" y="5858638"/>
            <a:ext cx="10730636" cy="5495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166F54-02DB-FBEA-7253-BDB927517A2D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1609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C6A69D0-3C32-89EA-A1B7-BF79D00DCD4F}"/>
              </a:ext>
            </a:extLst>
          </p:cNvPr>
          <p:cNvSpPr/>
          <p:nvPr/>
        </p:nvSpPr>
        <p:spPr>
          <a:xfrm>
            <a:off x="400566" y="2529040"/>
            <a:ext cx="11273456" cy="171827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1AAB0-D793-0EC0-30EA-5BEAF775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39" y="1455203"/>
            <a:ext cx="10809513" cy="765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B725EE-59E8-F8FC-BA1E-CECCF36A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58" y="2617230"/>
            <a:ext cx="10730204" cy="1598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F5F143-8E43-FFCB-88F5-122EDFCC1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66" y="4641309"/>
            <a:ext cx="10730203" cy="1017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34D3D8-7006-1E77-A971-5D7040A9E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66" y="5882121"/>
            <a:ext cx="11010122" cy="5007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CCBA57-50C6-4A5E-7720-978772E2672B}"/>
              </a:ext>
            </a:extLst>
          </p:cNvPr>
          <p:cNvSpPr txBox="1"/>
          <p:nvPr/>
        </p:nvSpPr>
        <p:spPr>
          <a:xfrm>
            <a:off x="336117" y="3727184"/>
            <a:ext cx="2648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highlight>
                  <a:srgbClr val="FFFF00"/>
                </a:highlight>
                <a:latin typeface="Calisto MT" panose="02040603050505030304" pitchFamily="18" charset="0"/>
              </a:rPr>
              <a:t> Main Lemma</a:t>
            </a:r>
            <a:r>
              <a:rPr lang="en-GB" sz="3000" dirty="0">
                <a:solidFill>
                  <a:srgbClr val="FFFF00"/>
                </a:solidFill>
                <a:highlight>
                  <a:srgbClr val="FFFF00"/>
                </a:highlight>
                <a:latin typeface="Calisto MT" panose="02040603050505030304" pitchFamily="18" charset="0"/>
              </a:rPr>
              <a:t>r</a:t>
            </a:r>
            <a:r>
              <a:rPr lang="en-GB" sz="3000" dirty="0">
                <a:highlight>
                  <a:srgbClr val="FFFF00"/>
                </a:highlight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416126-297D-2E0D-2B67-7513F6F61576}"/>
              </a:ext>
            </a:extLst>
          </p:cNvPr>
          <p:cNvSpPr/>
          <p:nvPr/>
        </p:nvSpPr>
        <p:spPr>
          <a:xfrm>
            <a:off x="9018773" y="3551926"/>
            <a:ext cx="2655249" cy="663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9A0119-2457-3114-7188-D450563EC179}"/>
              </a:ext>
            </a:extLst>
          </p:cNvPr>
          <p:cNvGrpSpPr/>
          <p:nvPr/>
        </p:nvGrpSpPr>
        <p:grpSpPr>
          <a:xfrm>
            <a:off x="400566" y="506558"/>
            <a:ext cx="5232791" cy="666750"/>
            <a:chOff x="400566" y="410983"/>
            <a:chExt cx="5232791" cy="6667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E42A551-624A-C138-7737-DDC49A794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566" y="410983"/>
              <a:ext cx="4981575" cy="6667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6A48FA-B003-FF9A-47F6-91B55436B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6066" y="419570"/>
              <a:ext cx="3907291" cy="574057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C7B781-B631-6077-9A27-4A20DD2A0690}"/>
              </a:ext>
            </a:extLst>
          </p:cNvPr>
          <p:cNvCxnSpPr>
            <a:cxnSpLocks/>
          </p:cNvCxnSpPr>
          <p:nvPr/>
        </p:nvCxnSpPr>
        <p:spPr>
          <a:xfrm flipV="1">
            <a:off x="400566" y="1217403"/>
            <a:ext cx="11273456" cy="28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C943AEC-3181-0115-3A00-EDFA874BA1E9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93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E2AE81-D036-5D29-3E65-910A1F369275}"/>
              </a:ext>
            </a:extLst>
          </p:cNvPr>
          <p:cNvSpPr/>
          <p:nvPr/>
        </p:nvSpPr>
        <p:spPr>
          <a:xfrm>
            <a:off x="459272" y="368830"/>
            <a:ext cx="11273456" cy="171827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5B398-829A-69AC-4F71-CF4AB82A8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64" y="457020"/>
            <a:ext cx="10730204" cy="1598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12700-14BF-AEF9-3997-BCE7B687B6CA}"/>
              </a:ext>
            </a:extLst>
          </p:cNvPr>
          <p:cNvSpPr txBox="1"/>
          <p:nvPr/>
        </p:nvSpPr>
        <p:spPr>
          <a:xfrm>
            <a:off x="394823" y="1566974"/>
            <a:ext cx="2648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highlight>
                  <a:srgbClr val="FFFF00"/>
                </a:highlight>
                <a:latin typeface="Calisto MT" panose="02040603050505030304" pitchFamily="18" charset="0"/>
              </a:rPr>
              <a:t> Main Lemma</a:t>
            </a:r>
            <a:r>
              <a:rPr lang="en-GB" sz="3000" dirty="0">
                <a:solidFill>
                  <a:srgbClr val="FFFF00"/>
                </a:solidFill>
                <a:highlight>
                  <a:srgbClr val="FFFF00"/>
                </a:highlight>
                <a:latin typeface="Calisto MT" panose="02040603050505030304" pitchFamily="18" charset="0"/>
              </a:rPr>
              <a:t>r</a:t>
            </a:r>
            <a:r>
              <a:rPr lang="en-GB" sz="3000" dirty="0">
                <a:highlight>
                  <a:srgbClr val="FFFF00"/>
                </a:highlight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EB9F1C-D16F-A970-BE3A-AB605DBFB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79" y="2614924"/>
            <a:ext cx="7508207" cy="4216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BA5970-6F17-0DCE-AB05-F1CA21176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23" y="3312348"/>
            <a:ext cx="11337905" cy="726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BB99D-FCB6-AADB-DD57-CFEB3BBA7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55" y="4314893"/>
            <a:ext cx="11337905" cy="727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795A5E-5F76-5183-42D0-4E1BB6FE9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80" y="5307473"/>
            <a:ext cx="11273456" cy="774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A796D-82AE-A5CF-6665-D3D5CEF6366E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128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1B6CE41-B06C-7A70-3A16-7B462CC88FC5}"/>
              </a:ext>
            </a:extLst>
          </p:cNvPr>
          <p:cNvSpPr/>
          <p:nvPr/>
        </p:nvSpPr>
        <p:spPr>
          <a:xfrm>
            <a:off x="1009454" y="5618396"/>
            <a:ext cx="2201830" cy="7076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304BC2-095B-C8AB-173F-4ED02347C3C1}"/>
              </a:ext>
            </a:extLst>
          </p:cNvPr>
          <p:cNvSpPr/>
          <p:nvPr/>
        </p:nvSpPr>
        <p:spPr>
          <a:xfrm>
            <a:off x="1032437" y="3995653"/>
            <a:ext cx="3107764" cy="7076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B6E901-8CE2-B67D-BBD4-C53651A514B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UT   : A universal theory for T</a:t>
            </a:r>
            <a:endParaRPr lang="en-GB" baseline="-25000" dirty="0">
              <a:solidFill>
                <a:schemeClr val="tx2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90B8B-6387-26DC-BE17-BAE0109C0FE4}"/>
              </a:ext>
            </a:extLst>
          </p:cNvPr>
          <p:cNvSpPr txBox="1"/>
          <p:nvPr/>
        </p:nvSpPr>
        <p:spPr>
          <a:xfrm>
            <a:off x="9614805" y="1029051"/>
            <a:ext cx="491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sto MT" panose="02040603050505030304" pitchFamily="18" charset="0"/>
              </a:rPr>
              <a:t>PV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B0283-333B-ACB0-CDA7-5C0E1EB73089}"/>
              </a:ext>
            </a:extLst>
          </p:cNvPr>
          <p:cNvSpPr txBox="1"/>
          <p:nvPr/>
        </p:nvSpPr>
        <p:spPr>
          <a:xfrm>
            <a:off x="9674075" y="634318"/>
            <a:ext cx="491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tx2"/>
                </a:solidFill>
                <a:latin typeface="Calisto MT" panose="02040603050505030304" pitchFamily="18" charset="0"/>
              </a:rPr>
              <a:t>i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9CC72-BC28-E922-A849-92F5C048B67A}"/>
              </a:ext>
            </a:extLst>
          </p:cNvPr>
          <p:cNvSpPr txBox="1"/>
          <p:nvPr/>
        </p:nvSpPr>
        <p:spPr>
          <a:xfrm>
            <a:off x="3211284" y="1029051"/>
            <a:ext cx="491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sto MT" panose="02040603050505030304" pitchFamily="18" charset="0"/>
              </a:rPr>
              <a:t>PV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44ABC-E5EA-EDCD-289D-68E0D17C044E}"/>
              </a:ext>
            </a:extLst>
          </p:cNvPr>
          <p:cNvSpPr txBox="1"/>
          <p:nvPr/>
        </p:nvSpPr>
        <p:spPr>
          <a:xfrm>
            <a:off x="3270554" y="634318"/>
            <a:ext cx="491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tx2"/>
                </a:solidFill>
                <a:latin typeface="Calisto MT" panose="02040603050505030304" pitchFamily="18" charset="0"/>
              </a:rPr>
              <a:t>i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201B6-1A44-6ACA-DE84-62A787769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0" y="1948367"/>
            <a:ext cx="10363200" cy="560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98C590-D968-4A6B-7DAE-EDFC95EAE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4" y="2811815"/>
            <a:ext cx="4241800" cy="3906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88A9F-1551-BC61-8E41-5F2B53D86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7" y="3435390"/>
            <a:ext cx="7589838" cy="4549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EDB5E6-3500-7D57-4021-85B0D4D80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99" y="4131815"/>
            <a:ext cx="3496432" cy="373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E8E874-FEB5-3704-19ED-4104DF7F5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31" y="4728902"/>
            <a:ext cx="8054975" cy="5383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4ECB7D-7E8A-357C-6A42-BDBB9DF0C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531" y="5429372"/>
            <a:ext cx="10998200" cy="734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2359A5-F542-6A67-837E-2F4E8EE7D5E7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5429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5BD7DC-A9C0-67FB-06C2-02C87C93C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6" y="4608532"/>
            <a:ext cx="9203267" cy="16657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Game-Theoretic Witnessing 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0D344-74E4-AD25-9FE4-1E6AD22A5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6" y="1887166"/>
            <a:ext cx="9897533" cy="437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6D959-6B57-FD4A-3A1E-AF1668DB5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6" y="2695014"/>
            <a:ext cx="10236200" cy="10978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DD9C2-E872-6190-6369-409C3C96ECD0}"/>
              </a:ext>
            </a:extLst>
          </p:cNvPr>
          <p:cNvGrpSpPr/>
          <p:nvPr/>
        </p:nvGrpSpPr>
        <p:grpSpPr>
          <a:xfrm>
            <a:off x="4919133" y="4453466"/>
            <a:ext cx="6934200" cy="804334"/>
            <a:chOff x="4919133" y="4453466"/>
            <a:chExt cx="6934200" cy="8043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5C5EC2-D01C-8503-7390-32A3357C0457}"/>
                </a:ext>
              </a:extLst>
            </p:cNvPr>
            <p:cNvSpPr/>
            <p:nvPr/>
          </p:nvSpPr>
          <p:spPr>
            <a:xfrm>
              <a:off x="4919133" y="4453466"/>
              <a:ext cx="6934200" cy="804334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F9C162-D51D-3C86-94D7-172B2F01A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4336" y="4521633"/>
              <a:ext cx="6758394" cy="6661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48216B9-31FF-D0C1-FB92-FDC30B833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9" y="3943157"/>
            <a:ext cx="8017934" cy="440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4377A8-0BBC-7BC3-7D2D-4209C6BCF67C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99749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C7BDC9-5A26-5EAA-42A0-0E5077A70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9" y="1175982"/>
            <a:ext cx="10721782" cy="72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3643B-9FDF-2B35-6329-E56346335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09" y="1902883"/>
            <a:ext cx="10219759" cy="1383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9B96B-C939-80F4-2CF3-541C59009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75" y="4036811"/>
            <a:ext cx="10767410" cy="1710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B1E6CE-6F1F-C984-BC66-7276F2536262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5ADCA4-B07A-7FC6-85C3-DD2FFFA134FF}"/>
              </a:ext>
            </a:extLst>
          </p:cNvPr>
          <p:cNvSpPr/>
          <p:nvPr/>
        </p:nvSpPr>
        <p:spPr>
          <a:xfrm>
            <a:off x="7437748" y="4600280"/>
            <a:ext cx="4165236" cy="4901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3E99E-7DA4-7880-F72E-BFD8472ABEDE}"/>
              </a:ext>
            </a:extLst>
          </p:cNvPr>
          <p:cNvSpPr txBox="1"/>
          <p:nvPr/>
        </p:nvSpPr>
        <p:spPr>
          <a:xfrm>
            <a:off x="7464077" y="4660093"/>
            <a:ext cx="3991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(Pudlak’92, Pudlak’06, </a:t>
            </a:r>
          </a:p>
          <a:p>
            <a:r>
              <a:rPr lang="en-US" sz="2000" dirty="0"/>
              <a:t>           Buss-Kolodziejczyk-Thapen’14)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087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48872BD-5C62-121E-519F-C20ACF88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581" y="276776"/>
            <a:ext cx="10938934" cy="1325563"/>
          </a:xfrm>
        </p:spPr>
        <p:txBody>
          <a:bodyPr>
            <a:normAutofit/>
          </a:bodyPr>
          <a:lstStyle/>
          <a:p>
            <a:pPr algn="ctr"/>
            <a:r>
              <a:rPr lang="en-GB" sz="3800" dirty="0">
                <a:solidFill>
                  <a:schemeClr val="tx2"/>
                </a:solidFill>
                <a:highlight>
                  <a:srgbClr val="00FF00"/>
                </a:highlight>
                <a:latin typeface="Calisto MT" panose="02040603050505030304" pitchFamily="18" charset="0"/>
              </a:rPr>
              <a:t>Toy Example</a:t>
            </a:r>
            <a:r>
              <a:rPr lang="en-GB" sz="3800" dirty="0">
                <a:solidFill>
                  <a:schemeClr val="tx2"/>
                </a:solidFill>
                <a:latin typeface="Calisto MT" panose="02040603050505030304" pitchFamily="18" charset="0"/>
              </a:rPr>
              <a:t>   versus   </a:t>
            </a:r>
            <a:r>
              <a:rPr lang="en-GB" sz="3800" dirty="0">
                <a:solidFill>
                  <a:schemeClr val="tx2"/>
                </a:solidFill>
                <a:highlight>
                  <a:srgbClr val="FFFF00"/>
                </a:highlight>
                <a:latin typeface="Calisto MT" panose="02040603050505030304" pitchFamily="18" charset="0"/>
              </a:rPr>
              <a:t>Main Lemma</a:t>
            </a:r>
            <a:endParaRPr lang="en-GB" sz="3800" dirty="0">
              <a:solidFill>
                <a:schemeClr val="tx2"/>
              </a:solidFill>
              <a:latin typeface="Calisto MT" panose="02040603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2D193-CF4D-94B2-1B2A-07FA7B83F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05" y="3118726"/>
            <a:ext cx="1435553" cy="387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1EAB32-E166-7B39-A05A-40864C5D7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72" y="3441121"/>
            <a:ext cx="962783" cy="310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13C5F1-D5DD-2DA0-4B8A-F32D5A1C3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906" y="3223638"/>
            <a:ext cx="3321504" cy="410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B17EB-5F76-A57C-5350-090494BB0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53" y="4546760"/>
            <a:ext cx="895503" cy="394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9641ED-8EE2-E628-DC0A-F40ACFFFC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453" y="1861711"/>
            <a:ext cx="771075" cy="4838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981D01-9E9D-A81B-3FF3-E6F35CE66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879" y="1857219"/>
            <a:ext cx="2794227" cy="5074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8E0890-3C0E-58CC-F84D-CBF80B673A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4158" y="1859592"/>
            <a:ext cx="2794227" cy="507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BA4F69-4456-AA68-FA81-62598FED0F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193" y="4397937"/>
            <a:ext cx="1247095" cy="6919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2F4311-DF33-BFB3-C9A6-9919B90D0B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4158" y="2785970"/>
            <a:ext cx="2846614" cy="5337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D969EE-1E43-1F40-DDCF-448C93B833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6558" y="3264111"/>
            <a:ext cx="4210732" cy="4127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199F1B-13AB-B1DE-DEAF-A57BABE604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3291" y="3752082"/>
            <a:ext cx="2568348" cy="3470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808ABF-685F-1CBE-2F24-864CD0A6B4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9395" y="4513869"/>
            <a:ext cx="3005818" cy="46007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B3EDEA-CB6F-3714-866B-D511188608BD}"/>
              </a:ext>
            </a:extLst>
          </p:cNvPr>
          <p:cNvCxnSpPr>
            <a:cxnSpLocks/>
          </p:cNvCxnSpPr>
          <p:nvPr/>
        </p:nvCxnSpPr>
        <p:spPr>
          <a:xfrm>
            <a:off x="653140" y="5306785"/>
            <a:ext cx="10822575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94842A-79E3-7B1D-4614-454B03590C4E}"/>
              </a:ext>
            </a:extLst>
          </p:cNvPr>
          <p:cNvCxnSpPr/>
          <p:nvPr/>
        </p:nvCxnSpPr>
        <p:spPr>
          <a:xfrm>
            <a:off x="659925" y="1499507"/>
            <a:ext cx="107749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3F65869F-D20E-C6C8-9657-87083FE72A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985" y="5639628"/>
            <a:ext cx="2011779" cy="6581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EAE4C7-5497-4DBC-9768-4718664AD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192" y="5622723"/>
            <a:ext cx="1247095" cy="6919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BB49072-7ADF-2E73-1394-87CDF62954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0090" y="5786581"/>
            <a:ext cx="1676664" cy="5673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F8F0ED-9D31-BA51-23B1-EE3D0E8ACFE9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AC853-517F-B35C-18BD-6B832AF6DEB8}"/>
              </a:ext>
            </a:extLst>
          </p:cNvPr>
          <p:cNvSpPr/>
          <p:nvPr/>
        </p:nvSpPr>
        <p:spPr>
          <a:xfrm>
            <a:off x="8866414" y="5622723"/>
            <a:ext cx="2609301" cy="73064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Techniques from </a:t>
            </a:r>
            <a:r>
              <a:rPr lang="en-US" b="1" dirty="0">
                <a:solidFill>
                  <a:srgbClr val="0000FF"/>
                </a:solidFill>
              </a:rPr>
              <a:t>Pseudorandomness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8E9E60-F4ED-ECAA-7915-A415819F51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01156" y="5797969"/>
            <a:ext cx="1380855" cy="4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6AAA-E17C-A647-B298-34A2B0B7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BA639-C8D1-1BB0-362F-654709FA2C62}"/>
              </a:ext>
            </a:extLst>
          </p:cNvPr>
          <p:cNvSpPr txBox="1"/>
          <p:nvPr/>
        </p:nvSpPr>
        <p:spPr>
          <a:xfrm>
            <a:off x="1219200" y="2142565"/>
            <a:ext cx="8202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Bounded Arithmetic: Background and Previous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417B3-29A8-2F1C-385B-9A1D49C776AD}"/>
              </a:ext>
            </a:extLst>
          </p:cNvPr>
          <p:cNvSpPr txBox="1"/>
          <p:nvPr/>
        </p:nvSpPr>
        <p:spPr>
          <a:xfrm>
            <a:off x="1219200" y="2963774"/>
            <a:ext cx="6051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DE340-BAF3-8513-735E-5609482F9035}"/>
              </a:ext>
            </a:extLst>
          </p:cNvPr>
          <p:cNvSpPr txBox="1"/>
          <p:nvPr/>
        </p:nvSpPr>
        <p:spPr>
          <a:xfrm>
            <a:off x="1219200" y="3784983"/>
            <a:ext cx="6051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Proof Techniques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88699-8C82-03F8-1B43-FBF730DB86EB}"/>
              </a:ext>
            </a:extLst>
          </p:cNvPr>
          <p:cNvSpPr txBox="1"/>
          <p:nvPr/>
        </p:nvSpPr>
        <p:spPr>
          <a:xfrm>
            <a:off x="1219200" y="4606192"/>
            <a:ext cx="6051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Directions and Open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B16560-4C4E-2D94-DA75-18DE51E4286A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634286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Directions and Open Problems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5A6F6-D7F2-D526-D415-37C2E9AB9D82}"/>
              </a:ext>
            </a:extLst>
          </p:cNvPr>
          <p:cNvSpPr txBox="1"/>
          <p:nvPr/>
        </p:nvSpPr>
        <p:spPr>
          <a:xfrm>
            <a:off x="838200" y="2183964"/>
            <a:ext cx="906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Unprovability of lower bounds: evidence that corresponding </a:t>
            </a:r>
            <a:r>
              <a:rPr lang="en-US" sz="2000" b="1" dirty="0">
                <a:solidFill>
                  <a:srgbClr val="0000FF"/>
                </a:solidFill>
              </a:rPr>
              <a:t>upper bound is true</a:t>
            </a:r>
            <a:r>
              <a:rPr lang="en-US" sz="2000" dirty="0"/>
              <a:t>?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E0FBF3-CDC1-002E-204E-16A36D1E404D}"/>
              </a:ext>
            </a:extLst>
          </p:cNvPr>
          <p:cNvSpPr txBox="1"/>
          <p:nvPr/>
        </p:nvSpPr>
        <p:spPr>
          <a:xfrm>
            <a:off x="838200" y="3128799"/>
            <a:ext cx="1082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2. Show that </a:t>
            </a:r>
            <a:r>
              <a:rPr lang="en-GB" sz="2000" b="1" dirty="0"/>
              <a:t>APC</a:t>
            </a:r>
            <a:r>
              <a:rPr lang="en-GB" sz="2000" b="1" baseline="-25000" dirty="0"/>
              <a:t>1</a:t>
            </a:r>
            <a:r>
              <a:rPr lang="en-GB" sz="2000" baseline="-25000" dirty="0"/>
              <a:t> </a:t>
            </a:r>
            <a:r>
              <a:rPr lang="en-GB" sz="2000" dirty="0"/>
              <a:t>cannot prove strong complexity lower bounds separating the </a:t>
            </a:r>
            <a:r>
              <a:rPr lang="en-GB" sz="2000" b="1" dirty="0">
                <a:solidFill>
                  <a:srgbClr val="0000FF"/>
                </a:solidFill>
              </a:rPr>
              <a:t>second level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/>
              <a:t>of PH</a:t>
            </a:r>
            <a:endParaRPr lang="en-GB" sz="2000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84159-C261-12D3-CE84-31D7B89F68C3}"/>
              </a:ext>
            </a:extLst>
          </p:cNvPr>
          <p:cNvSpPr txBox="1"/>
          <p:nvPr/>
        </p:nvSpPr>
        <p:spPr>
          <a:xfrm>
            <a:off x="838200" y="3980356"/>
            <a:ext cx="1029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3. Establish the unprovability of </a:t>
            </a:r>
            <a:r>
              <a:rPr lang="en-GB" sz="2000" b="1" dirty="0">
                <a:solidFill>
                  <a:srgbClr val="0000FF"/>
                </a:solidFill>
              </a:rPr>
              <a:t>worst-case</a:t>
            </a:r>
            <a:r>
              <a:rPr lang="en-GB" sz="2000" dirty="0"/>
              <a:t> complexity lower bounds</a:t>
            </a:r>
            <a:endParaRPr lang="en-GB" sz="20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FCA48-D343-C9EE-1B09-57046BB35255}"/>
              </a:ext>
            </a:extLst>
          </p:cNvPr>
          <p:cNvSpPr txBox="1"/>
          <p:nvPr/>
        </p:nvSpPr>
        <p:spPr>
          <a:xfrm>
            <a:off x="838200" y="4831913"/>
            <a:ext cx="1029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4. Additional applications of the </a:t>
            </a:r>
            <a:r>
              <a:rPr lang="en-GB" sz="2000" b="1" dirty="0">
                <a:solidFill>
                  <a:srgbClr val="0000FF"/>
                </a:solidFill>
              </a:rPr>
              <a:t>game-theoretic witnessing theorem</a:t>
            </a:r>
            <a:r>
              <a:rPr lang="en-GB" sz="2000" dirty="0"/>
              <a:t>?</a:t>
            </a:r>
            <a:endParaRPr lang="en-GB" sz="2000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F1564-1915-9762-E67D-582E6C7F9D80}"/>
              </a:ext>
            </a:extLst>
          </p:cNvPr>
          <p:cNvSpPr txBox="1"/>
          <p:nvPr/>
        </p:nvSpPr>
        <p:spPr>
          <a:xfrm>
            <a:off x="8446714" y="5462838"/>
            <a:ext cx="3478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  <a:latin typeface="Calisto MT" panose="02040603050505030304" pitchFamily="18" charset="0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CEB8D-F79F-0A68-24DA-C5B76FD049CD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8884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48305A-1248-5A59-3DC6-35BE92E47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368" y="1463219"/>
            <a:ext cx="6807560" cy="455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C79D08-539E-0EF2-7915-1127B7A1E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681" y="1979143"/>
            <a:ext cx="4409740" cy="341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32C73-3CE2-82D5-CCC4-DFFE4024B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160" y="2372458"/>
            <a:ext cx="6689079" cy="463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771427-EFCC-7B4E-7EAD-1F536FEB0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024" y="3507667"/>
            <a:ext cx="6815724" cy="4641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86E229-CB01-8CAD-B0A2-1887D19507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8818" y="4684527"/>
            <a:ext cx="6815724" cy="5020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068260-7D8E-734B-F873-57F65C7B2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4642" y="5263422"/>
            <a:ext cx="6879900" cy="4872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00A892-79D3-DB6D-C988-6BD9B17189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8399" y="5880266"/>
            <a:ext cx="6727857" cy="438359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F2213D9C-A6B1-BE69-E22E-80E375AD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3090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References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04DA43E-3947-F713-928D-F1343D8014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3628" y="2938447"/>
            <a:ext cx="6763597" cy="4139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2149BF6-414D-18BD-7F83-E96E4F0D2C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8696" y="4127057"/>
            <a:ext cx="6743215" cy="411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0A566B-EEF1-44C9-5070-64D35C90156A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14875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A536-DCEB-C962-E6A4-1FCC56AC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9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sto MT" panose="02040603050505030304" pitchFamily="18" charset="0"/>
              </a:rPr>
              <a:t>Context</a:t>
            </a:r>
            <a:endParaRPr lang="en-GB" dirty="0">
              <a:solidFill>
                <a:schemeClr val="tx2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36DA3-3E9C-773B-4430-1072921E1F1D}"/>
              </a:ext>
            </a:extLst>
          </p:cNvPr>
          <p:cNvSpPr txBox="1"/>
          <p:nvPr/>
        </p:nvSpPr>
        <p:spPr>
          <a:xfrm>
            <a:off x="533401" y="2335411"/>
            <a:ext cx="11076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Goals of </a:t>
            </a:r>
            <a:r>
              <a:rPr lang="en-US" sz="2000" b="1" dirty="0">
                <a:solidFill>
                  <a:srgbClr val="C00000"/>
                </a:solidFill>
              </a:rPr>
              <a:t>Complexity Theory</a:t>
            </a:r>
            <a:r>
              <a:rPr lang="en-US" sz="2000" dirty="0"/>
              <a:t> include </a:t>
            </a:r>
            <a:r>
              <a:rPr lang="en-US" sz="2000" b="1" dirty="0">
                <a:solidFill>
                  <a:srgbClr val="0000FF"/>
                </a:solidFill>
              </a:rPr>
              <a:t>separating complexity classes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0000FF"/>
                </a:solidFill>
              </a:rPr>
              <a:t>establishing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circuit lower bounds 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7676A-6F3A-A679-CCEA-5B373FCAC82F}"/>
              </a:ext>
            </a:extLst>
          </p:cNvPr>
          <p:cNvSpPr txBox="1"/>
          <p:nvPr/>
        </p:nvSpPr>
        <p:spPr>
          <a:xfrm>
            <a:off x="533401" y="3171842"/>
            <a:ext cx="906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Unconditional results still weak and distant from main goals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0650D-CF48-2F03-E83F-8197746B24C5}"/>
              </a:ext>
            </a:extLst>
          </p:cNvPr>
          <p:cNvSpPr txBox="1"/>
          <p:nvPr/>
        </p:nvSpPr>
        <p:spPr>
          <a:xfrm>
            <a:off x="533401" y="4044484"/>
            <a:ext cx="1019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Barriers:</a:t>
            </a:r>
            <a:r>
              <a:rPr lang="en-US" sz="2000" dirty="0"/>
              <a:t> relativization, natural proofs, algebrization, …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40392-DA68-BFC3-361C-4B4091DB71DC}"/>
              </a:ext>
            </a:extLst>
          </p:cNvPr>
          <p:cNvSpPr txBox="1"/>
          <p:nvPr/>
        </p:nvSpPr>
        <p:spPr>
          <a:xfrm>
            <a:off x="533401" y="4917126"/>
            <a:ext cx="9678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NimbusRomNo9L-Regu"/>
              </a:rPr>
              <a:t>Useful, but tend to be formulated in an </a:t>
            </a:r>
            <a:r>
              <a:rPr lang="en-US" sz="2000" b="1" i="0" u="none" strike="noStrike" baseline="0" dirty="0">
                <a:latin typeface="NimbusRomNo9L-Regu"/>
              </a:rPr>
              <a:t>ad-hoc</a:t>
            </a:r>
            <a:r>
              <a:rPr lang="en-US" sz="2000" b="0" i="0" u="none" strike="noStrike" baseline="0" dirty="0">
                <a:latin typeface="NimbusRomNo9L-Regu"/>
              </a:rPr>
              <a:t> way and are </a:t>
            </a:r>
            <a:r>
              <a:rPr lang="en-US" sz="2000" b="1" i="0" u="none" strike="noStrike" baseline="0" dirty="0">
                <a:latin typeface="NimbusRomNo9L-Regu"/>
              </a:rPr>
              <a:t>limited in scope</a:t>
            </a:r>
            <a:endParaRPr lang="en-GB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B47B3-DD96-1625-456B-08448A37590F}"/>
              </a:ext>
            </a:extLst>
          </p:cNvPr>
          <p:cNvSpPr txBox="1"/>
          <p:nvPr/>
        </p:nvSpPr>
        <p:spPr>
          <a:xfrm>
            <a:off x="7952820" y="3429000"/>
            <a:ext cx="34009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e.g., </a:t>
            </a:r>
            <a:r>
              <a:rPr lang="en-US" b="1" dirty="0"/>
              <a:t>hardness magnification </a:t>
            </a:r>
            <a:r>
              <a:rPr lang="en-US" dirty="0"/>
              <a:t>sidesteps the natural proofs barrier using simple reductions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CED9B-5121-F394-4F4B-6C8C76460785}"/>
              </a:ext>
            </a:extLst>
          </p:cNvPr>
          <p:cNvSpPr txBox="1"/>
          <p:nvPr/>
        </p:nvSpPr>
        <p:spPr>
          <a:xfrm>
            <a:off x="11627476" y="6349000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1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65A6E1-48DD-CA8A-9A20-71E1C298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156" y="3509129"/>
            <a:ext cx="6710645" cy="15136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A95526-479C-9A9D-1D7F-D516CCBB9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36" y="5679810"/>
            <a:ext cx="6767793" cy="462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CDF3B-76D5-DE93-2FA8-2E40EEDDD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140" y="1309737"/>
            <a:ext cx="6702481" cy="456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2978C-C603-E5EF-B66F-E631A2C5D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484" y="2412355"/>
            <a:ext cx="6767793" cy="411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23C8FF-EA0F-FA7C-D236-11B590FAD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5320" y="2953736"/>
            <a:ext cx="6710645" cy="472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E884CE-BBC8-664D-2BE9-0AEE97A51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8172" y="5109492"/>
            <a:ext cx="6751465" cy="4966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786ED6-B98F-F3E7-0893-196ADD78AD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7977" y="1839562"/>
            <a:ext cx="6710644" cy="4650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A18BF3-D9BB-82A1-32ED-B6973D2D06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7977" y="789135"/>
            <a:ext cx="6727857" cy="496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04C79-7B58-D69D-402F-3A8BCCBC2110}"/>
              </a:ext>
            </a:extLst>
          </p:cNvPr>
          <p:cNvSpPr txBox="1"/>
          <p:nvPr/>
        </p:nvSpPr>
        <p:spPr>
          <a:xfrm>
            <a:off x="11602984" y="6353371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19828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89CDD0-2AE2-8400-4A1F-8EF7D7AD6364}"/>
              </a:ext>
            </a:extLst>
          </p:cNvPr>
          <p:cNvSpPr txBox="1"/>
          <p:nvPr/>
        </p:nvSpPr>
        <p:spPr>
          <a:xfrm>
            <a:off x="553222" y="1070135"/>
            <a:ext cx="106353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NimbusRomNo9L-Regu"/>
              </a:rPr>
              <a:t>Perhaps we simply haven’t been clever enough to design a better lower bound technique?</a:t>
            </a:r>
            <a:endParaRPr lang="en-US" sz="2200" dirty="0">
              <a:latin typeface="NimbusRomNo9L-Regu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2B454-7E37-AFEF-A686-FD38F70E9710}"/>
              </a:ext>
            </a:extLst>
          </p:cNvPr>
          <p:cNvSpPr txBox="1"/>
          <p:nvPr/>
        </p:nvSpPr>
        <p:spPr>
          <a:xfrm>
            <a:off x="535832" y="4069433"/>
            <a:ext cx="109610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NimbusRomNo9L-Regu"/>
              </a:rPr>
              <a:t>Motivates the </a:t>
            </a:r>
            <a:r>
              <a:rPr lang="en-US" sz="2200" b="1" i="0" u="none" strike="noStrike" baseline="0" dirty="0">
                <a:solidFill>
                  <a:srgbClr val="C00000"/>
                </a:solidFill>
                <a:latin typeface="NimbusRomNo9L-Regu"/>
              </a:rPr>
              <a:t>development of a principled approach to understand the difficulty of analyzing computations</a:t>
            </a:r>
            <a:endParaRPr lang="en-US" sz="2200" b="0" i="0" u="none" strike="noStrike" baseline="0" dirty="0">
              <a:solidFill>
                <a:srgbClr val="C00000"/>
              </a:solidFill>
              <a:latin typeface="NimbusRomNo9L-Regu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CE449-813C-63C8-7A81-6FE6F4778CC4}"/>
              </a:ext>
            </a:extLst>
          </p:cNvPr>
          <p:cNvSpPr txBox="1"/>
          <p:nvPr/>
        </p:nvSpPr>
        <p:spPr>
          <a:xfrm>
            <a:off x="553222" y="2069901"/>
            <a:ext cx="98174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NimbusRomNo9L-Regu"/>
              </a:rPr>
              <a:t>But there </a:t>
            </a:r>
            <a:r>
              <a:rPr lang="en-US" sz="2200" dirty="0">
                <a:latin typeface="NimbusRomNo9L-Regu"/>
              </a:rPr>
              <a:t>could</a:t>
            </a:r>
            <a:r>
              <a:rPr lang="en-US" sz="2200" b="0" i="0" u="none" strike="noStrike" baseline="0" dirty="0">
                <a:latin typeface="NimbusRomNo9L-Regu"/>
              </a:rPr>
              <a:t> be a deeper reason for the difficulty of establishing lower bounds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568C00-D0DF-888C-0692-57EBBC08B74D}"/>
              </a:ext>
            </a:extLst>
          </p:cNvPr>
          <p:cNvSpPr txBox="1"/>
          <p:nvPr/>
        </p:nvSpPr>
        <p:spPr>
          <a:xfrm>
            <a:off x="553222" y="3069561"/>
            <a:ext cx="10856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NimbusRomNo9L-Regu"/>
              </a:rPr>
              <a:t>Intriguing possibility: </a:t>
            </a:r>
            <a:r>
              <a:rPr lang="en-US" sz="2200" b="1" i="0" u="none" strike="noStrike" baseline="0" dirty="0">
                <a:solidFill>
                  <a:srgbClr val="0000FF"/>
                </a:solidFill>
                <a:latin typeface="NimbusRomNo9L-Regu"/>
              </a:rPr>
              <a:t>complexity lower bounds might be unprovable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7F0EC-5668-FF60-C5BA-C125B8E50F51}"/>
              </a:ext>
            </a:extLst>
          </p:cNvPr>
          <p:cNvSpPr txBox="1"/>
          <p:nvPr/>
        </p:nvSpPr>
        <p:spPr>
          <a:xfrm>
            <a:off x="553223" y="5377081"/>
            <a:ext cx="10943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Standard framework to understand mathematical proofs and their limits: </a:t>
            </a:r>
            <a:r>
              <a:rPr lang="en-GB" sz="2200" b="1" dirty="0"/>
              <a:t>Mathematical</a:t>
            </a:r>
            <a:r>
              <a:rPr lang="en-GB" sz="2200" dirty="0"/>
              <a:t> </a:t>
            </a:r>
            <a:r>
              <a:rPr lang="en-GB" sz="2200" b="1" dirty="0"/>
              <a:t>Logic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71E09-B2E8-C74E-DA80-010D136E0E6F}"/>
              </a:ext>
            </a:extLst>
          </p:cNvPr>
          <p:cNvSpPr txBox="1"/>
          <p:nvPr/>
        </p:nvSpPr>
        <p:spPr>
          <a:xfrm>
            <a:off x="11627476" y="6349000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019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6AAA-E17C-A647-B298-34A2B0B7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Summary of Results (Informal)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42CAA-181E-5FC7-C512-9B54601FA856}"/>
              </a:ext>
            </a:extLst>
          </p:cNvPr>
          <p:cNvSpPr txBox="1"/>
          <p:nvPr/>
        </p:nvSpPr>
        <p:spPr>
          <a:xfrm>
            <a:off x="516465" y="5914715"/>
            <a:ext cx="11303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also introduce a convenient </a:t>
            </a:r>
            <a:r>
              <a:rPr lang="en-GB" sz="2000" b="1" dirty="0">
                <a:solidFill>
                  <a:srgbClr val="C00000"/>
                </a:solidFill>
              </a:rPr>
              <a:t>game-theoretic witnessing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C00000"/>
                </a:solidFill>
              </a:rPr>
              <a:t>result</a:t>
            </a:r>
            <a:r>
              <a:rPr lang="en-GB" sz="2000" dirty="0"/>
              <a:t> that might be of independent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0637B-B4BE-F961-0E08-C8E714B5710A}"/>
              </a:ext>
            </a:extLst>
          </p:cNvPr>
          <p:cNvSpPr txBox="1"/>
          <p:nvPr/>
        </p:nvSpPr>
        <p:spPr>
          <a:xfrm>
            <a:off x="577223" y="1886489"/>
            <a:ext cx="11006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We consider logical theories that can formalize advanced results from algorithms &amp; complexity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372BA-FFB3-D015-8C1E-09BBB7D55F93}"/>
              </a:ext>
            </a:extLst>
          </p:cNvPr>
          <p:cNvSpPr txBox="1"/>
          <p:nvPr/>
        </p:nvSpPr>
        <p:spPr>
          <a:xfrm>
            <a:off x="592667" y="2763778"/>
            <a:ext cx="194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Example: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0000FF"/>
                </a:solidFill>
              </a:rPr>
              <a:t>APC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F20798-F2DC-F48E-A117-A2572B9E5172}"/>
              </a:ext>
            </a:extLst>
          </p:cNvPr>
          <p:cNvSpPr txBox="1"/>
          <p:nvPr/>
        </p:nvSpPr>
        <p:spPr>
          <a:xfrm>
            <a:off x="8108950" y="5396507"/>
            <a:ext cx="196003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Unconditional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B9B29-5ADE-2058-683F-B83775451B56}"/>
              </a:ext>
            </a:extLst>
          </p:cNvPr>
          <p:cNvSpPr txBox="1"/>
          <p:nvPr/>
        </p:nvSpPr>
        <p:spPr>
          <a:xfrm>
            <a:off x="757767" y="3343542"/>
            <a:ext cx="303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Proves the PCP Theorem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8146B8-D26F-A4F9-54AA-92AD58A5B899}"/>
              </a:ext>
            </a:extLst>
          </p:cNvPr>
          <p:cNvSpPr txBox="1"/>
          <p:nvPr/>
        </p:nvSpPr>
        <p:spPr>
          <a:xfrm>
            <a:off x="757767" y="3748312"/>
            <a:ext cx="379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Proves AC</a:t>
            </a:r>
            <a:r>
              <a:rPr lang="en-GB" baseline="30000" dirty="0"/>
              <a:t>0</a:t>
            </a:r>
            <a:r>
              <a:rPr lang="en-GB" dirty="0"/>
              <a:t>[Mod</a:t>
            </a:r>
            <a:r>
              <a:rPr lang="en-GB" baseline="-25000" dirty="0"/>
              <a:t>2</a:t>
            </a:r>
            <a:r>
              <a:rPr lang="en-GB" dirty="0"/>
              <a:t>] lower bounds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B80040-BA85-DD56-468C-0E289F16351A}"/>
              </a:ext>
            </a:extLst>
          </p:cNvPr>
          <p:cNvSpPr txBox="1"/>
          <p:nvPr/>
        </p:nvSpPr>
        <p:spPr>
          <a:xfrm>
            <a:off x="757767" y="4152250"/>
            <a:ext cx="590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Proves monotone lower bounds (approximation method)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2FF965-3014-37E0-2832-7A7A28DAE0BD}"/>
              </a:ext>
            </a:extLst>
          </p:cNvPr>
          <p:cNvSpPr txBox="1"/>
          <p:nvPr/>
        </p:nvSpPr>
        <p:spPr>
          <a:xfrm>
            <a:off x="757767" y="4419552"/>
            <a:ext cx="2510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2E3F3A-E654-3DB0-00EC-4E4BB658F74A}"/>
              </a:ext>
            </a:extLst>
          </p:cNvPr>
          <p:cNvSpPr txBox="1"/>
          <p:nvPr/>
        </p:nvSpPr>
        <p:spPr>
          <a:xfrm>
            <a:off x="6595530" y="3247118"/>
            <a:ext cx="498686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APC</a:t>
            </a:r>
            <a:r>
              <a:rPr lang="en-GB" sz="2400" b="1" baseline="-25000" dirty="0">
                <a:solidFill>
                  <a:srgbClr val="0000FF"/>
                </a:solidFill>
              </a:rPr>
              <a:t>1</a:t>
            </a:r>
            <a:r>
              <a:rPr lang="en-GB" sz="2400" dirty="0"/>
              <a:t> cannot prove </a:t>
            </a:r>
            <a:r>
              <a:rPr lang="en-GB" sz="2400" b="1" dirty="0"/>
              <a:t>strong lower bounds separating the third level of the polynomial hierarchy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DC996A-D504-C2C8-8208-C4089EAE0433}"/>
              </a:ext>
            </a:extLst>
          </p:cNvPr>
          <p:cNvSpPr txBox="1"/>
          <p:nvPr/>
        </p:nvSpPr>
        <p:spPr>
          <a:xfrm>
            <a:off x="7018864" y="2629978"/>
            <a:ext cx="414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C00000"/>
                </a:solidFill>
              </a:rPr>
              <a:t>Corollary of our Main Result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3864C6-D0B8-877B-C834-7AD550B648ED}"/>
              </a:ext>
            </a:extLst>
          </p:cNvPr>
          <p:cNvSpPr txBox="1"/>
          <p:nvPr/>
        </p:nvSpPr>
        <p:spPr>
          <a:xfrm>
            <a:off x="7255934" y="4630183"/>
            <a:ext cx="3699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1D1C1D"/>
                </a:solidFill>
                <a:effectLst/>
                <a:latin typeface="Slack-Lato"/>
              </a:rPr>
              <a:t>(</a:t>
            </a:r>
            <a:r>
              <a:rPr lang="en-GB" sz="2400" dirty="0">
                <a:solidFill>
                  <a:srgbClr val="7030A0"/>
                </a:solidFill>
                <a:latin typeface="Slack-Lato"/>
              </a:rPr>
              <a:t>∀</a:t>
            </a:r>
            <a:r>
              <a:rPr lang="en-GB" sz="2400" dirty="0">
                <a:solidFill>
                  <a:schemeClr val="accent2"/>
                </a:solidFill>
                <a:latin typeface="Slack-Lato"/>
              </a:rPr>
              <a:t>∃</a:t>
            </a:r>
            <a:r>
              <a:rPr lang="en-GB" sz="2400" dirty="0">
                <a:solidFill>
                  <a:srgbClr val="7030A0"/>
                </a:solidFill>
                <a:latin typeface="Slack-Lato"/>
              </a:rPr>
              <a:t>∀ </a:t>
            </a:r>
            <a:r>
              <a:rPr lang="en-GB" sz="2400" b="0" i="0" dirty="0">
                <a:solidFill>
                  <a:srgbClr val="1D1C1D"/>
                </a:solidFill>
                <a:effectLst/>
                <a:latin typeface="Slack-Lato"/>
              </a:rPr>
              <a:t>vs </a:t>
            </a:r>
            <a:r>
              <a:rPr lang="en-GB" sz="2400" dirty="0">
                <a:solidFill>
                  <a:schemeClr val="accent2"/>
                </a:solidFill>
                <a:latin typeface="Slack-Lato"/>
              </a:rPr>
              <a:t>∃</a:t>
            </a:r>
            <a:r>
              <a:rPr lang="en-GB" sz="2400" dirty="0">
                <a:solidFill>
                  <a:srgbClr val="7030A0"/>
                </a:solidFill>
                <a:latin typeface="Slack-Lato"/>
              </a:rPr>
              <a:t>∀</a:t>
            </a:r>
            <a:r>
              <a:rPr lang="en-GB" sz="2400" dirty="0">
                <a:solidFill>
                  <a:schemeClr val="accent2"/>
                </a:solidFill>
                <a:latin typeface="Slack-Lato"/>
              </a:rPr>
              <a:t>∃</a:t>
            </a:r>
            <a:r>
              <a:rPr lang="en-GB" sz="2400" b="0" i="0" dirty="0">
                <a:solidFill>
                  <a:srgbClr val="1D1C1D"/>
                </a:solidFill>
                <a:effectLst/>
                <a:latin typeface="Slack-Lato"/>
              </a:rPr>
              <a:t> Computations)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C61FE-8B61-BD08-58CA-FC05EC8D2774}"/>
              </a:ext>
            </a:extLst>
          </p:cNvPr>
          <p:cNvSpPr txBox="1"/>
          <p:nvPr/>
        </p:nvSpPr>
        <p:spPr>
          <a:xfrm>
            <a:off x="2433049" y="4615641"/>
            <a:ext cx="407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[Pich 2015] and [Müller-Pich 2020]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0D9C6-ADBE-3B98-3B93-5B7689961B9F}"/>
              </a:ext>
            </a:extLst>
          </p:cNvPr>
          <p:cNvSpPr txBox="1"/>
          <p:nvPr/>
        </p:nvSpPr>
        <p:spPr>
          <a:xfrm>
            <a:off x="11627476" y="6349000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946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2" grpId="0"/>
      <p:bldP spid="13" grpId="0"/>
      <p:bldP spid="14" grpId="0"/>
      <p:bldP spid="16" grpId="0"/>
      <p:bldP spid="18" grpId="0" animBg="1"/>
      <p:bldP spid="19" grpId="0"/>
      <p:bldP spid="2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6AAA-E17C-A647-B298-34A2B0B7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BA639-C8D1-1BB0-362F-654709FA2C62}"/>
              </a:ext>
            </a:extLst>
          </p:cNvPr>
          <p:cNvSpPr txBox="1"/>
          <p:nvPr/>
        </p:nvSpPr>
        <p:spPr>
          <a:xfrm>
            <a:off x="1219200" y="2142565"/>
            <a:ext cx="8202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Bounded Arithmetic: Background and Previous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417B3-29A8-2F1C-385B-9A1D49C776AD}"/>
              </a:ext>
            </a:extLst>
          </p:cNvPr>
          <p:cNvSpPr txBox="1"/>
          <p:nvPr/>
        </p:nvSpPr>
        <p:spPr>
          <a:xfrm>
            <a:off x="1219200" y="2963774"/>
            <a:ext cx="6051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DE340-BAF3-8513-735E-5609482F9035}"/>
              </a:ext>
            </a:extLst>
          </p:cNvPr>
          <p:cNvSpPr txBox="1"/>
          <p:nvPr/>
        </p:nvSpPr>
        <p:spPr>
          <a:xfrm>
            <a:off x="1219200" y="3784983"/>
            <a:ext cx="6051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Proof Techniques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88699-8C82-03F8-1B43-FBF730DB86EB}"/>
              </a:ext>
            </a:extLst>
          </p:cNvPr>
          <p:cNvSpPr txBox="1"/>
          <p:nvPr/>
        </p:nvSpPr>
        <p:spPr>
          <a:xfrm>
            <a:off x="1219200" y="4606192"/>
            <a:ext cx="6051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Directions and Open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1C3C05-A75E-FADD-9A0A-2157FC01D1B4}"/>
              </a:ext>
            </a:extLst>
          </p:cNvPr>
          <p:cNvSpPr txBox="1"/>
          <p:nvPr/>
        </p:nvSpPr>
        <p:spPr>
          <a:xfrm>
            <a:off x="11627476" y="6349000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2445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37" y="356372"/>
            <a:ext cx="6038006" cy="132556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Bounded Arithmetic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757AC-B272-C5A6-F6F3-7C62619E68BC}"/>
              </a:ext>
            </a:extLst>
          </p:cNvPr>
          <p:cNvSpPr txBox="1"/>
          <p:nvPr/>
        </p:nvSpPr>
        <p:spPr>
          <a:xfrm>
            <a:off x="673038" y="1794875"/>
            <a:ext cx="7948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Fragments of </a:t>
            </a:r>
            <a:r>
              <a:rPr lang="en-GB" sz="2000" dirty="0" err="1"/>
              <a:t>Peano</a:t>
            </a:r>
            <a:r>
              <a:rPr lang="en-GB" sz="2000" dirty="0"/>
              <a:t> Arithmetic capturing proofs that manipulate concepts from a given complexity class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DA0BA8-2E0B-6B50-EC4B-E7E2F67C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195" y="794387"/>
            <a:ext cx="1527272" cy="2041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F9ADC-A4D3-6361-A90B-BD7CE5AA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43" y="794387"/>
            <a:ext cx="1366213" cy="2041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DAB087-B9BC-44E7-15F3-526D18088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195" y="3033426"/>
            <a:ext cx="1527272" cy="2041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28F553-944F-0D66-AB29-F8BFAAD33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443" y="3033425"/>
            <a:ext cx="1366212" cy="20296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8DB3A8-4F88-609A-0CF3-25B8BC2C748A}"/>
              </a:ext>
            </a:extLst>
          </p:cNvPr>
          <p:cNvSpPr txBox="1"/>
          <p:nvPr/>
        </p:nvSpPr>
        <p:spPr>
          <a:xfrm>
            <a:off x="673038" y="2844980"/>
            <a:ext cx="3188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 few notable examples: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760E70-C818-4549-D1C3-0297EF5D6B53}"/>
              </a:ext>
            </a:extLst>
          </p:cNvPr>
          <p:cNvSpPr txBox="1"/>
          <p:nvPr/>
        </p:nvSpPr>
        <p:spPr>
          <a:xfrm>
            <a:off x="673038" y="5557999"/>
            <a:ext cx="229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Intended Model: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4C06B0-D185-3DD8-B5D5-39871A2B8F53}"/>
              </a:ext>
            </a:extLst>
          </p:cNvPr>
          <p:cNvSpPr txBox="1"/>
          <p:nvPr/>
        </p:nvSpPr>
        <p:spPr>
          <a:xfrm>
            <a:off x="2785720" y="5557998"/>
            <a:ext cx="224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Natural numbers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6A1EA1-33AD-9962-1890-0BE27BD00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065" y="5494306"/>
            <a:ext cx="2104179" cy="5274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A39769-8641-A9DE-EAFC-6030B3E4B4B9}"/>
              </a:ext>
            </a:extLst>
          </p:cNvPr>
          <p:cNvSpPr txBox="1"/>
          <p:nvPr/>
        </p:nvSpPr>
        <p:spPr>
          <a:xfrm>
            <a:off x="673038" y="3508760"/>
            <a:ext cx="753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- Cook’s theory </a:t>
            </a:r>
            <a:r>
              <a:rPr lang="en-GB" sz="2000" b="1" dirty="0">
                <a:solidFill>
                  <a:srgbClr val="0000FF"/>
                </a:solidFill>
              </a:rPr>
              <a:t>PV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dirty="0"/>
              <a:t> (1975), which formalizes </a:t>
            </a:r>
            <a:r>
              <a:rPr lang="en-GB" sz="2000" b="1" dirty="0">
                <a:solidFill>
                  <a:srgbClr val="C00000"/>
                </a:solidFill>
              </a:rPr>
              <a:t>poly-time reasoning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C5EEC-8F67-D4A5-5E8A-130D8AFA3BF9}"/>
              </a:ext>
            </a:extLst>
          </p:cNvPr>
          <p:cNvSpPr txBox="1"/>
          <p:nvPr/>
        </p:nvSpPr>
        <p:spPr>
          <a:xfrm>
            <a:off x="673036" y="4054205"/>
            <a:ext cx="898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- Buss’s theories </a:t>
            </a:r>
            <a:r>
              <a:rPr lang="en-GB" sz="2000" b="1" dirty="0">
                <a:solidFill>
                  <a:srgbClr val="0000FF"/>
                </a:solidFill>
              </a:rPr>
              <a:t>S</a:t>
            </a:r>
            <a:r>
              <a:rPr lang="en-GB" sz="2000" dirty="0"/>
              <a:t>   (1986), corresponding to the </a:t>
            </a:r>
            <a:r>
              <a:rPr lang="en-GB" sz="2000" b="1" dirty="0">
                <a:solidFill>
                  <a:srgbClr val="C00000"/>
                </a:solidFill>
              </a:rPr>
              <a:t>levels of the polynomial hierarchy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470B54-BAA5-FD44-F72B-44DCBCA6E684}"/>
              </a:ext>
            </a:extLst>
          </p:cNvPr>
          <p:cNvSpPr txBox="1"/>
          <p:nvPr/>
        </p:nvSpPr>
        <p:spPr>
          <a:xfrm>
            <a:off x="673037" y="4606047"/>
            <a:ext cx="7948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- </a:t>
            </a:r>
            <a:r>
              <a:rPr lang="en-GB" sz="2000" dirty="0" err="1"/>
              <a:t>Jeřábek’s</a:t>
            </a:r>
            <a:r>
              <a:rPr lang="en-GB" sz="2000" dirty="0"/>
              <a:t> theory </a:t>
            </a:r>
            <a:r>
              <a:rPr lang="en-GB" sz="2000" b="1" dirty="0">
                <a:solidFill>
                  <a:srgbClr val="0000FF"/>
                </a:solidFill>
              </a:rPr>
              <a:t>APC</a:t>
            </a:r>
            <a:r>
              <a:rPr lang="en-GB" sz="2000" b="1" baseline="-25000" dirty="0">
                <a:solidFill>
                  <a:srgbClr val="0000FF"/>
                </a:solidFill>
              </a:rPr>
              <a:t>1 </a:t>
            </a:r>
            <a:r>
              <a:rPr lang="en-GB" sz="2000" dirty="0"/>
              <a:t>(2007) for </a:t>
            </a:r>
            <a:r>
              <a:rPr lang="en-GB" sz="2000" b="1" dirty="0">
                <a:solidFill>
                  <a:srgbClr val="C00000"/>
                </a:solidFill>
              </a:rPr>
              <a:t>probabilistic poly-time reasoning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81FE36-1F13-FB92-46E3-2BC2D58FCF0B}"/>
              </a:ext>
            </a:extLst>
          </p:cNvPr>
          <p:cNvSpPr txBox="1"/>
          <p:nvPr/>
        </p:nvSpPr>
        <p:spPr>
          <a:xfrm>
            <a:off x="2530834" y="3997095"/>
            <a:ext cx="27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00FF"/>
                </a:solidFill>
                <a:latin typeface="Calisto MT" panose="02040603050505030304" pitchFamily="18" charset="0"/>
              </a:rPr>
              <a:t>i</a:t>
            </a:r>
            <a:endParaRPr lang="en-GB" sz="1400" b="1" dirty="0">
              <a:solidFill>
                <a:srgbClr val="0000FF"/>
              </a:solidFill>
              <a:latin typeface="Calisto MT" panose="0204060305050503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F04EE5-E729-FC31-E7C5-21D146DD41D2}"/>
              </a:ext>
            </a:extLst>
          </p:cNvPr>
          <p:cNvSpPr txBox="1"/>
          <p:nvPr/>
        </p:nvSpPr>
        <p:spPr>
          <a:xfrm>
            <a:off x="2521633" y="4208718"/>
            <a:ext cx="27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00FF"/>
                </a:solidFill>
                <a:latin typeface="Calisto MT" panose="02040603050505030304" pitchFamily="18" charset="0"/>
              </a:rPr>
              <a:t>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7CE9B57-6EF8-2399-47B7-9DECE9628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0899" y="2291984"/>
            <a:ext cx="3441927" cy="622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A03C80-654B-2CD8-5156-38F4E712D20C}"/>
              </a:ext>
            </a:extLst>
          </p:cNvPr>
          <p:cNvSpPr txBox="1"/>
          <p:nvPr/>
        </p:nvSpPr>
        <p:spPr>
          <a:xfrm>
            <a:off x="11627476" y="6349000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279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4" grpId="0"/>
      <p:bldP spid="25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Polynomial Time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CEC5E0-08D0-09DC-CCF4-D6C336AC966E}"/>
              </a:ext>
            </a:extLst>
          </p:cNvPr>
          <p:cNvSpPr txBox="1"/>
          <p:nvPr/>
        </p:nvSpPr>
        <p:spPr>
          <a:xfrm>
            <a:off x="1132115" y="1637791"/>
            <a:ext cx="8678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Cobham (1965): </a:t>
            </a:r>
            <a:r>
              <a:rPr lang="en-GB" sz="2000" b="1" dirty="0">
                <a:solidFill>
                  <a:srgbClr val="0000FF"/>
                </a:solidFill>
              </a:rPr>
              <a:t>FP</a:t>
            </a:r>
            <a:r>
              <a:rPr lang="en-GB" sz="2000" dirty="0"/>
              <a:t> is equivalent to the set of functions in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95F22-82C9-EA4C-3AA9-5761671647C0}"/>
              </a:ext>
            </a:extLst>
          </p:cNvPr>
          <p:cNvSpPr txBox="1"/>
          <p:nvPr/>
        </p:nvSpPr>
        <p:spPr>
          <a:xfrm>
            <a:off x="1132115" y="2046065"/>
            <a:ext cx="993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obtained from the </a:t>
            </a:r>
            <a:r>
              <a:rPr lang="en-GB" sz="2000" u="sng" dirty="0">
                <a:solidFill>
                  <a:srgbClr val="C00000"/>
                </a:solidFill>
              </a:rPr>
              <a:t>base functions</a:t>
            </a:r>
            <a:r>
              <a:rPr lang="en-GB" sz="2000" dirty="0"/>
              <a:t> below by </a:t>
            </a:r>
            <a:r>
              <a:rPr lang="en-GB" sz="2000" u="sng" dirty="0">
                <a:solidFill>
                  <a:srgbClr val="C00000"/>
                </a:solidFill>
              </a:rPr>
              <a:t>composition</a:t>
            </a:r>
            <a:r>
              <a:rPr lang="en-GB" sz="2000" dirty="0"/>
              <a:t> and </a:t>
            </a:r>
            <a:r>
              <a:rPr lang="en-GB" sz="2000" u="sng" dirty="0">
                <a:solidFill>
                  <a:srgbClr val="C00000"/>
                </a:solidFill>
              </a:rPr>
              <a:t>limited recursion on notation</a:t>
            </a:r>
            <a:r>
              <a:rPr lang="en-GB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3F2CE-B6EE-0A82-D4B4-8F71F806A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507" y="1629627"/>
            <a:ext cx="1812471" cy="398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236F6-2BC9-AD59-B97D-820A3C641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1" y="2610889"/>
            <a:ext cx="8001000" cy="458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137766-CE8A-2A06-3B80-167305B1F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907" y="3284905"/>
            <a:ext cx="9388930" cy="1959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BD0BA-D3D3-76C2-E6A0-1CE9150FB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18" y="5647176"/>
            <a:ext cx="11035553" cy="6904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E1CEA-0E89-1905-71A9-9A800A8FF9C3}"/>
              </a:ext>
            </a:extLst>
          </p:cNvPr>
          <p:cNvSpPr txBox="1"/>
          <p:nvPr/>
        </p:nvSpPr>
        <p:spPr>
          <a:xfrm>
            <a:off x="11627476" y="6349000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793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Theories T</a:t>
            </a:r>
            <a:endParaRPr lang="en-GB" baseline="-25000" dirty="0">
              <a:solidFill>
                <a:schemeClr val="tx2"/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3BD2A-5A0B-E006-7F84-3E553E10DA94}"/>
              </a:ext>
            </a:extLst>
          </p:cNvPr>
          <p:cNvSpPr txBox="1"/>
          <p:nvPr/>
        </p:nvSpPr>
        <p:spPr>
          <a:xfrm>
            <a:off x="7304311" y="1003413"/>
            <a:ext cx="491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sto MT" panose="02040603050505030304" pitchFamily="18" charset="0"/>
              </a:rPr>
              <a:t>PV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790D0-C887-E6A0-3BEC-F62235F89A3A}"/>
              </a:ext>
            </a:extLst>
          </p:cNvPr>
          <p:cNvSpPr txBox="1"/>
          <p:nvPr/>
        </p:nvSpPr>
        <p:spPr>
          <a:xfrm>
            <a:off x="7363581" y="608680"/>
            <a:ext cx="491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tx2"/>
                </a:solidFill>
                <a:latin typeface="Calisto MT" panose="02040603050505030304" pitchFamily="18" charset="0"/>
              </a:rPr>
              <a:t>i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2D4B6-907E-BED9-BE1B-4DFFA0DB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5" y="1753510"/>
            <a:ext cx="11187953" cy="575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CF9F01-F383-D0B9-7931-94105B446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132" y="4860731"/>
            <a:ext cx="6655735" cy="5822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82E8EF-5E35-38E6-23EC-2F494FF64C46}"/>
              </a:ext>
            </a:extLst>
          </p:cNvPr>
          <p:cNvSpPr txBox="1"/>
          <p:nvPr/>
        </p:nvSpPr>
        <p:spPr>
          <a:xfrm>
            <a:off x="7711610" y="5808218"/>
            <a:ext cx="164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quantifier free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A889DC7C-FF03-C5C3-E4B1-4EAAFFE8C191}"/>
              </a:ext>
            </a:extLst>
          </p:cNvPr>
          <p:cNvSpPr/>
          <p:nvPr/>
        </p:nvSpPr>
        <p:spPr>
          <a:xfrm rot="16200000">
            <a:off x="8347213" y="4805310"/>
            <a:ext cx="369333" cy="164054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B43A8-11F6-0215-DAE7-D922BCFB2DF9}"/>
              </a:ext>
            </a:extLst>
          </p:cNvPr>
          <p:cNvSpPr txBox="1"/>
          <p:nvPr/>
        </p:nvSpPr>
        <p:spPr>
          <a:xfrm>
            <a:off x="11627476" y="6349000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4F742-3D7B-CC58-F073-8CF191B97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05" y="2829273"/>
            <a:ext cx="7867331" cy="6061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45E993-FADC-2C9E-C925-9570360D5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05" y="3925743"/>
            <a:ext cx="7271943" cy="5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837</Words>
  <Application>Microsoft Office PowerPoint</Application>
  <PresentationFormat>Widescreen</PresentationFormat>
  <Paragraphs>162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</vt:lpstr>
      <vt:lpstr>Calibri</vt:lpstr>
      <vt:lpstr>Calibri Light</vt:lpstr>
      <vt:lpstr>Calisto MT</vt:lpstr>
      <vt:lpstr>NimbusRomNo9L-Regu</vt:lpstr>
      <vt:lpstr>Slack-Lato</vt:lpstr>
      <vt:lpstr>Office Theme</vt:lpstr>
      <vt:lpstr>PowerPoint Presentation</vt:lpstr>
      <vt:lpstr>PowerPoint Presentation</vt:lpstr>
      <vt:lpstr>Context</vt:lpstr>
      <vt:lpstr>PowerPoint Presentation</vt:lpstr>
      <vt:lpstr>Summary of Results (Informal)</vt:lpstr>
      <vt:lpstr>Plan</vt:lpstr>
      <vt:lpstr>Bounded Arithmetic</vt:lpstr>
      <vt:lpstr>Polynomial Time Functions</vt:lpstr>
      <vt:lpstr>Theories T</vt:lpstr>
      <vt:lpstr>The Strength of T</vt:lpstr>
      <vt:lpstr>Theory APC1</vt:lpstr>
      <vt:lpstr>Relevant Previous Work</vt:lpstr>
      <vt:lpstr>Pich-Santhanam (Informal)</vt:lpstr>
      <vt:lpstr>Plan</vt:lpstr>
      <vt:lpstr>Formalization</vt:lpstr>
      <vt:lpstr>Results</vt:lpstr>
      <vt:lpstr>Plan</vt:lpstr>
      <vt:lpstr>Proof Strategy</vt:lpstr>
      <vt:lpstr>Toy Example: Upper Bounds from Constructive Lower Bounds</vt:lpstr>
      <vt:lpstr>Toy Example: Upper Bounds from Constructive Lower Bounds</vt:lpstr>
      <vt:lpstr>PowerPoint Presentation</vt:lpstr>
      <vt:lpstr>PowerPoint Presentation</vt:lpstr>
      <vt:lpstr>PowerPoint Presentation</vt:lpstr>
      <vt:lpstr>Game-Theoretic Witnessing Theorem</vt:lpstr>
      <vt:lpstr>PowerPoint Presentation</vt:lpstr>
      <vt:lpstr>Toy Example   versus   Main Lemma</vt:lpstr>
      <vt:lpstr>Plan</vt:lpstr>
      <vt:lpstr>Directions and Open Problems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Oliveira, Igor</dc:creator>
  <cp:lastModifiedBy>Carboni Oliveira, Igor</cp:lastModifiedBy>
  <cp:revision>1026</cp:revision>
  <dcterms:created xsi:type="dcterms:W3CDTF">2021-07-13T14:43:00Z</dcterms:created>
  <dcterms:modified xsi:type="dcterms:W3CDTF">2023-03-13T14:11:45Z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DDF91A055ABE42049E5B424C0463BE74</vt:lpwstr>
  </property>
  <property fmtid="{D5CDD505-2E9C-101B-9397-08002B2CF9AE}" pid="3" name="KSOProductBuildVer">
    <vt:lpwstr>1033-11.2.0.11074</vt:lpwstr>
  </property>
</Properties>
</file>