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73" r:id="rId4"/>
    <p:sldId id="271" r:id="rId5"/>
    <p:sldId id="282" r:id="rId6"/>
    <p:sldId id="287" r:id="rId7"/>
    <p:sldId id="288" r:id="rId8"/>
    <p:sldId id="289" r:id="rId9"/>
    <p:sldId id="290" r:id="rId10"/>
    <p:sldId id="291" r:id="rId11"/>
    <p:sldId id="283" r:id="rId12"/>
    <p:sldId id="272" r:id="rId13"/>
    <p:sldId id="263" r:id="rId14"/>
    <p:sldId id="267" r:id="rId15"/>
    <p:sldId id="274" r:id="rId16"/>
    <p:sldId id="264" r:id="rId17"/>
    <p:sldId id="266" r:id="rId18"/>
    <p:sldId id="265" r:id="rId19"/>
    <p:sldId id="269" r:id="rId20"/>
    <p:sldId id="275" r:id="rId21"/>
    <p:sldId id="270" r:id="rId22"/>
  </p:sldIdLst>
  <p:sldSz cx="10080625" cy="5670550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77" autoAdjust="0"/>
  </p:normalViewPr>
  <p:slideViewPr>
    <p:cSldViewPr>
      <p:cViewPr varScale="1">
        <p:scale>
          <a:sx n="63" d="100"/>
          <a:sy n="63" d="100"/>
        </p:scale>
        <p:origin x="888" y="5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720725" y="900113"/>
            <a:ext cx="6118225" cy="344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20725" y="4679950"/>
            <a:ext cx="6118225" cy="5038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C8FB3120-EDFE-4428-AF9A-30B17BFE13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MS PGothic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MS PGothic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MS PGothic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MS PGothic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C83CD58-5DAD-4D85-9F87-3A6FCBFE44F0}" type="slidenum">
              <a:rPr lang="en-US" altLang="en-US" sz="1400">
                <a:solidFill>
                  <a:srgbClr val="000000"/>
                </a:solidFill>
              </a:rPr>
              <a:pPr/>
              <a:t>1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1843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1843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7B25E129-D18F-40C4-BA87-DC7709F03807}" type="slidenum">
              <a:rPr lang="en-US" altLang="en-US" sz="1400">
                <a:solidFill>
                  <a:srgbClr val="000000"/>
                </a:solidFill>
              </a:rPr>
              <a:pPr/>
              <a:t>16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26625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662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r>
              <a:rPr lang="en-US" dirty="0" smtClean="0">
                <a:ea typeface="ＭＳ Ｐゴシック" charset="0"/>
                <a:cs typeface="+mn-cs"/>
              </a:rPr>
              <a:t>Very bad</a:t>
            </a:r>
          </a:p>
          <a:p>
            <a:pPr>
              <a:buFont typeface="Times New Roman" charset="0"/>
              <a:buNone/>
              <a:defRPr/>
            </a:pPr>
            <a:r>
              <a:rPr lang="en-US" dirty="0" smtClean="0">
                <a:ea typeface="ＭＳ Ｐゴシック" charset="0"/>
                <a:cs typeface="+mn-cs"/>
              </a:rPr>
              <a:t>restate</a:t>
            </a:r>
          </a:p>
          <a:p>
            <a:pPr>
              <a:buFont typeface="Times New Roman" charset="0"/>
              <a:buNone/>
              <a:defRPr/>
            </a:pPr>
            <a:r>
              <a:rPr lang="en-US" dirty="0" smtClean="0">
                <a:ea typeface="ＭＳ Ｐゴシック" charset="0"/>
                <a:cs typeface="+mn-cs"/>
              </a:rPr>
              <a:t>Define define define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0210FD9-8E61-4556-A7BC-404DA828D636}" type="slidenum">
              <a:rPr lang="en-US" altLang="en-US" sz="1400">
                <a:solidFill>
                  <a:srgbClr val="000000"/>
                </a:solidFill>
              </a:rPr>
              <a:pPr/>
              <a:t>17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2867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867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 dirty="0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7CFFEC6-FABE-48F7-9931-411EDBB23981}" type="slidenum">
              <a:rPr lang="en-US" altLang="en-US" sz="1400">
                <a:solidFill>
                  <a:srgbClr val="000000"/>
                </a:solidFill>
              </a:rPr>
              <a:pPr/>
              <a:t>18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2764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765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D76821A2-66FE-4EF7-BE9D-053095A11F2D}" type="slidenum">
              <a:rPr lang="en-US" altLang="en-US" sz="1400">
                <a:solidFill>
                  <a:srgbClr val="000000"/>
                </a:solidFill>
              </a:rPr>
              <a:pPr/>
              <a:t>19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1745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3174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 dirty="0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22313" y="900113"/>
            <a:ext cx="6115050" cy="3440112"/>
          </a:xfrm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1767A50-E571-42EC-9402-87FDF5A2E158}" type="slidenum">
              <a:rPr lang="en-US" altLang="en-US" sz="1400">
                <a:solidFill>
                  <a:srgbClr val="000000"/>
                </a:solidFill>
              </a:rPr>
              <a:pPr/>
              <a:t>20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6466768-60B5-47E9-AEA6-F7BD2D0752C0}" type="slidenum">
              <a:rPr lang="en-US" altLang="en-US" sz="1400">
                <a:solidFill>
                  <a:srgbClr val="000000"/>
                </a:solidFill>
              </a:rPr>
              <a:pPr/>
              <a:t>21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3276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3277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71B79505-8EC2-4606-B39C-BF6D5092B499}" type="slidenum">
              <a:rPr lang="en-US" altLang="en-US" sz="1400">
                <a:solidFill>
                  <a:srgbClr val="000000"/>
                </a:solidFill>
              </a:rPr>
              <a:pPr/>
              <a:t>2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2048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048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r>
              <a:rPr lang="en-US" dirty="0" smtClean="0">
                <a:ea typeface="ＭＳ Ｐゴシック" charset="0"/>
                <a:cs typeface="+mn-cs"/>
              </a:rPr>
              <a:t>In comparison with standard randomized, it assures </a:t>
            </a:r>
            <a:r>
              <a:rPr lang="en-US" dirty="0" err="1" smtClean="0">
                <a:ea typeface="ＭＳ Ｐゴシック" charset="0"/>
                <a:cs typeface="+mn-cs"/>
              </a:rPr>
              <a:t>reprodacbility</a:t>
            </a:r>
            <a:r>
              <a:rPr lang="en-US" dirty="0" smtClean="0">
                <a:ea typeface="ＭＳ Ｐゴシック" charset="0"/>
                <a:cs typeface="+mn-cs"/>
              </a:rPr>
              <a:t>, and </a:t>
            </a:r>
            <a:r>
              <a:rPr lang="en-US" dirty="0" err="1" smtClean="0">
                <a:ea typeface="ＭＳ Ｐゴシック" charset="0"/>
                <a:cs typeface="+mn-cs"/>
              </a:rPr>
              <a:t>amilification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buFont typeface="Times New Roman" charset="0"/>
              <a:buNone/>
              <a:defRPr/>
            </a:pPr>
            <a:endParaRPr lang="en-US" dirty="0" smtClean="0">
              <a:ea typeface="ＭＳ Ｐゴシック" charset="0"/>
              <a:cs typeface="+mn-cs"/>
            </a:endParaRPr>
          </a:p>
          <a:p>
            <a:pPr>
              <a:buFont typeface="Times New Roman" charset="0"/>
              <a:buNone/>
              <a:defRPr/>
            </a:pPr>
            <a:r>
              <a:rPr lang="en-US" dirty="0" smtClean="0">
                <a:ea typeface="ＭＳ Ｐゴシック" charset="0"/>
                <a:cs typeface="+mn-cs"/>
              </a:rPr>
              <a:t>Notice this is different than </a:t>
            </a:r>
            <a:r>
              <a:rPr lang="en-US" dirty="0" err="1" smtClean="0">
                <a:ea typeface="ＭＳ Ｐゴシック" charset="0"/>
                <a:cs typeface="+mn-cs"/>
              </a:rPr>
              <a:t>guartaneeing</a:t>
            </a:r>
            <a:r>
              <a:rPr lang="en-US" dirty="0" smtClean="0">
                <a:ea typeface="ＭＳ Ｐゴシック" charset="0"/>
                <a:cs typeface="+mn-cs"/>
              </a:rPr>
              <a:t> a unique answer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0218F9A-EB51-4E7C-BB09-08E3F1892402}" type="slidenum">
              <a:rPr lang="en-US" altLang="en-US" sz="1400">
                <a:solidFill>
                  <a:srgbClr val="000000"/>
                </a:solidFill>
              </a:rPr>
              <a:pPr/>
              <a:t>6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2252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253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617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hangingPunct="1"/>
            <a:fld id="{8EA8BF7D-16AA-454C-BBFB-66BBB61DAD50}" type="slidenum">
              <a:rPr lang="en-US" altLang="en-US" sz="1400"/>
              <a:pPr hangingPunct="1"/>
              <a:t>7</a:t>
            </a:fld>
            <a:endParaRPr lang="en-US" altLang="en-US" sz="140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7800" y="782638"/>
            <a:ext cx="7235825" cy="4071937"/>
          </a:xfrm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9650" y="5111750"/>
            <a:ext cx="5565775" cy="47720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Say: not just any example, but a canonical one. </a:t>
            </a: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Lets talk about proofs:  We are interested them from a computational</a:t>
            </a: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Point of view. Those proofs which can be verified efficiently.</a:t>
            </a: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More formally. Let the verifier be a probabilistic polynomial time </a:t>
            </a: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Algorithm which takes as input a statement and a proof P and accepts</a:t>
            </a: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When correct , rejects when </a:t>
            </a:r>
            <a:r>
              <a:rPr lang="en-US" altLang="en-US" dirty="0" err="1" smtClean="0">
                <a:latin typeface="Arial" panose="020B0604020202020204" pitchFamily="34" charset="0"/>
              </a:rPr>
              <a:t>incorrect.ect</a:t>
            </a:r>
            <a:r>
              <a:rPr lang="en-US" altLang="en-US" dirty="0" smtClean="0">
                <a:latin typeface="Arial" panose="020B0604020202020204" pitchFamily="34" charset="0"/>
              </a:rPr>
              <a:t>.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The class NP defined by Levin-Cook is exactly those sets for which there  exist efficiently</a:t>
            </a: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Verifiable membership proofs.</a:t>
            </a:r>
          </a:p>
        </p:txBody>
      </p:sp>
    </p:spTree>
    <p:extLst>
      <p:ext uri="{BB962C8B-B14F-4D97-AF65-F5344CB8AC3E}">
        <p14:creationId xmlns:p14="http://schemas.microsoft.com/office/powerpoint/2010/main" val="2132446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2313" y="900113"/>
            <a:ext cx="6115050" cy="3440112"/>
          </a:xfrm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anose="02020603050405020304" pitchFamily="18" charset="0"/>
              </a:rPr>
              <a:t>Such settings come up in the context of cryptography when a group of users may distrust other u</a:t>
            </a:r>
          </a:p>
          <a:p>
            <a:r>
              <a:rPr lang="en-US" altLang="en-US" smtClean="0">
                <a:latin typeface="Times New Roman" panose="02020603050405020304" pitchFamily="18" charset="0"/>
              </a:rPr>
              <a:t>sers randomness sources and yet they wish to generate common cryptographic system-wide keys (or public parameters in the case of IBE),</a:t>
            </a:r>
          </a:p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defTabSz="10414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hangingPunct="1"/>
            <a:fld id="{4746C38C-819F-463C-9076-3066C3A883FB}" type="slidenum">
              <a:rPr lang="en-US" altLang="en-US" sz="1400"/>
              <a:pPr hangingPunct="1"/>
              <a:t>8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386132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2313" y="900113"/>
            <a:ext cx="6115050" cy="34401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Valiant-</a:t>
            </a:r>
            <a:r>
              <a:rPr lang="en-US" dirty="0" err="1" smtClean="0"/>
              <a:t>Vazirani</a:t>
            </a:r>
            <a:r>
              <a:rPr lang="en-US" baseline="0" dirty="0" smtClean="0"/>
              <a:t> differs from this setting in that in their setting, they produce an instance with a unique solution whereas we are looking at canonical solutions which are not necessarily unique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C8FB3120-EDFE-4428-AF9A-30B17BFE13E2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2884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5CFAFFE-A4C7-4160-BE1A-4B96BE013E8C}" type="slidenum">
              <a:rPr lang="en-US" altLang="en-US" sz="1400">
                <a:solidFill>
                  <a:srgbClr val="000000"/>
                </a:solidFill>
              </a:rPr>
              <a:pPr/>
              <a:t>10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2355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355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3881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70ABA06-7402-4382-B2B2-F8ED510A2A3B}" type="slidenum">
              <a:rPr lang="en-US" altLang="en-US" sz="1400">
                <a:solidFill>
                  <a:srgbClr val="000000"/>
                </a:solidFill>
              </a:rPr>
              <a:pPr/>
              <a:t>13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2560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560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r>
              <a:rPr lang="en-US" dirty="0" smtClean="0">
                <a:ea typeface="ＭＳ Ｐゴシック" charset="0"/>
                <a:cs typeface="+mn-cs"/>
              </a:rPr>
              <a:t>Say in words same is true for AM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DE2DA6E-9D3F-4FC9-9847-E5D6D3BAE776}" type="slidenum">
              <a:rPr lang="en-US" altLang="en-US" sz="1400">
                <a:solidFill>
                  <a:srgbClr val="000000"/>
                </a:solidFill>
              </a:rPr>
              <a:pPr/>
              <a:t>14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29697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9698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20725" y="4679950"/>
            <a:ext cx="6119813" cy="5040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 dirty="0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1762125"/>
            <a:ext cx="8569325" cy="1214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3213100"/>
            <a:ext cx="7056437" cy="14493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28E8EE-0B89-465D-8AE7-8134CEFAF8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18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C05DA6-821F-46D2-B050-2A2B2214B4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524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7263" y="215900"/>
            <a:ext cx="2266950" cy="4438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215900"/>
            <a:ext cx="6651625" cy="4438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072556-FCAF-4CED-8082-E09EA29CEE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941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215900"/>
            <a:ext cx="7018337" cy="935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D7094F-E98C-4419-A063-F70F7307F1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0830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CC1F0D-124F-43D3-A9D3-15AFF2A230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6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3643313"/>
            <a:ext cx="8567738" cy="1127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2403475"/>
            <a:ext cx="8567738" cy="12398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E522E-E7C2-415C-8F97-16ED050FEB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92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368425"/>
            <a:ext cx="4459287" cy="3286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368425"/>
            <a:ext cx="4459288" cy="3286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3E28E2-36A7-49A5-9206-1BDDC63F3D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622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227013"/>
            <a:ext cx="9072563" cy="9445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270000"/>
            <a:ext cx="4452938" cy="528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1798638"/>
            <a:ext cx="4452938" cy="326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270000"/>
            <a:ext cx="4456113" cy="528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1798638"/>
            <a:ext cx="4456113" cy="326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69BAD9-2CCB-4731-9313-113450B946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67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6ED5B2-655A-4FC3-A4F7-D81D2D0BC6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47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3F05ED-D67A-4F7E-839C-7A1B08717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09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225425"/>
            <a:ext cx="3316288" cy="9604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225425"/>
            <a:ext cx="5635625" cy="48402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185863"/>
            <a:ext cx="3316288" cy="3879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543ED4-5856-4E71-9A1F-246F95018C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7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3968750"/>
            <a:ext cx="6048375" cy="469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506413"/>
            <a:ext cx="6048375" cy="34020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4438650"/>
            <a:ext cx="6048375" cy="665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7F3E4-CA28-4DF9-BF4A-0DE695C05D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120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738" y="80963"/>
            <a:ext cx="7794626" cy="120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215900"/>
            <a:ext cx="7018337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368425"/>
            <a:ext cx="9070975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311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03238" y="5164138"/>
            <a:ext cx="2346325" cy="3889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446463" y="5164138"/>
            <a:ext cx="3194050" cy="3889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5164138"/>
            <a:ext cx="2346325" cy="3889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F2BDDEE0-FCAD-4BBA-B495-AA9ED42C6B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FFFFFF"/>
          </a:solidFill>
          <a:latin typeface="+mj-lt"/>
          <a:ea typeface="MS PGothic" panose="020B0600070205080204" pitchFamily="34" charset="-128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FFFFFF"/>
          </a:solidFill>
          <a:latin typeface="Arial" charset="0"/>
          <a:ea typeface="MS PGothic" panose="020B0600070205080204" pitchFamily="34" charset="-128"/>
          <a:cs typeface="Droid Sans Fallback" charset="0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FFFFFF"/>
          </a:solidFill>
          <a:latin typeface="Arial" charset="0"/>
          <a:ea typeface="MS PGothic" panose="020B0600070205080204" pitchFamily="34" charset="-128"/>
          <a:cs typeface="Droid Sans Fallback" charset="0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FFFFFF"/>
          </a:solidFill>
          <a:latin typeface="Arial" charset="0"/>
          <a:ea typeface="MS PGothic" panose="020B0600070205080204" pitchFamily="34" charset="-128"/>
          <a:cs typeface="Droid Sans Fallback" charset="0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FFFFFF"/>
          </a:solidFill>
          <a:latin typeface="Arial" charset="0"/>
          <a:ea typeface="MS PGothic" panose="020B0600070205080204" pitchFamily="34" charset="-128"/>
          <a:cs typeface="Droid Sans Fallback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>
          <a:solidFill>
            <a:srgbClr val="FFFFFF"/>
          </a:solidFill>
          <a:latin typeface="Arial" charset="0"/>
          <a:ea typeface="ＭＳ Ｐゴシック" charset="0"/>
          <a:cs typeface="Droid Sans Fallback" charset="0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>
          <a:solidFill>
            <a:srgbClr val="FFFFFF"/>
          </a:solidFill>
          <a:latin typeface="Arial" charset="0"/>
          <a:ea typeface="ＭＳ Ｐゴシック" charset="0"/>
          <a:cs typeface="Droid Sans Fallback" charset="0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>
          <a:solidFill>
            <a:srgbClr val="FFFFFF"/>
          </a:solidFill>
          <a:latin typeface="Arial" charset="0"/>
          <a:ea typeface="ＭＳ Ｐゴシック" charset="0"/>
          <a:cs typeface="Droid Sans Fallback" charset="0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600">
          <a:solidFill>
            <a:srgbClr val="FFFFFF"/>
          </a:solidFill>
          <a:latin typeface="Arial" charset="0"/>
          <a:ea typeface="ＭＳ Ｐゴシック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925"/>
        </a:spcAft>
        <a:buClr>
          <a:srgbClr val="000000"/>
        </a:buClr>
        <a:buSzPct val="100000"/>
        <a:buFont typeface="Times New Roman" panose="02020603050405020304" pitchFamily="18" charset="0"/>
        <a:defRPr sz="23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6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463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38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38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38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38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38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15900"/>
            <a:ext cx="7019925" cy="9366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smtClean="0">
                <a:ea typeface="+mj-ea"/>
              </a:rPr>
              <a:t>Pseudo-deterministic Proofs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1368425"/>
            <a:ext cx="9072562" cy="3287713"/>
          </a:xfrm>
        </p:spPr>
        <p:txBody>
          <a:bodyPr tIns="21336" anchor="ctr"/>
          <a:lstStyle/>
          <a:p>
            <a:pPr marL="0" indent="0" algn="ctr" eaLnBrk="1">
              <a:spcAft>
                <a:spcPct val="0"/>
              </a:spcAft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sz="2400" smtClean="0">
                <a:ea typeface="+mn-ea"/>
              </a:rPr>
              <a:t>Dhiraj Holden, MIT</a:t>
            </a:r>
          </a:p>
          <a:p>
            <a:pPr marL="0" indent="0" algn="ctr" eaLnBrk="1">
              <a:spcAft>
                <a:spcPct val="0"/>
              </a:spcAft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sz="2400" smtClean="0">
                <a:ea typeface="+mn-ea"/>
              </a:rPr>
              <a:t>Joint work with Shafi Goldwasser and Ofer Grossman, MIT</a:t>
            </a:r>
          </a:p>
          <a:p>
            <a:pPr marL="0" indent="0" algn="ctr" eaLnBrk="1">
              <a:spcAft>
                <a:spcPct val="0"/>
              </a:spcAft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sz="3200" smtClean="0">
              <a:ea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39712" y="244475"/>
            <a:ext cx="7019925" cy="9366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dirty="0" smtClean="0">
                <a:ea typeface="+mj-ea"/>
              </a:rPr>
              <a:t>Easy: The Unbounded-round Case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368425"/>
            <a:ext cx="9072562" cy="3287713"/>
          </a:xfrm>
        </p:spPr>
        <p:txBody>
          <a:bodyPr/>
          <a:lstStyle/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sz="2800" dirty="0" smtClean="0">
                <a:ea typeface="+mn-ea"/>
              </a:rPr>
              <a:t>For any search problem in PSPACE where the answers are </a:t>
            </a:r>
            <a:r>
              <a:rPr lang="en-US" sz="2800" dirty="0" err="1" smtClean="0">
                <a:ea typeface="+mn-ea"/>
              </a:rPr>
              <a:t>polynomially</a:t>
            </a:r>
            <a:r>
              <a:rPr lang="en-US" sz="2800" dirty="0" smtClean="0">
                <a:ea typeface="+mn-ea"/>
              </a:rPr>
              <a:t> bounded, finding the lexicographically first answer is in PSPACE</a:t>
            </a: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sz="2800" dirty="0" smtClean="0">
              <a:ea typeface="+mn-ea"/>
            </a:endParaRP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sz="2800" dirty="0" smtClean="0">
                <a:ea typeface="+mn-ea"/>
              </a:rPr>
              <a:t>Since IP = PSPACE, an unbounded-round interactive proof can give the lexicographically first answer to the verifier and convince the verifier with high probability </a:t>
            </a:r>
          </a:p>
        </p:txBody>
      </p:sp>
    </p:spTree>
    <p:extLst>
      <p:ext uri="{BB962C8B-B14F-4D97-AF65-F5344CB8AC3E}">
        <p14:creationId xmlns:p14="http://schemas.microsoft.com/office/powerpoint/2010/main" val="39836584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Pseudo-deterministic AM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A relation R is in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pseudo-deterministic AM (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psdAM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) </a:t>
                </a:r>
                <a:r>
                  <a:rPr lang="en-US" dirty="0" smtClean="0"/>
                  <a:t>if there is a function f(x) such that either f(x) = ┴ or (</a:t>
                </a:r>
                <a:r>
                  <a:rPr lang="en-US" dirty="0" err="1" smtClean="0"/>
                  <a:t>x,f</a:t>
                </a:r>
                <a:r>
                  <a:rPr lang="en-US" dirty="0" smtClean="0"/>
                  <a:t>(x))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R, and </a:t>
                </a:r>
                <a:r>
                  <a:rPr lang="en-US" dirty="0" smtClean="0"/>
                  <a:t>there exists a verifier </a:t>
                </a:r>
                <a:r>
                  <a:rPr lang="en-US" dirty="0"/>
                  <a:t>V such that</a:t>
                </a:r>
              </a:p>
              <a:p>
                <a:pPr marL="1028700" lvl="1">
                  <a:buFont typeface="Arial" panose="020B0604020202020204" pitchFamily="34" charset="0"/>
                  <a:buChar char="•"/>
                </a:pPr>
                <a:r>
                  <a:rPr lang="en-US" dirty="0" err="1" smtClean="0"/>
                  <a:t>Pr</a:t>
                </a:r>
                <a:r>
                  <a:rPr lang="en-US" dirty="0" smtClean="0"/>
                  <a:t>[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∃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en-US" dirty="0" smtClean="0"/>
                  <a:t> V(</a:t>
                </a:r>
                <a:r>
                  <a:rPr lang="en-US" dirty="0" err="1" smtClean="0"/>
                  <a:t>x,z</a:t>
                </a:r>
                <a:r>
                  <a:rPr lang="en-US" dirty="0" smtClean="0"/>
                  <a:t>) </a:t>
                </a:r>
                <a:r>
                  <a:rPr lang="en-US" dirty="0"/>
                  <a:t>= f(x) ] ≥ </a:t>
                </a:r>
                <a:r>
                  <a:rPr lang="en-US" dirty="0" smtClean="0"/>
                  <a:t>2/3</a:t>
                </a:r>
              </a:p>
              <a:p>
                <a:pPr marL="1028700" lvl="1">
                  <a:buFont typeface="Arial" panose="020B0604020202020204" pitchFamily="34" charset="0"/>
                  <a:buChar char="•"/>
                </a:pPr>
                <a:r>
                  <a:rPr lang="en-US" dirty="0" err="1" smtClean="0"/>
                  <a:t>Pr</a:t>
                </a:r>
                <a:r>
                  <a:rPr lang="en-US" dirty="0"/>
                  <a:t>[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V(</a:t>
                </a:r>
                <a:r>
                  <a:rPr lang="en-US" dirty="0" err="1" smtClean="0"/>
                  <a:t>x,z</a:t>
                </a:r>
                <a:r>
                  <a:rPr lang="en-US" dirty="0" smtClean="0"/>
                  <a:t>) </a:t>
                </a:r>
                <a:r>
                  <a:rPr lang="en-US" dirty="0"/>
                  <a:t>= f(x) or ┴ ] ≥ </a:t>
                </a:r>
                <a:r>
                  <a:rPr lang="en-US" dirty="0" smtClean="0"/>
                  <a:t>2/3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dirty="0"/>
                  <a:t>Note that everything that is true for </a:t>
                </a:r>
                <a:r>
                  <a:rPr lang="en-US" dirty="0" smtClean="0"/>
                  <a:t>AM </a:t>
                </a:r>
                <a:r>
                  <a:rPr lang="en-US" dirty="0"/>
                  <a:t>is also true for </a:t>
                </a:r>
                <a:r>
                  <a:rPr lang="en-US" dirty="0" err="1" smtClean="0"/>
                  <a:t>psdAM</a:t>
                </a:r>
                <a:r>
                  <a:rPr lang="en-US" dirty="0"/>
                  <a:t>; </a:t>
                </a:r>
              </a:p>
              <a:p>
                <a:pPr marL="857250" lvl="1" indent="-45720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constant </a:t>
                </a:r>
                <a:r>
                  <a:rPr lang="en-US" dirty="0"/>
                  <a:t>rounds = 2 </a:t>
                </a:r>
                <a:r>
                  <a:rPr lang="en-US" dirty="0" smtClean="0"/>
                  <a:t>rounds</a:t>
                </a:r>
              </a:p>
              <a:p>
                <a:pPr marL="857250" lvl="1" indent="-45720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public-coin </a:t>
                </a:r>
                <a:r>
                  <a:rPr lang="en-US" dirty="0"/>
                  <a:t>= private-coin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083" t="-3148" r="-1882" b="-2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PsdMA</a:t>
            </a:r>
            <a:r>
              <a:rPr lang="en-US" altLang="en-US" dirty="0" smtClean="0"/>
              <a:t> (bounded rounds)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58912" y="4283075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468312" y="1368425"/>
                <a:ext cx="9070975" cy="3286125"/>
              </a:xfrm>
            </p:spPr>
            <p:txBody>
              <a:bodyPr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We say that a relation R is in </a:t>
                </a:r>
                <a:r>
                  <a:rPr lang="en-US" dirty="0">
                    <a:solidFill>
                      <a:srgbClr val="FF0000"/>
                    </a:solidFill>
                  </a:rPr>
                  <a:t>pseudo-deterministic MA (</a:t>
                </a:r>
                <a:r>
                  <a:rPr lang="en-US" dirty="0" err="1">
                    <a:solidFill>
                      <a:srgbClr val="FF0000"/>
                    </a:solidFill>
                  </a:rPr>
                  <a:t>psdMA</a:t>
                </a:r>
                <a:r>
                  <a:rPr lang="en-US" dirty="0">
                    <a:solidFill>
                      <a:srgbClr val="FF0000"/>
                    </a:solidFill>
                  </a:rPr>
                  <a:t>)</a:t>
                </a:r>
                <a:r>
                  <a:rPr lang="en-US" dirty="0"/>
                  <a:t> if there is some f(x) such that either f(x) = ┴ or (</a:t>
                </a:r>
                <a:r>
                  <a:rPr lang="en-US" dirty="0" err="1"/>
                  <a:t>x,f</a:t>
                </a:r>
                <a:r>
                  <a:rPr lang="en-US" dirty="0"/>
                  <a:t>(x))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R, and some V such </a:t>
                </a:r>
                <a:r>
                  <a:rPr lang="en-US" dirty="0" smtClean="0"/>
                  <a:t>that</a:t>
                </a:r>
              </a:p>
              <a:p>
                <a:pPr marL="685800" lvl="1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There </a:t>
                </a:r>
                <a:r>
                  <a:rPr lang="en-US" dirty="0"/>
                  <a:t>exists </a:t>
                </a:r>
                <a:r>
                  <a:rPr lang="en-US" dirty="0" smtClean="0"/>
                  <a:t>z </a:t>
                </a:r>
                <a:r>
                  <a:rPr lang="en-US" dirty="0"/>
                  <a:t>such that </a:t>
                </a:r>
                <a:r>
                  <a:rPr lang="en-US" dirty="0" err="1"/>
                  <a:t>Pr</a:t>
                </a:r>
                <a:r>
                  <a:rPr lang="en-US" dirty="0"/>
                  <a:t>[ </a:t>
                </a:r>
                <a:r>
                  <a:rPr lang="en-US" dirty="0" smtClean="0"/>
                  <a:t>V(</a:t>
                </a:r>
                <a:r>
                  <a:rPr lang="en-US" dirty="0" err="1" smtClean="0"/>
                  <a:t>x,z</a:t>
                </a:r>
                <a:r>
                  <a:rPr lang="en-US" dirty="0" smtClean="0"/>
                  <a:t>) </a:t>
                </a:r>
                <a:r>
                  <a:rPr lang="en-US" dirty="0"/>
                  <a:t>= f(x) ] ≥ </a:t>
                </a:r>
                <a:r>
                  <a:rPr lang="en-US" dirty="0" smtClean="0"/>
                  <a:t>2/3</a:t>
                </a:r>
              </a:p>
              <a:p>
                <a:pPr marL="685800" lvl="1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For </a:t>
                </a:r>
                <a:r>
                  <a:rPr lang="en-US" dirty="0"/>
                  <a:t>all </a:t>
                </a:r>
                <a:r>
                  <a:rPr lang="en-US" dirty="0" smtClean="0"/>
                  <a:t>z, </a:t>
                </a:r>
                <a:r>
                  <a:rPr lang="en-US" dirty="0" err="1"/>
                  <a:t>Pr</a:t>
                </a:r>
                <a:r>
                  <a:rPr lang="en-US" dirty="0"/>
                  <a:t>[ </a:t>
                </a:r>
                <a:r>
                  <a:rPr lang="en-US" dirty="0" smtClean="0"/>
                  <a:t>V(</a:t>
                </a:r>
                <a:r>
                  <a:rPr lang="en-US" dirty="0" err="1" smtClean="0"/>
                  <a:t>x,z</a:t>
                </a:r>
                <a:r>
                  <a:rPr lang="en-US" dirty="0" smtClean="0"/>
                  <a:t>) </a:t>
                </a:r>
                <a:r>
                  <a:rPr lang="en-US" dirty="0"/>
                  <a:t>= f(x) or ┴ ] ≥ </a:t>
                </a:r>
                <a:r>
                  <a:rPr lang="en-US" dirty="0" smtClean="0"/>
                  <a:t>2/3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8312" y="1368425"/>
                <a:ext cx="9070975" cy="3286125"/>
              </a:xfrm>
              <a:blipFill>
                <a:blip r:embed="rId2"/>
                <a:stretch>
                  <a:fillRect l="-2083" t="-3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63512" y="244475"/>
            <a:ext cx="9185275" cy="9366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dirty="0" smtClean="0">
                <a:ea typeface="+mj-ea"/>
              </a:rPr>
              <a:t>Our Main Results: the bounded case	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368425"/>
            <a:ext cx="9072562" cy="3287713"/>
          </a:xfrm>
        </p:spPr>
        <p:txBody>
          <a:bodyPr/>
          <a:lstStyle/>
          <a:p>
            <a:pPr marL="565150" indent="-457200" eaLnBrk="1">
              <a:buSzPct val="4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A constant-round </a:t>
            </a:r>
            <a:r>
              <a:rPr lang="en-US" altLang="en-US" dirty="0" err="1" smtClean="0"/>
              <a:t>psdAM</a:t>
            </a:r>
            <a:r>
              <a:rPr lang="en-US" altLang="en-US" dirty="0" smtClean="0"/>
              <a:t> protocol for finding an isomorphism between two graphs</a:t>
            </a:r>
          </a:p>
          <a:p>
            <a:pPr marL="565150" indent="-457200" eaLnBrk="1">
              <a:buSzPct val="4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More generally, Search-P</a:t>
            </a:r>
            <a:r>
              <a:rPr lang="en-US" altLang="en-US" baseline="30000" dirty="0" smtClean="0"/>
              <a:t>AM </a:t>
            </a:r>
            <a:r>
              <a:rPr lang="en-US" altLang="en-US" baseline="30000" dirty="0" smtClean="0">
                <a:cs typeface="Arial" panose="020B0604020202020204" pitchFamily="34" charset="0"/>
              </a:rPr>
              <a:t>∩ </a:t>
            </a:r>
            <a:r>
              <a:rPr lang="en-US" altLang="en-US" baseline="30000" dirty="0" err="1" smtClean="0"/>
              <a:t>coAM</a:t>
            </a:r>
            <a:r>
              <a:rPr lang="en-US" altLang="en-US" baseline="30000" dirty="0" smtClean="0"/>
              <a:t> </a:t>
            </a:r>
            <a:r>
              <a:rPr lang="en-US" altLang="en-US" dirty="0" smtClean="0"/>
              <a:t>is in </a:t>
            </a:r>
            <a:r>
              <a:rPr lang="en-US" altLang="en-US" dirty="0" err="1" smtClean="0"/>
              <a:t>psdAM</a:t>
            </a:r>
            <a:endParaRPr lang="en-US" altLang="en-US" dirty="0" smtClean="0"/>
          </a:p>
          <a:p>
            <a:pPr marL="565150" indent="-457200" eaLnBrk="1">
              <a:buSzPct val="45000"/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>
                <a:ea typeface="MS PGothic" charset="0"/>
              </a:rPr>
              <a:t>Vice versa, </a:t>
            </a:r>
            <a:r>
              <a:rPr lang="en-US" dirty="0" err="1" smtClean="0">
                <a:ea typeface="MS PGothic" charset="0"/>
              </a:rPr>
              <a:t>psdAM</a:t>
            </a:r>
            <a:r>
              <a:rPr lang="en-US" dirty="0" smtClean="0">
                <a:ea typeface="MS PGothic" charset="0"/>
              </a:rPr>
              <a:t> </a:t>
            </a:r>
            <a:r>
              <a:rPr lang="en-US" dirty="0">
                <a:ea typeface="MS PGothic" charset="0"/>
              </a:rPr>
              <a:t>is in search-</a:t>
            </a:r>
            <a:r>
              <a:rPr lang="en-US" dirty="0" err="1">
                <a:ea typeface="MS PGothic" charset="0"/>
              </a:rPr>
              <a:t>P</a:t>
            </a:r>
            <a:r>
              <a:rPr lang="en-US" baseline="30000" dirty="0" err="1">
                <a:ea typeface="MS PGothic" charset="0"/>
              </a:rPr>
              <a:t>promise</a:t>
            </a:r>
            <a:r>
              <a:rPr lang="en-US" baseline="30000" dirty="0">
                <a:ea typeface="MS PGothic" charset="0"/>
              </a:rPr>
              <a:t>-AM </a:t>
            </a:r>
            <a:r>
              <a:rPr lang="en-US" baseline="30000" dirty="0">
                <a:ea typeface="MS PGothic" charset="0"/>
                <a:cs typeface="Arial" charset="0"/>
              </a:rPr>
              <a:t>∩</a:t>
            </a:r>
            <a:r>
              <a:rPr lang="en-US" baseline="30000" dirty="0">
                <a:ea typeface="MS PGothic" charset="0"/>
              </a:rPr>
              <a:t> </a:t>
            </a:r>
            <a:r>
              <a:rPr lang="en-US" baseline="30000" dirty="0" err="1">
                <a:ea typeface="MS PGothic" charset="0"/>
              </a:rPr>
              <a:t>coAM</a:t>
            </a:r>
            <a:r>
              <a:rPr lang="en-US" dirty="0">
                <a:ea typeface="MS PGothic" charset="0"/>
              </a:rPr>
              <a:t> </a:t>
            </a:r>
            <a:r>
              <a:rPr lang="en-US" dirty="0" smtClean="0">
                <a:ea typeface="MS PGothic" charset="0"/>
              </a:rPr>
              <a:t>    (similarly for MA)</a:t>
            </a:r>
            <a:endParaRPr lang="en-US" dirty="0">
              <a:ea typeface="MS PGothic" charset="0"/>
            </a:endParaRPr>
          </a:p>
          <a:p>
            <a:pPr marL="565150" indent="-457200" eaLnBrk="1">
              <a:buSzPct val="4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No NP-complete problem can be in </a:t>
            </a:r>
            <a:r>
              <a:rPr lang="en-US" altLang="en-US" dirty="0" err="1" smtClean="0"/>
              <a:t>psdAM</a:t>
            </a:r>
            <a:r>
              <a:rPr lang="en-US" altLang="en-US" dirty="0" smtClean="0"/>
              <a:t> unless the polynomial hierarchy collapses</a:t>
            </a:r>
          </a:p>
          <a:p>
            <a:pPr marL="565150" indent="-457200" eaLnBrk="1">
              <a:buSzPct val="4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Give a </a:t>
            </a:r>
            <a:r>
              <a:rPr lang="en-US" altLang="en-US" dirty="0" err="1" smtClean="0"/>
              <a:t>psdMA</a:t>
            </a:r>
            <a:r>
              <a:rPr lang="en-US" altLang="en-US" dirty="0" smtClean="0"/>
              <a:t> algorithm with </a:t>
            </a:r>
            <a:r>
              <a:rPr lang="en-US" altLang="en-US" dirty="0" err="1" smtClean="0"/>
              <a:t>subexponential</a:t>
            </a:r>
            <a:r>
              <a:rPr lang="en-US" altLang="en-US" dirty="0" smtClean="0"/>
              <a:t>-time verifier for all of search-BPP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/>
          </p:nvPr>
        </p:nvSpPr>
        <p:spPr>
          <a:xfrm>
            <a:off x="503238" y="1368425"/>
            <a:ext cx="9072562" cy="3287713"/>
          </a:xfrm>
        </p:spPr>
        <p:txBody>
          <a:bodyPr tIns="23114" anchor="t"/>
          <a:lstStyle/>
          <a:p>
            <a:pPr marL="431800" indent="-323850" eaLnBrk="1">
              <a:spcAft>
                <a:spcPts val="1150"/>
              </a:spcAft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altLang="en-US" sz="2600" dirty="0" smtClean="0">
                <a:solidFill>
                  <a:srgbClr val="000000"/>
                </a:solidFill>
              </a:rPr>
              <a:t>Show a protocol where on input (G</a:t>
            </a:r>
            <a:r>
              <a:rPr lang="en-US" altLang="en-US" sz="2600" baseline="-25000" dirty="0" smtClean="0">
                <a:solidFill>
                  <a:srgbClr val="000000"/>
                </a:solidFill>
              </a:rPr>
              <a:t>0</a:t>
            </a:r>
            <a:r>
              <a:rPr lang="en-US" altLang="en-US" sz="2600" dirty="0" smtClean="0">
                <a:solidFill>
                  <a:srgbClr val="000000"/>
                </a:solidFill>
              </a:rPr>
              <a:t>,G</a:t>
            </a:r>
            <a:r>
              <a:rPr lang="en-US" altLang="en-US" sz="2600" baseline="-25000" dirty="0" smtClean="0">
                <a:solidFill>
                  <a:srgbClr val="000000"/>
                </a:solidFill>
              </a:rPr>
              <a:t>1</a:t>
            </a:r>
            <a:r>
              <a:rPr lang="en-US" altLang="en-US" sz="2600" dirty="0" smtClean="0">
                <a:solidFill>
                  <a:srgbClr val="000000"/>
                </a:solidFill>
              </a:rPr>
              <a:t>) the verifier guarantees that it receives the lexicographically first isomorphism </a:t>
            </a:r>
            <a:r>
              <a:rPr lang="en-US" altLang="en-US" sz="2600" dirty="0" smtClean="0">
                <a:solidFill>
                  <a:srgbClr val="000000"/>
                </a:solidFill>
                <a:latin typeface="Symbol" charset="2"/>
              </a:rPr>
              <a:t>f</a:t>
            </a:r>
            <a:r>
              <a:rPr lang="en-US" altLang="en-US" sz="2600" dirty="0" smtClean="0">
                <a:solidFill>
                  <a:srgbClr val="000000"/>
                </a:solidFill>
              </a:rPr>
              <a:t> between G</a:t>
            </a:r>
            <a:r>
              <a:rPr lang="en-US" altLang="en-US" sz="2600" baseline="-25000" dirty="0" smtClean="0">
                <a:solidFill>
                  <a:srgbClr val="000000"/>
                </a:solidFill>
              </a:rPr>
              <a:t>0</a:t>
            </a:r>
            <a:r>
              <a:rPr lang="en-US" altLang="en-US" sz="2600" dirty="0" smtClean="0">
                <a:solidFill>
                  <a:srgbClr val="000000"/>
                </a:solidFill>
              </a:rPr>
              <a:t> and G</a:t>
            </a:r>
            <a:r>
              <a:rPr lang="en-US" altLang="en-US" sz="2600" baseline="-25000" dirty="0" smtClean="0">
                <a:solidFill>
                  <a:srgbClr val="000000"/>
                </a:solidFill>
              </a:rPr>
              <a:t>1</a:t>
            </a:r>
            <a:r>
              <a:rPr lang="en-US" altLang="en-US" sz="2600" dirty="0" smtClean="0">
                <a:solidFill>
                  <a:srgbClr val="000000"/>
                </a:solidFill>
              </a:rPr>
              <a:t>, assuming that one exists (if an isomorphism does not exist the algorithm easily checks that and returns </a:t>
            </a:r>
            <a:r>
              <a:rPr lang="en-US" altLang="en-US" sz="2600" dirty="0" smtClean="0">
                <a:solidFill>
                  <a:srgbClr val="000000"/>
                </a:solidFill>
                <a:cs typeface="Arial" panose="020B0604020202020204" pitchFamily="34" charset="0"/>
              </a:rPr>
              <a:t>┴</a:t>
            </a:r>
            <a:r>
              <a:rPr lang="en-US" altLang="en-US" sz="2600" dirty="0" smtClean="0">
                <a:solidFill>
                  <a:srgbClr val="000000"/>
                </a:solidFill>
              </a:rPr>
              <a:t>)</a:t>
            </a:r>
          </a:p>
          <a:p>
            <a:pPr marL="431800" indent="-323850" eaLnBrk="1">
              <a:spcAft>
                <a:spcPts val="1150"/>
              </a:spcAft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altLang="en-US" sz="2600" b="1" dirty="0" smtClean="0">
                <a:solidFill>
                  <a:schemeClr val="tx1"/>
                </a:solidFill>
              </a:rPr>
              <a:t>Idea</a:t>
            </a:r>
            <a:r>
              <a:rPr lang="en-US" altLang="en-US" sz="2600" dirty="0" smtClean="0">
                <a:solidFill>
                  <a:srgbClr val="000000"/>
                </a:solidFill>
              </a:rPr>
              <a:t>: The protocol computes the lexicographically first isomorphism vertex-by-vertex (in parallel)</a:t>
            </a:r>
          </a:p>
          <a:p>
            <a:pPr marL="107950" eaLnBrk="1">
              <a:spcAft>
                <a:spcPts val="1150"/>
              </a:spcAft>
              <a:buSzPct val="4500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altLang="en-US" sz="2600" dirty="0" smtClean="0">
              <a:solidFill>
                <a:srgbClr val="000000"/>
              </a:solidFill>
            </a:endParaRPr>
          </a:p>
          <a:p>
            <a:pPr marL="431800" indent="-323850" eaLnBrk="1">
              <a:spcAft>
                <a:spcPts val="1150"/>
              </a:spcAft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altLang="en-US" sz="2600" dirty="0" smtClean="0">
                <a:solidFill>
                  <a:srgbClr val="000000"/>
                </a:solidFill>
              </a:rPr>
              <a:t>For illustration, verifier uses private coins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503238" y="177800"/>
            <a:ext cx="7019925" cy="1012825"/>
          </a:xfrm>
        </p:spPr>
        <p:txBody>
          <a:bodyPr tIns="32004" anchor="ctr"/>
          <a:lstStyle/>
          <a:p>
            <a:pPr marL="0" indent="0" eaLnBrk="1">
              <a:spcAft>
                <a:spcPct val="0"/>
              </a:spcAft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sz="3600" smtClean="0">
                <a:solidFill>
                  <a:srgbClr val="FFFFFF"/>
                </a:solidFill>
                <a:ea typeface="+mn-ea"/>
              </a:rPr>
              <a:t>Pseudo-deterministic graph isomorphism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503238" y="200025"/>
            <a:ext cx="9577387" cy="935038"/>
          </a:xfrm>
        </p:spPr>
        <p:txBody>
          <a:bodyPr/>
          <a:lstStyle/>
          <a:p>
            <a:r>
              <a:rPr lang="en-US" altLang="en-US" dirty="0" smtClean="0"/>
              <a:t>On input G</a:t>
            </a:r>
            <a:r>
              <a:rPr lang="en-US" altLang="en-US" baseline="-25000" dirty="0" smtClean="0"/>
              <a:t>0</a:t>
            </a:r>
            <a:r>
              <a:rPr lang="en-US" altLang="en-US" dirty="0" smtClean="0"/>
              <a:t>=(V,E), G1=(U,E’)</a:t>
            </a:r>
          </a:p>
        </p:txBody>
      </p:sp>
      <p:grpSp>
        <p:nvGrpSpPr>
          <p:cNvPr id="33795" name="Group 4"/>
          <p:cNvGrpSpPr>
            <a:grpSpLocks/>
          </p:cNvGrpSpPr>
          <p:nvPr/>
        </p:nvGrpSpPr>
        <p:grpSpPr bwMode="auto">
          <a:xfrm>
            <a:off x="849312" y="3320510"/>
            <a:ext cx="1206500" cy="1190625"/>
            <a:chOff x="672" y="1872"/>
            <a:chExt cx="760" cy="750"/>
          </a:xfrm>
        </p:grpSpPr>
        <p:sp>
          <p:nvSpPr>
            <p:cNvPr id="33807" name="Oval 17"/>
            <p:cNvSpPr>
              <a:spLocks noChangeArrowheads="1"/>
            </p:cNvSpPr>
            <p:nvPr/>
          </p:nvSpPr>
          <p:spPr bwMode="auto">
            <a:xfrm>
              <a:off x="808" y="2007"/>
              <a:ext cx="496" cy="488"/>
            </a:xfrm>
            <a:prstGeom prst="ellipse">
              <a:avLst/>
            </a:prstGeom>
            <a:solidFill>
              <a:srgbClr val="F6BF6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33808" name="Oval 18"/>
            <p:cNvSpPr>
              <a:spLocks noChangeArrowheads="1"/>
            </p:cNvSpPr>
            <p:nvPr/>
          </p:nvSpPr>
          <p:spPr bwMode="auto">
            <a:xfrm>
              <a:off x="936" y="2151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33809" name="Oval 19"/>
            <p:cNvSpPr>
              <a:spLocks noChangeArrowheads="1"/>
            </p:cNvSpPr>
            <p:nvPr/>
          </p:nvSpPr>
          <p:spPr bwMode="auto">
            <a:xfrm>
              <a:off x="1152" y="2167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33810" name="Freeform 20"/>
            <p:cNvSpPr>
              <a:spLocks/>
            </p:cNvSpPr>
            <p:nvPr/>
          </p:nvSpPr>
          <p:spPr bwMode="auto">
            <a:xfrm>
              <a:off x="908" y="2310"/>
              <a:ext cx="257" cy="75"/>
            </a:xfrm>
            <a:custGeom>
              <a:avLst/>
              <a:gdLst>
                <a:gd name="T0" fmla="*/ 0 w 257"/>
                <a:gd name="T1" fmla="*/ 0 h 75"/>
                <a:gd name="T2" fmla="*/ 21 w 257"/>
                <a:gd name="T3" fmla="*/ 10 h 75"/>
                <a:gd name="T4" fmla="*/ 53 w 257"/>
                <a:gd name="T5" fmla="*/ 21 h 75"/>
                <a:gd name="T6" fmla="*/ 85 w 257"/>
                <a:gd name="T7" fmla="*/ 21 h 75"/>
                <a:gd name="T8" fmla="*/ 107 w 257"/>
                <a:gd name="T9" fmla="*/ 32 h 75"/>
                <a:gd name="T10" fmla="*/ 128 w 257"/>
                <a:gd name="T11" fmla="*/ 32 h 75"/>
                <a:gd name="T12" fmla="*/ 149 w 257"/>
                <a:gd name="T13" fmla="*/ 32 h 75"/>
                <a:gd name="T14" fmla="*/ 171 w 257"/>
                <a:gd name="T15" fmla="*/ 32 h 75"/>
                <a:gd name="T16" fmla="*/ 192 w 257"/>
                <a:gd name="T17" fmla="*/ 32 h 75"/>
                <a:gd name="T18" fmla="*/ 213 w 257"/>
                <a:gd name="T19" fmla="*/ 42 h 75"/>
                <a:gd name="T20" fmla="*/ 235 w 257"/>
                <a:gd name="T21" fmla="*/ 32 h 75"/>
                <a:gd name="T22" fmla="*/ 256 w 257"/>
                <a:gd name="T23" fmla="*/ 21 h 75"/>
                <a:gd name="T24" fmla="*/ 235 w 257"/>
                <a:gd name="T25" fmla="*/ 42 h 75"/>
                <a:gd name="T26" fmla="*/ 213 w 257"/>
                <a:gd name="T27" fmla="*/ 53 h 75"/>
                <a:gd name="T28" fmla="*/ 192 w 257"/>
                <a:gd name="T29" fmla="*/ 64 h 75"/>
                <a:gd name="T30" fmla="*/ 171 w 257"/>
                <a:gd name="T31" fmla="*/ 64 h 75"/>
                <a:gd name="T32" fmla="*/ 149 w 257"/>
                <a:gd name="T33" fmla="*/ 74 h 75"/>
                <a:gd name="T34" fmla="*/ 128 w 257"/>
                <a:gd name="T35" fmla="*/ 74 h 75"/>
                <a:gd name="T36" fmla="*/ 107 w 257"/>
                <a:gd name="T37" fmla="*/ 74 h 75"/>
                <a:gd name="T38" fmla="*/ 85 w 257"/>
                <a:gd name="T39" fmla="*/ 74 h 75"/>
                <a:gd name="T40" fmla="*/ 64 w 257"/>
                <a:gd name="T41" fmla="*/ 64 h 75"/>
                <a:gd name="T42" fmla="*/ 53 w 257"/>
                <a:gd name="T43" fmla="*/ 42 h 75"/>
                <a:gd name="T44" fmla="*/ 32 w 257"/>
                <a:gd name="T45" fmla="*/ 32 h 75"/>
                <a:gd name="T46" fmla="*/ 21 w 257"/>
                <a:gd name="T47" fmla="*/ 10 h 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57"/>
                <a:gd name="T73" fmla="*/ 0 h 75"/>
                <a:gd name="T74" fmla="*/ 257 w 257"/>
                <a:gd name="T75" fmla="*/ 75 h 7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57" h="75">
                  <a:moveTo>
                    <a:pt x="0" y="0"/>
                  </a:moveTo>
                  <a:lnTo>
                    <a:pt x="21" y="10"/>
                  </a:lnTo>
                  <a:lnTo>
                    <a:pt x="53" y="21"/>
                  </a:lnTo>
                  <a:lnTo>
                    <a:pt x="85" y="21"/>
                  </a:lnTo>
                  <a:lnTo>
                    <a:pt x="107" y="32"/>
                  </a:lnTo>
                  <a:lnTo>
                    <a:pt x="128" y="32"/>
                  </a:lnTo>
                  <a:lnTo>
                    <a:pt x="149" y="32"/>
                  </a:lnTo>
                  <a:lnTo>
                    <a:pt x="171" y="32"/>
                  </a:lnTo>
                  <a:lnTo>
                    <a:pt x="192" y="32"/>
                  </a:lnTo>
                  <a:lnTo>
                    <a:pt x="213" y="42"/>
                  </a:lnTo>
                  <a:lnTo>
                    <a:pt x="235" y="32"/>
                  </a:lnTo>
                  <a:lnTo>
                    <a:pt x="256" y="21"/>
                  </a:lnTo>
                  <a:lnTo>
                    <a:pt x="235" y="42"/>
                  </a:lnTo>
                  <a:lnTo>
                    <a:pt x="213" y="53"/>
                  </a:lnTo>
                  <a:lnTo>
                    <a:pt x="192" y="64"/>
                  </a:lnTo>
                  <a:lnTo>
                    <a:pt x="171" y="64"/>
                  </a:lnTo>
                  <a:lnTo>
                    <a:pt x="149" y="74"/>
                  </a:lnTo>
                  <a:lnTo>
                    <a:pt x="128" y="74"/>
                  </a:lnTo>
                  <a:lnTo>
                    <a:pt x="107" y="74"/>
                  </a:lnTo>
                  <a:lnTo>
                    <a:pt x="85" y="74"/>
                  </a:lnTo>
                  <a:lnTo>
                    <a:pt x="64" y="64"/>
                  </a:lnTo>
                  <a:lnTo>
                    <a:pt x="53" y="42"/>
                  </a:lnTo>
                  <a:lnTo>
                    <a:pt x="32" y="32"/>
                  </a:lnTo>
                  <a:lnTo>
                    <a:pt x="21" y="10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Freeform 21"/>
            <p:cNvSpPr>
              <a:spLocks/>
            </p:cNvSpPr>
            <p:nvPr/>
          </p:nvSpPr>
          <p:spPr bwMode="auto">
            <a:xfrm>
              <a:off x="1100" y="1906"/>
              <a:ext cx="332" cy="716"/>
            </a:xfrm>
            <a:custGeom>
              <a:avLst/>
              <a:gdLst>
                <a:gd name="T0" fmla="*/ 114 w 332"/>
                <a:gd name="T1" fmla="*/ 215 h 716"/>
                <a:gd name="T2" fmla="*/ 118 w 332"/>
                <a:gd name="T3" fmla="*/ 221 h 716"/>
                <a:gd name="T4" fmla="*/ 88 w 332"/>
                <a:gd name="T5" fmla="*/ 147 h 716"/>
                <a:gd name="T6" fmla="*/ 56 w 332"/>
                <a:gd name="T7" fmla="*/ 113 h 716"/>
                <a:gd name="T8" fmla="*/ 0 w 332"/>
                <a:gd name="T9" fmla="*/ 101 h 716"/>
                <a:gd name="T10" fmla="*/ 34 w 332"/>
                <a:gd name="T11" fmla="*/ 39 h 716"/>
                <a:gd name="T12" fmla="*/ 85 w 332"/>
                <a:gd name="T13" fmla="*/ 0 h 716"/>
                <a:gd name="T14" fmla="*/ 107 w 332"/>
                <a:gd name="T15" fmla="*/ 0 h 716"/>
                <a:gd name="T16" fmla="*/ 128 w 332"/>
                <a:gd name="T17" fmla="*/ 0 h 716"/>
                <a:gd name="T18" fmla="*/ 149 w 332"/>
                <a:gd name="T19" fmla="*/ 11 h 716"/>
                <a:gd name="T20" fmla="*/ 171 w 332"/>
                <a:gd name="T21" fmla="*/ 22 h 716"/>
                <a:gd name="T22" fmla="*/ 192 w 332"/>
                <a:gd name="T23" fmla="*/ 32 h 716"/>
                <a:gd name="T24" fmla="*/ 224 w 332"/>
                <a:gd name="T25" fmla="*/ 54 h 716"/>
                <a:gd name="T26" fmla="*/ 245 w 332"/>
                <a:gd name="T27" fmla="*/ 64 h 716"/>
                <a:gd name="T28" fmla="*/ 256 w 332"/>
                <a:gd name="T29" fmla="*/ 86 h 716"/>
                <a:gd name="T30" fmla="*/ 267 w 332"/>
                <a:gd name="T31" fmla="*/ 107 h 716"/>
                <a:gd name="T32" fmla="*/ 277 w 332"/>
                <a:gd name="T33" fmla="*/ 128 h 716"/>
                <a:gd name="T34" fmla="*/ 288 w 332"/>
                <a:gd name="T35" fmla="*/ 150 h 716"/>
                <a:gd name="T36" fmla="*/ 299 w 332"/>
                <a:gd name="T37" fmla="*/ 171 h 716"/>
                <a:gd name="T38" fmla="*/ 299 w 332"/>
                <a:gd name="T39" fmla="*/ 192 h 716"/>
                <a:gd name="T40" fmla="*/ 299 w 332"/>
                <a:gd name="T41" fmla="*/ 214 h 716"/>
                <a:gd name="T42" fmla="*/ 309 w 332"/>
                <a:gd name="T43" fmla="*/ 246 h 716"/>
                <a:gd name="T44" fmla="*/ 309 w 332"/>
                <a:gd name="T45" fmla="*/ 288 h 716"/>
                <a:gd name="T46" fmla="*/ 309 w 332"/>
                <a:gd name="T47" fmla="*/ 310 h 716"/>
                <a:gd name="T48" fmla="*/ 309 w 332"/>
                <a:gd name="T49" fmla="*/ 342 h 716"/>
                <a:gd name="T50" fmla="*/ 320 w 332"/>
                <a:gd name="T51" fmla="*/ 374 h 716"/>
                <a:gd name="T52" fmla="*/ 320 w 332"/>
                <a:gd name="T53" fmla="*/ 416 h 716"/>
                <a:gd name="T54" fmla="*/ 320 w 332"/>
                <a:gd name="T55" fmla="*/ 448 h 716"/>
                <a:gd name="T56" fmla="*/ 331 w 332"/>
                <a:gd name="T57" fmla="*/ 480 h 716"/>
                <a:gd name="T58" fmla="*/ 331 w 332"/>
                <a:gd name="T59" fmla="*/ 502 h 716"/>
                <a:gd name="T60" fmla="*/ 331 w 332"/>
                <a:gd name="T61" fmla="*/ 534 h 716"/>
                <a:gd name="T62" fmla="*/ 331 w 332"/>
                <a:gd name="T63" fmla="*/ 555 h 716"/>
                <a:gd name="T64" fmla="*/ 331 w 332"/>
                <a:gd name="T65" fmla="*/ 576 h 716"/>
                <a:gd name="T66" fmla="*/ 331 w 332"/>
                <a:gd name="T67" fmla="*/ 598 h 716"/>
                <a:gd name="T68" fmla="*/ 331 w 332"/>
                <a:gd name="T69" fmla="*/ 630 h 716"/>
                <a:gd name="T70" fmla="*/ 331 w 332"/>
                <a:gd name="T71" fmla="*/ 651 h 716"/>
                <a:gd name="T72" fmla="*/ 331 w 332"/>
                <a:gd name="T73" fmla="*/ 672 h 716"/>
                <a:gd name="T74" fmla="*/ 331 w 332"/>
                <a:gd name="T75" fmla="*/ 694 h 716"/>
                <a:gd name="T76" fmla="*/ 331 w 332"/>
                <a:gd name="T77" fmla="*/ 715 h 716"/>
                <a:gd name="T78" fmla="*/ 331 w 332"/>
                <a:gd name="T79" fmla="*/ 694 h 716"/>
                <a:gd name="T80" fmla="*/ 320 w 332"/>
                <a:gd name="T81" fmla="*/ 672 h 716"/>
                <a:gd name="T82" fmla="*/ 309 w 332"/>
                <a:gd name="T83" fmla="*/ 651 h 716"/>
                <a:gd name="T84" fmla="*/ 309 w 332"/>
                <a:gd name="T85" fmla="*/ 630 h 716"/>
                <a:gd name="T86" fmla="*/ 299 w 332"/>
                <a:gd name="T87" fmla="*/ 608 h 716"/>
                <a:gd name="T88" fmla="*/ 288 w 332"/>
                <a:gd name="T89" fmla="*/ 587 h 716"/>
                <a:gd name="T90" fmla="*/ 277 w 332"/>
                <a:gd name="T91" fmla="*/ 566 h 716"/>
                <a:gd name="T92" fmla="*/ 256 w 332"/>
                <a:gd name="T93" fmla="*/ 544 h 716"/>
                <a:gd name="T94" fmla="*/ 235 w 332"/>
                <a:gd name="T95" fmla="*/ 523 h 716"/>
                <a:gd name="T96" fmla="*/ 192 w 332"/>
                <a:gd name="T97" fmla="*/ 355 h 716"/>
                <a:gd name="T98" fmla="*/ 114 w 332"/>
                <a:gd name="T99" fmla="*/ 215 h 71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32"/>
                <a:gd name="T151" fmla="*/ 0 h 716"/>
                <a:gd name="T152" fmla="*/ 332 w 332"/>
                <a:gd name="T153" fmla="*/ 716 h 71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32" h="716">
                  <a:moveTo>
                    <a:pt x="114" y="215"/>
                  </a:moveTo>
                  <a:lnTo>
                    <a:pt x="118" y="221"/>
                  </a:lnTo>
                  <a:lnTo>
                    <a:pt x="88" y="147"/>
                  </a:lnTo>
                  <a:lnTo>
                    <a:pt x="56" y="113"/>
                  </a:lnTo>
                  <a:lnTo>
                    <a:pt x="0" y="101"/>
                  </a:lnTo>
                  <a:lnTo>
                    <a:pt x="34" y="39"/>
                  </a:lnTo>
                  <a:lnTo>
                    <a:pt x="85" y="0"/>
                  </a:lnTo>
                  <a:lnTo>
                    <a:pt x="107" y="0"/>
                  </a:lnTo>
                  <a:lnTo>
                    <a:pt x="128" y="0"/>
                  </a:lnTo>
                  <a:lnTo>
                    <a:pt x="149" y="11"/>
                  </a:lnTo>
                  <a:lnTo>
                    <a:pt x="171" y="22"/>
                  </a:lnTo>
                  <a:lnTo>
                    <a:pt x="192" y="32"/>
                  </a:lnTo>
                  <a:lnTo>
                    <a:pt x="224" y="54"/>
                  </a:lnTo>
                  <a:lnTo>
                    <a:pt x="245" y="64"/>
                  </a:lnTo>
                  <a:lnTo>
                    <a:pt x="256" y="86"/>
                  </a:lnTo>
                  <a:lnTo>
                    <a:pt x="267" y="107"/>
                  </a:lnTo>
                  <a:lnTo>
                    <a:pt x="277" y="128"/>
                  </a:lnTo>
                  <a:lnTo>
                    <a:pt x="288" y="150"/>
                  </a:lnTo>
                  <a:lnTo>
                    <a:pt x="299" y="171"/>
                  </a:lnTo>
                  <a:lnTo>
                    <a:pt x="299" y="192"/>
                  </a:lnTo>
                  <a:lnTo>
                    <a:pt x="299" y="214"/>
                  </a:lnTo>
                  <a:lnTo>
                    <a:pt x="309" y="246"/>
                  </a:lnTo>
                  <a:lnTo>
                    <a:pt x="309" y="288"/>
                  </a:lnTo>
                  <a:lnTo>
                    <a:pt x="309" y="310"/>
                  </a:lnTo>
                  <a:lnTo>
                    <a:pt x="309" y="342"/>
                  </a:lnTo>
                  <a:lnTo>
                    <a:pt x="320" y="374"/>
                  </a:lnTo>
                  <a:lnTo>
                    <a:pt x="320" y="416"/>
                  </a:lnTo>
                  <a:lnTo>
                    <a:pt x="320" y="448"/>
                  </a:lnTo>
                  <a:lnTo>
                    <a:pt x="331" y="480"/>
                  </a:lnTo>
                  <a:lnTo>
                    <a:pt x="331" y="502"/>
                  </a:lnTo>
                  <a:lnTo>
                    <a:pt x="331" y="534"/>
                  </a:lnTo>
                  <a:lnTo>
                    <a:pt x="331" y="555"/>
                  </a:lnTo>
                  <a:lnTo>
                    <a:pt x="331" y="576"/>
                  </a:lnTo>
                  <a:lnTo>
                    <a:pt x="331" y="598"/>
                  </a:lnTo>
                  <a:lnTo>
                    <a:pt x="331" y="630"/>
                  </a:lnTo>
                  <a:lnTo>
                    <a:pt x="331" y="651"/>
                  </a:lnTo>
                  <a:lnTo>
                    <a:pt x="331" y="672"/>
                  </a:lnTo>
                  <a:lnTo>
                    <a:pt x="331" y="694"/>
                  </a:lnTo>
                  <a:lnTo>
                    <a:pt x="331" y="715"/>
                  </a:lnTo>
                  <a:lnTo>
                    <a:pt x="331" y="694"/>
                  </a:lnTo>
                  <a:lnTo>
                    <a:pt x="320" y="672"/>
                  </a:lnTo>
                  <a:lnTo>
                    <a:pt x="309" y="651"/>
                  </a:lnTo>
                  <a:lnTo>
                    <a:pt x="309" y="630"/>
                  </a:lnTo>
                  <a:lnTo>
                    <a:pt x="299" y="608"/>
                  </a:lnTo>
                  <a:lnTo>
                    <a:pt x="288" y="587"/>
                  </a:lnTo>
                  <a:lnTo>
                    <a:pt x="277" y="566"/>
                  </a:lnTo>
                  <a:lnTo>
                    <a:pt x="256" y="544"/>
                  </a:lnTo>
                  <a:lnTo>
                    <a:pt x="235" y="523"/>
                  </a:lnTo>
                  <a:lnTo>
                    <a:pt x="192" y="355"/>
                  </a:lnTo>
                  <a:lnTo>
                    <a:pt x="114" y="215"/>
                  </a:lnTo>
                </a:path>
              </a:pathLst>
            </a:custGeom>
            <a:solidFill>
              <a:srgbClr val="AD6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Freeform 22"/>
            <p:cNvSpPr>
              <a:spLocks/>
            </p:cNvSpPr>
            <p:nvPr/>
          </p:nvSpPr>
          <p:spPr bwMode="auto">
            <a:xfrm>
              <a:off x="914" y="2135"/>
              <a:ext cx="91" cy="15"/>
            </a:xfrm>
            <a:custGeom>
              <a:avLst/>
              <a:gdLst>
                <a:gd name="T0" fmla="*/ 0 w 91"/>
                <a:gd name="T1" fmla="*/ 14 h 15"/>
                <a:gd name="T2" fmla="*/ 4 w 91"/>
                <a:gd name="T3" fmla="*/ 12 h 15"/>
                <a:gd name="T4" fmla="*/ 8 w 91"/>
                <a:gd name="T5" fmla="*/ 10 h 15"/>
                <a:gd name="T6" fmla="*/ 12 w 91"/>
                <a:gd name="T7" fmla="*/ 10 h 15"/>
                <a:gd name="T8" fmla="*/ 20 w 91"/>
                <a:gd name="T9" fmla="*/ 6 h 15"/>
                <a:gd name="T10" fmla="*/ 26 w 91"/>
                <a:gd name="T11" fmla="*/ 4 h 15"/>
                <a:gd name="T12" fmla="*/ 32 w 91"/>
                <a:gd name="T13" fmla="*/ 4 h 15"/>
                <a:gd name="T14" fmla="*/ 38 w 91"/>
                <a:gd name="T15" fmla="*/ 2 h 15"/>
                <a:gd name="T16" fmla="*/ 42 w 91"/>
                <a:gd name="T17" fmla="*/ 2 h 15"/>
                <a:gd name="T18" fmla="*/ 48 w 91"/>
                <a:gd name="T19" fmla="*/ 2 h 15"/>
                <a:gd name="T20" fmla="*/ 54 w 91"/>
                <a:gd name="T21" fmla="*/ 0 h 15"/>
                <a:gd name="T22" fmla="*/ 60 w 91"/>
                <a:gd name="T23" fmla="*/ 0 h 15"/>
                <a:gd name="T24" fmla="*/ 64 w 91"/>
                <a:gd name="T25" fmla="*/ 0 h 15"/>
                <a:gd name="T26" fmla="*/ 70 w 91"/>
                <a:gd name="T27" fmla="*/ 0 h 15"/>
                <a:gd name="T28" fmla="*/ 74 w 91"/>
                <a:gd name="T29" fmla="*/ 0 h 15"/>
                <a:gd name="T30" fmla="*/ 78 w 91"/>
                <a:gd name="T31" fmla="*/ 0 h 15"/>
                <a:gd name="T32" fmla="*/ 82 w 91"/>
                <a:gd name="T33" fmla="*/ 4 h 15"/>
                <a:gd name="T34" fmla="*/ 86 w 91"/>
                <a:gd name="T35" fmla="*/ 4 h 15"/>
                <a:gd name="T36" fmla="*/ 90 w 91"/>
                <a:gd name="T37" fmla="*/ 6 h 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1"/>
                <a:gd name="T58" fmla="*/ 0 h 15"/>
                <a:gd name="T59" fmla="*/ 91 w 91"/>
                <a:gd name="T60" fmla="*/ 15 h 1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1" h="15">
                  <a:moveTo>
                    <a:pt x="0" y="14"/>
                  </a:moveTo>
                  <a:lnTo>
                    <a:pt x="4" y="12"/>
                  </a:lnTo>
                  <a:lnTo>
                    <a:pt x="8" y="10"/>
                  </a:lnTo>
                  <a:lnTo>
                    <a:pt x="12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2" y="4"/>
                  </a:lnTo>
                  <a:lnTo>
                    <a:pt x="38" y="2"/>
                  </a:lnTo>
                  <a:lnTo>
                    <a:pt x="42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Freeform 23"/>
            <p:cNvSpPr>
              <a:spLocks/>
            </p:cNvSpPr>
            <p:nvPr/>
          </p:nvSpPr>
          <p:spPr bwMode="auto">
            <a:xfrm>
              <a:off x="1126" y="2143"/>
              <a:ext cx="91" cy="15"/>
            </a:xfrm>
            <a:custGeom>
              <a:avLst/>
              <a:gdLst>
                <a:gd name="T0" fmla="*/ 0 w 91"/>
                <a:gd name="T1" fmla="*/ 14 h 15"/>
                <a:gd name="T2" fmla="*/ 4 w 91"/>
                <a:gd name="T3" fmla="*/ 12 h 15"/>
                <a:gd name="T4" fmla="*/ 8 w 91"/>
                <a:gd name="T5" fmla="*/ 10 h 15"/>
                <a:gd name="T6" fmla="*/ 12 w 91"/>
                <a:gd name="T7" fmla="*/ 10 h 15"/>
                <a:gd name="T8" fmla="*/ 20 w 91"/>
                <a:gd name="T9" fmla="*/ 6 h 15"/>
                <a:gd name="T10" fmla="*/ 26 w 91"/>
                <a:gd name="T11" fmla="*/ 4 h 15"/>
                <a:gd name="T12" fmla="*/ 32 w 91"/>
                <a:gd name="T13" fmla="*/ 4 h 15"/>
                <a:gd name="T14" fmla="*/ 38 w 91"/>
                <a:gd name="T15" fmla="*/ 2 h 15"/>
                <a:gd name="T16" fmla="*/ 42 w 91"/>
                <a:gd name="T17" fmla="*/ 2 h 15"/>
                <a:gd name="T18" fmla="*/ 48 w 91"/>
                <a:gd name="T19" fmla="*/ 2 h 15"/>
                <a:gd name="T20" fmla="*/ 54 w 91"/>
                <a:gd name="T21" fmla="*/ 0 h 15"/>
                <a:gd name="T22" fmla="*/ 60 w 91"/>
                <a:gd name="T23" fmla="*/ 0 h 15"/>
                <a:gd name="T24" fmla="*/ 64 w 91"/>
                <a:gd name="T25" fmla="*/ 0 h 15"/>
                <a:gd name="T26" fmla="*/ 70 w 91"/>
                <a:gd name="T27" fmla="*/ 0 h 15"/>
                <a:gd name="T28" fmla="*/ 74 w 91"/>
                <a:gd name="T29" fmla="*/ 0 h 15"/>
                <a:gd name="T30" fmla="*/ 78 w 91"/>
                <a:gd name="T31" fmla="*/ 0 h 15"/>
                <a:gd name="T32" fmla="*/ 82 w 91"/>
                <a:gd name="T33" fmla="*/ 4 h 15"/>
                <a:gd name="T34" fmla="*/ 86 w 91"/>
                <a:gd name="T35" fmla="*/ 4 h 15"/>
                <a:gd name="T36" fmla="*/ 90 w 91"/>
                <a:gd name="T37" fmla="*/ 6 h 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1"/>
                <a:gd name="T58" fmla="*/ 0 h 15"/>
                <a:gd name="T59" fmla="*/ 91 w 91"/>
                <a:gd name="T60" fmla="*/ 15 h 1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1" h="15">
                  <a:moveTo>
                    <a:pt x="0" y="14"/>
                  </a:moveTo>
                  <a:lnTo>
                    <a:pt x="4" y="12"/>
                  </a:lnTo>
                  <a:lnTo>
                    <a:pt x="8" y="10"/>
                  </a:lnTo>
                  <a:lnTo>
                    <a:pt x="12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2" y="4"/>
                  </a:lnTo>
                  <a:lnTo>
                    <a:pt x="38" y="2"/>
                  </a:lnTo>
                  <a:lnTo>
                    <a:pt x="42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Freeform 24"/>
            <p:cNvSpPr>
              <a:spLocks/>
            </p:cNvSpPr>
            <p:nvPr/>
          </p:nvSpPr>
          <p:spPr bwMode="auto">
            <a:xfrm>
              <a:off x="672" y="1895"/>
              <a:ext cx="332" cy="716"/>
            </a:xfrm>
            <a:custGeom>
              <a:avLst/>
              <a:gdLst>
                <a:gd name="T0" fmla="*/ 217 w 332"/>
                <a:gd name="T1" fmla="*/ 215 h 716"/>
                <a:gd name="T2" fmla="*/ 213 w 332"/>
                <a:gd name="T3" fmla="*/ 221 h 716"/>
                <a:gd name="T4" fmla="*/ 243 w 332"/>
                <a:gd name="T5" fmla="*/ 147 h 716"/>
                <a:gd name="T6" fmla="*/ 275 w 332"/>
                <a:gd name="T7" fmla="*/ 113 h 716"/>
                <a:gd name="T8" fmla="*/ 331 w 332"/>
                <a:gd name="T9" fmla="*/ 101 h 716"/>
                <a:gd name="T10" fmla="*/ 297 w 332"/>
                <a:gd name="T11" fmla="*/ 39 h 716"/>
                <a:gd name="T12" fmla="*/ 246 w 332"/>
                <a:gd name="T13" fmla="*/ 0 h 716"/>
                <a:gd name="T14" fmla="*/ 224 w 332"/>
                <a:gd name="T15" fmla="*/ 0 h 716"/>
                <a:gd name="T16" fmla="*/ 203 w 332"/>
                <a:gd name="T17" fmla="*/ 0 h 716"/>
                <a:gd name="T18" fmla="*/ 182 w 332"/>
                <a:gd name="T19" fmla="*/ 11 h 716"/>
                <a:gd name="T20" fmla="*/ 160 w 332"/>
                <a:gd name="T21" fmla="*/ 22 h 716"/>
                <a:gd name="T22" fmla="*/ 139 w 332"/>
                <a:gd name="T23" fmla="*/ 32 h 716"/>
                <a:gd name="T24" fmla="*/ 107 w 332"/>
                <a:gd name="T25" fmla="*/ 54 h 716"/>
                <a:gd name="T26" fmla="*/ 86 w 332"/>
                <a:gd name="T27" fmla="*/ 64 h 716"/>
                <a:gd name="T28" fmla="*/ 75 w 332"/>
                <a:gd name="T29" fmla="*/ 86 h 716"/>
                <a:gd name="T30" fmla="*/ 64 w 332"/>
                <a:gd name="T31" fmla="*/ 107 h 716"/>
                <a:gd name="T32" fmla="*/ 54 w 332"/>
                <a:gd name="T33" fmla="*/ 128 h 716"/>
                <a:gd name="T34" fmla="*/ 43 w 332"/>
                <a:gd name="T35" fmla="*/ 150 h 716"/>
                <a:gd name="T36" fmla="*/ 32 w 332"/>
                <a:gd name="T37" fmla="*/ 171 h 716"/>
                <a:gd name="T38" fmla="*/ 32 w 332"/>
                <a:gd name="T39" fmla="*/ 192 h 716"/>
                <a:gd name="T40" fmla="*/ 32 w 332"/>
                <a:gd name="T41" fmla="*/ 214 h 716"/>
                <a:gd name="T42" fmla="*/ 22 w 332"/>
                <a:gd name="T43" fmla="*/ 246 h 716"/>
                <a:gd name="T44" fmla="*/ 22 w 332"/>
                <a:gd name="T45" fmla="*/ 288 h 716"/>
                <a:gd name="T46" fmla="*/ 22 w 332"/>
                <a:gd name="T47" fmla="*/ 310 h 716"/>
                <a:gd name="T48" fmla="*/ 22 w 332"/>
                <a:gd name="T49" fmla="*/ 342 h 716"/>
                <a:gd name="T50" fmla="*/ 11 w 332"/>
                <a:gd name="T51" fmla="*/ 374 h 716"/>
                <a:gd name="T52" fmla="*/ 11 w 332"/>
                <a:gd name="T53" fmla="*/ 416 h 716"/>
                <a:gd name="T54" fmla="*/ 11 w 332"/>
                <a:gd name="T55" fmla="*/ 448 h 716"/>
                <a:gd name="T56" fmla="*/ 0 w 332"/>
                <a:gd name="T57" fmla="*/ 480 h 716"/>
                <a:gd name="T58" fmla="*/ 0 w 332"/>
                <a:gd name="T59" fmla="*/ 502 h 716"/>
                <a:gd name="T60" fmla="*/ 0 w 332"/>
                <a:gd name="T61" fmla="*/ 534 h 716"/>
                <a:gd name="T62" fmla="*/ 0 w 332"/>
                <a:gd name="T63" fmla="*/ 555 h 716"/>
                <a:gd name="T64" fmla="*/ 0 w 332"/>
                <a:gd name="T65" fmla="*/ 576 h 716"/>
                <a:gd name="T66" fmla="*/ 0 w 332"/>
                <a:gd name="T67" fmla="*/ 598 h 716"/>
                <a:gd name="T68" fmla="*/ 0 w 332"/>
                <a:gd name="T69" fmla="*/ 630 h 716"/>
                <a:gd name="T70" fmla="*/ 0 w 332"/>
                <a:gd name="T71" fmla="*/ 651 h 716"/>
                <a:gd name="T72" fmla="*/ 0 w 332"/>
                <a:gd name="T73" fmla="*/ 672 h 716"/>
                <a:gd name="T74" fmla="*/ 0 w 332"/>
                <a:gd name="T75" fmla="*/ 694 h 716"/>
                <a:gd name="T76" fmla="*/ 0 w 332"/>
                <a:gd name="T77" fmla="*/ 715 h 716"/>
                <a:gd name="T78" fmla="*/ 0 w 332"/>
                <a:gd name="T79" fmla="*/ 694 h 716"/>
                <a:gd name="T80" fmla="*/ 11 w 332"/>
                <a:gd name="T81" fmla="*/ 672 h 716"/>
                <a:gd name="T82" fmla="*/ 22 w 332"/>
                <a:gd name="T83" fmla="*/ 651 h 716"/>
                <a:gd name="T84" fmla="*/ 22 w 332"/>
                <a:gd name="T85" fmla="*/ 630 h 716"/>
                <a:gd name="T86" fmla="*/ 32 w 332"/>
                <a:gd name="T87" fmla="*/ 608 h 716"/>
                <a:gd name="T88" fmla="*/ 43 w 332"/>
                <a:gd name="T89" fmla="*/ 587 h 716"/>
                <a:gd name="T90" fmla="*/ 54 w 332"/>
                <a:gd name="T91" fmla="*/ 566 h 716"/>
                <a:gd name="T92" fmla="*/ 75 w 332"/>
                <a:gd name="T93" fmla="*/ 544 h 716"/>
                <a:gd name="T94" fmla="*/ 96 w 332"/>
                <a:gd name="T95" fmla="*/ 523 h 716"/>
                <a:gd name="T96" fmla="*/ 139 w 332"/>
                <a:gd name="T97" fmla="*/ 355 h 716"/>
                <a:gd name="T98" fmla="*/ 217 w 332"/>
                <a:gd name="T99" fmla="*/ 215 h 71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32"/>
                <a:gd name="T151" fmla="*/ 0 h 716"/>
                <a:gd name="T152" fmla="*/ 332 w 332"/>
                <a:gd name="T153" fmla="*/ 716 h 71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32" h="716">
                  <a:moveTo>
                    <a:pt x="217" y="215"/>
                  </a:moveTo>
                  <a:lnTo>
                    <a:pt x="213" y="221"/>
                  </a:lnTo>
                  <a:lnTo>
                    <a:pt x="243" y="147"/>
                  </a:lnTo>
                  <a:lnTo>
                    <a:pt x="275" y="113"/>
                  </a:lnTo>
                  <a:lnTo>
                    <a:pt x="331" y="101"/>
                  </a:lnTo>
                  <a:lnTo>
                    <a:pt x="297" y="39"/>
                  </a:lnTo>
                  <a:lnTo>
                    <a:pt x="246" y="0"/>
                  </a:lnTo>
                  <a:lnTo>
                    <a:pt x="224" y="0"/>
                  </a:lnTo>
                  <a:lnTo>
                    <a:pt x="203" y="0"/>
                  </a:lnTo>
                  <a:lnTo>
                    <a:pt x="182" y="11"/>
                  </a:lnTo>
                  <a:lnTo>
                    <a:pt x="160" y="22"/>
                  </a:lnTo>
                  <a:lnTo>
                    <a:pt x="139" y="32"/>
                  </a:lnTo>
                  <a:lnTo>
                    <a:pt x="107" y="54"/>
                  </a:lnTo>
                  <a:lnTo>
                    <a:pt x="86" y="64"/>
                  </a:lnTo>
                  <a:lnTo>
                    <a:pt x="75" y="86"/>
                  </a:lnTo>
                  <a:lnTo>
                    <a:pt x="64" y="107"/>
                  </a:lnTo>
                  <a:lnTo>
                    <a:pt x="54" y="128"/>
                  </a:lnTo>
                  <a:lnTo>
                    <a:pt x="43" y="150"/>
                  </a:lnTo>
                  <a:lnTo>
                    <a:pt x="32" y="171"/>
                  </a:lnTo>
                  <a:lnTo>
                    <a:pt x="32" y="192"/>
                  </a:lnTo>
                  <a:lnTo>
                    <a:pt x="32" y="214"/>
                  </a:lnTo>
                  <a:lnTo>
                    <a:pt x="22" y="246"/>
                  </a:lnTo>
                  <a:lnTo>
                    <a:pt x="22" y="288"/>
                  </a:lnTo>
                  <a:lnTo>
                    <a:pt x="22" y="310"/>
                  </a:lnTo>
                  <a:lnTo>
                    <a:pt x="22" y="342"/>
                  </a:lnTo>
                  <a:lnTo>
                    <a:pt x="11" y="374"/>
                  </a:lnTo>
                  <a:lnTo>
                    <a:pt x="11" y="416"/>
                  </a:lnTo>
                  <a:lnTo>
                    <a:pt x="11" y="448"/>
                  </a:lnTo>
                  <a:lnTo>
                    <a:pt x="0" y="480"/>
                  </a:lnTo>
                  <a:lnTo>
                    <a:pt x="0" y="502"/>
                  </a:lnTo>
                  <a:lnTo>
                    <a:pt x="0" y="534"/>
                  </a:lnTo>
                  <a:lnTo>
                    <a:pt x="0" y="555"/>
                  </a:lnTo>
                  <a:lnTo>
                    <a:pt x="0" y="576"/>
                  </a:lnTo>
                  <a:lnTo>
                    <a:pt x="0" y="598"/>
                  </a:lnTo>
                  <a:lnTo>
                    <a:pt x="0" y="630"/>
                  </a:lnTo>
                  <a:lnTo>
                    <a:pt x="0" y="651"/>
                  </a:lnTo>
                  <a:lnTo>
                    <a:pt x="0" y="672"/>
                  </a:lnTo>
                  <a:lnTo>
                    <a:pt x="0" y="694"/>
                  </a:lnTo>
                  <a:lnTo>
                    <a:pt x="0" y="715"/>
                  </a:lnTo>
                  <a:lnTo>
                    <a:pt x="0" y="694"/>
                  </a:lnTo>
                  <a:lnTo>
                    <a:pt x="11" y="672"/>
                  </a:lnTo>
                  <a:lnTo>
                    <a:pt x="22" y="651"/>
                  </a:lnTo>
                  <a:lnTo>
                    <a:pt x="22" y="630"/>
                  </a:lnTo>
                  <a:lnTo>
                    <a:pt x="32" y="608"/>
                  </a:lnTo>
                  <a:lnTo>
                    <a:pt x="43" y="587"/>
                  </a:lnTo>
                  <a:lnTo>
                    <a:pt x="54" y="566"/>
                  </a:lnTo>
                  <a:lnTo>
                    <a:pt x="75" y="544"/>
                  </a:lnTo>
                  <a:lnTo>
                    <a:pt x="96" y="523"/>
                  </a:lnTo>
                  <a:lnTo>
                    <a:pt x="139" y="355"/>
                  </a:lnTo>
                  <a:lnTo>
                    <a:pt x="217" y="215"/>
                  </a:lnTo>
                </a:path>
              </a:pathLst>
            </a:custGeom>
            <a:solidFill>
              <a:srgbClr val="AD6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Freeform 25"/>
            <p:cNvSpPr>
              <a:spLocks/>
            </p:cNvSpPr>
            <p:nvPr/>
          </p:nvSpPr>
          <p:spPr bwMode="auto">
            <a:xfrm>
              <a:off x="897" y="1872"/>
              <a:ext cx="321" cy="129"/>
            </a:xfrm>
            <a:custGeom>
              <a:avLst/>
              <a:gdLst>
                <a:gd name="T0" fmla="*/ 0 w 321"/>
                <a:gd name="T1" fmla="*/ 47 h 129"/>
                <a:gd name="T2" fmla="*/ 37 w 321"/>
                <a:gd name="T3" fmla="*/ 23 h 129"/>
                <a:gd name="T4" fmla="*/ 74 w 321"/>
                <a:gd name="T5" fmla="*/ 12 h 129"/>
                <a:gd name="T6" fmla="*/ 113 w 321"/>
                <a:gd name="T7" fmla="*/ 12 h 129"/>
                <a:gd name="T8" fmla="*/ 150 w 321"/>
                <a:gd name="T9" fmla="*/ 0 h 129"/>
                <a:gd name="T10" fmla="*/ 187 w 321"/>
                <a:gd name="T11" fmla="*/ 12 h 129"/>
                <a:gd name="T12" fmla="*/ 226 w 321"/>
                <a:gd name="T13" fmla="*/ 23 h 129"/>
                <a:gd name="T14" fmla="*/ 263 w 321"/>
                <a:gd name="T15" fmla="*/ 23 h 129"/>
                <a:gd name="T16" fmla="*/ 301 w 321"/>
                <a:gd name="T17" fmla="*/ 35 h 129"/>
                <a:gd name="T18" fmla="*/ 320 w 321"/>
                <a:gd name="T19" fmla="*/ 58 h 129"/>
                <a:gd name="T20" fmla="*/ 320 w 321"/>
                <a:gd name="T21" fmla="*/ 82 h 129"/>
                <a:gd name="T22" fmla="*/ 283 w 321"/>
                <a:gd name="T23" fmla="*/ 93 h 129"/>
                <a:gd name="T24" fmla="*/ 263 w 321"/>
                <a:gd name="T25" fmla="*/ 117 h 129"/>
                <a:gd name="T26" fmla="*/ 226 w 321"/>
                <a:gd name="T27" fmla="*/ 117 h 129"/>
                <a:gd name="T28" fmla="*/ 187 w 321"/>
                <a:gd name="T29" fmla="*/ 128 h 129"/>
                <a:gd name="T30" fmla="*/ 150 w 321"/>
                <a:gd name="T31" fmla="*/ 128 h 129"/>
                <a:gd name="T32" fmla="*/ 113 w 321"/>
                <a:gd name="T33" fmla="*/ 128 h 129"/>
                <a:gd name="T34" fmla="*/ 94 w 321"/>
                <a:gd name="T35" fmla="*/ 105 h 129"/>
                <a:gd name="T36" fmla="*/ 74 w 321"/>
                <a:gd name="T37" fmla="*/ 82 h 129"/>
                <a:gd name="T38" fmla="*/ 57 w 321"/>
                <a:gd name="T39" fmla="*/ 58 h 129"/>
                <a:gd name="T40" fmla="*/ 18 w 321"/>
                <a:gd name="T41" fmla="*/ 58 h 129"/>
                <a:gd name="T42" fmla="*/ 0 w 321"/>
                <a:gd name="T43" fmla="*/ 47 h 12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1"/>
                <a:gd name="T67" fmla="*/ 0 h 129"/>
                <a:gd name="T68" fmla="*/ 321 w 321"/>
                <a:gd name="T69" fmla="*/ 129 h 12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1" h="129">
                  <a:moveTo>
                    <a:pt x="0" y="47"/>
                  </a:moveTo>
                  <a:lnTo>
                    <a:pt x="37" y="23"/>
                  </a:lnTo>
                  <a:lnTo>
                    <a:pt x="74" y="12"/>
                  </a:lnTo>
                  <a:lnTo>
                    <a:pt x="113" y="12"/>
                  </a:lnTo>
                  <a:lnTo>
                    <a:pt x="150" y="0"/>
                  </a:lnTo>
                  <a:lnTo>
                    <a:pt x="187" y="12"/>
                  </a:lnTo>
                  <a:lnTo>
                    <a:pt x="226" y="23"/>
                  </a:lnTo>
                  <a:lnTo>
                    <a:pt x="263" y="23"/>
                  </a:lnTo>
                  <a:lnTo>
                    <a:pt x="301" y="35"/>
                  </a:lnTo>
                  <a:lnTo>
                    <a:pt x="320" y="58"/>
                  </a:lnTo>
                  <a:lnTo>
                    <a:pt x="320" y="82"/>
                  </a:lnTo>
                  <a:lnTo>
                    <a:pt x="283" y="93"/>
                  </a:lnTo>
                  <a:lnTo>
                    <a:pt x="263" y="117"/>
                  </a:lnTo>
                  <a:lnTo>
                    <a:pt x="226" y="117"/>
                  </a:lnTo>
                  <a:lnTo>
                    <a:pt x="187" y="128"/>
                  </a:lnTo>
                  <a:lnTo>
                    <a:pt x="150" y="128"/>
                  </a:lnTo>
                  <a:lnTo>
                    <a:pt x="113" y="128"/>
                  </a:lnTo>
                  <a:lnTo>
                    <a:pt x="94" y="105"/>
                  </a:lnTo>
                  <a:lnTo>
                    <a:pt x="74" y="82"/>
                  </a:lnTo>
                  <a:lnTo>
                    <a:pt x="57" y="58"/>
                  </a:lnTo>
                  <a:lnTo>
                    <a:pt x="18" y="58"/>
                  </a:lnTo>
                  <a:lnTo>
                    <a:pt x="0" y="47"/>
                  </a:lnTo>
                </a:path>
              </a:pathLst>
            </a:custGeom>
            <a:solidFill>
              <a:srgbClr val="AD6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6" name="Group 5"/>
          <p:cNvGrpSpPr>
            <a:grpSpLocks/>
          </p:cNvGrpSpPr>
          <p:nvPr/>
        </p:nvGrpSpPr>
        <p:grpSpPr bwMode="auto">
          <a:xfrm>
            <a:off x="7566249" y="3328988"/>
            <a:ext cx="787400" cy="1104900"/>
            <a:chOff x="4320" y="1776"/>
            <a:chExt cx="496" cy="695"/>
          </a:xfrm>
        </p:grpSpPr>
        <p:sp>
          <p:nvSpPr>
            <p:cNvPr id="33799" name="Oval 9"/>
            <p:cNvSpPr>
              <a:spLocks noChangeArrowheads="1"/>
            </p:cNvSpPr>
            <p:nvPr/>
          </p:nvSpPr>
          <p:spPr bwMode="auto">
            <a:xfrm>
              <a:off x="4320" y="1983"/>
              <a:ext cx="496" cy="488"/>
            </a:xfrm>
            <a:prstGeom prst="ellipse">
              <a:avLst/>
            </a:prstGeom>
            <a:solidFill>
              <a:srgbClr val="FDA4B5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33800" name="Freeform 10"/>
            <p:cNvSpPr>
              <a:spLocks/>
            </p:cNvSpPr>
            <p:nvPr/>
          </p:nvSpPr>
          <p:spPr bwMode="auto">
            <a:xfrm>
              <a:off x="4436" y="2267"/>
              <a:ext cx="249" cy="89"/>
            </a:xfrm>
            <a:custGeom>
              <a:avLst/>
              <a:gdLst>
                <a:gd name="T0" fmla="*/ 0 w 249"/>
                <a:gd name="T1" fmla="*/ 0 h 89"/>
                <a:gd name="T2" fmla="*/ 16 w 249"/>
                <a:gd name="T3" fmla="*/ 16 h 89"/>
                <a:gd name="T4" fmla="*/ 32 w 249"/>
                <a:gd name="T5" fmla="*/ 32 h 89"/>
                <a:gd name="T6" fmla="*/ 56 w 249"/>
                <a:gd name="T7" fmla="*/ 48 h 89"/>
                <a:gd name="T8" fmla="*/ 72 w 249"/>
                <a:gd name="T9" fmla="*/ 56 h 89"/>
                <a:gd name="T10" fmla="*/ 88 w 249"/>
                <a:gd name="T11" fmla="*/ 64 h 89"/>
                <a:gd name="T12" fmla="*/ 104 w 249"/>
                <a:gd name="T13" fmla="*/ 72 h 89"/>
                <a:gd name="T14" fmla="*/ 120 w 249"/>
                <a:gd name="T15" fmla="*/ 80 h 89"/>
                <a:gd name="T16" fmla="*/ 136 w 249"/>
                <a:gd name="T17" fmla="*/ 80 h 89"/>
                <a:gd name="T18" fmla="*/ 152 w 249"/>
                <a:gd name="T19" fmla="*/ 88 h 89"/>
                <a:gd name="T20" fmla="*/ 168 w 249"/>
                <a:gd name="T21" fmla="*/ 88 h 89"/>
                <a:gd name="T22" fmla="*/ 184 w 249"/>
                <a:gd name="T23" fmla="*/ 88 h 89"/>
                <a:gd name="T24" fmla="*/ 200 w 249"/>
                <a:gd name="T25" fmla="*/ 80 h 89"/>
                <a:gd name="T26" fmla="*/ 216 w 249"/>
                <a:gd name="T27" fmla="*/ 72 h 89"/>
                <a:gd name="T28" fmla="*/ 216 w 249"/>
                <a:gd name="T29" fmla="*/ 56 h 89"/>
                <a:gd name="T30" fmla="*/ 232 w 249"/>
                <a:gd name="T31" fmla="*/ 48 h 89"/>
                <a:gd name="T32" fmla="*/ 248 w 249"/>
                <a:gd name="T33" fmla="*/ 40 h 89"/>
                <a:gd name="T34" fmla="*/ 0 w 249"/>
                <a:gd name="T35" fmla="*/ 0 h 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9"/>
                <a:gd name="T55" fmla="*/ 0 h 89"/>
                <a:gd name="T56" fmla="*/ 249 w 249"/>
                <a:gd name="T57" fmla="*/ 89 h 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9" h="89">
                  <a:moveTo>
                    <a:pt x="0" y="0"/>
                  </a:moveTo>
                  <a:lnTo>
                    <a:pt x="16" y="16"/>
                  </a:lnTo>
                  <a:lnTo>
                    <a:pt x="32" y="32"/>
                  </a:lnTo>
                  <a:lnTo>
                    <a:pt x="56" y="48"/>
                  </a:lnTo>
                  <a:lnTo>
                    <a:pt x="72" y="56"/>
                  </a:lnTo>
                  <a:lnTo>
                    <a:pt x="88" y="64"/>
                  </a:lnTo>
                  <a:lnTo>
                    <a:pt x="104" y="72"/>
                  </a:lnTo>
                  <a:lnTo>
                    <a:pt x="120" y="80"/>
                  </a:lnTo>
                  <a:lnTo>
                    <a:pt x="136" y="80"/>
                  </a:lnTo>
                  <a:lnTo>
                    <a:pt x="152" y="88"/>
                  </a:lnTo>
                  <a:lnTo>
                    <a:pt x="168" y="88"/>
                  </a:lnTo>
                  <a:lnTo>
                    <a:pt x="184" y="88"/>
                  </a:lnTo>
                  <a:lnTo>
                    <a:pt x="200" y="80"/>
                  </a:lnTo>
                  <a:lnTo>
                    <a:pt x="216" y="72"/>
                  </a:lnTo>
                  <a:lnTo>
                    <a:pt x="216" y="56"/>
                  </a:lnTo>
                  <a:lnTo>
                    <a:pt x="232" y="48"/>
                  </a:lnTo>
                  <a:lnTo>
                    <a:pt x="248" y="4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Oval 11"/>
            <p:cNvSpPr>
              <a:spLocks noChangeArrowheads="1"/>
            </p:cNvSpPr>
            <p:nvPr/>
          </p:nvSpPr>
          <p:spPr bwMode="auto">
            <a:xfrm>
              <a:off x="4448" y="2127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33802" name="Oval 12"/>
            <p:cNvSpPr>
              <a:spLocks noChangeArrowheads="1"/>
            </p:cNvSpPr>
            <p:nvPr/>
          </p:nvSpPr>
          <p:spPr bwMode="auto">
            <a:xfrm>
              <a:off x="4608" y="2160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33803" name="Arc 21"/>
            <p:cNvSpPr>
              <a:spLocks/>
            </p:cNvSpPr>
            <p:nvPr/>
          </p:nvSpPr>
          <p:spPr bwMode="auto">
            <a:xfrm>
              <a:off x="4367" y="1861"/>
              <a:ext cx="81" cy="16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4" name="Arc 22"/>
            <p:cNvSpPr>
              <a:spLocks/>
            </p:cNvSpPr>
            <p:nvPr/>
          </p:nvSpPr>
          <p:spPr bwMode="auto">
            <a:xfrm>
              <a:off x="4431" y="1776"/>
              <a:ext cx="92" cy="2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5" name="Arc 23"/>
            <p:cNvSpPr>
              <a:spLocks/>
            </p:cNvSpPr>
            <p:nvPr/>
          </p:nvSpPr>
          <p:spPr bwMode="auto">
            <a:xfrm>
              <a:off x="4650" y="1798"/>
              <a:ext cx="92" cy="230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61"/>
                    <a:pt x="9528" y="129"/>
                    <a:pt x="21365" y="0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61"/>
                    <a:pt x="9528" y="129"/>
                    <a:pt x="21365" y="0"/>
                  </a:cubicBezTo>
                  <a:lnTo>
                    <a:pt x="21600" y="21599"/>
                  </a:lnTo>
                  <a:lnTo>
                    <a:pt x="-1" y="21598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6" name="Arc 24"/>
            <p:cNvSpPr>
              <a:spLocks/>
            </p:cNvSpPr>
            <p:nvPr/>
          </p:nvSpPr>
          <p:spPr bwMode="auto">
            <a:xfrm>
              <a:off x="4704" y="1904"/>
              <a:ext cx="101" cy="145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53"/>
                    <a:pt x="9540" y="117"/>
                    <a:pt x="21386" y="0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53"/>
                    <a:pt x="9540" y="117"/>
                    <a:pt x="21386" y="0"/>
                  </a:cubicBezTo>
                  <a:lnTo>
                    <a:pt x="21600" y="21599"/>
                  </a:lnTo>
                  <a:lnTo>
                    <a:pt x="-1" y="21598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809750" y="1311275"/>
            <a:ext cx="6543899" cy="1237948"/>
          </a:xfrm>
          <a:prstGeom prst="rect">
            <a:avLst/>
          </a:prstGeom>
          <a:solidFill>
            <a:srgbClr val="FFFFFF"/>
          </a:solidFill>
          <a:ln w="57150">
            <a:solidFill>
              <a:srgbClr val="33339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Perform all stages in parallel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Say the correct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(v</a:t>
            </a:r>
            <a:r>
              <a:rPr lang="en-US" altLang="en-US" sz="20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r>
              <a:rPr lang="en-US" altLang="en-US" sz="20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aseline="-25000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already </a:t>
            </a:r>
            <a:r>
              <a:rPr lang="en-US" alt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established  for 1≤i≤</a:t>
            </a:r>
            <a:r>
              <a:rPr lang="en-US" altLang="en-US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k-1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000" baseline="-25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000" b="1" dirty="0">
                <a:solidFill>
                  <a:srgbClr val="000000"/>
                </a:solidFill>
                <a:cs typeface="Arial" panose="020B0604020202020204" pitchFamily="34" charset="0"/>
              </a:rPr>
              <a:t>Stage k: </a:t>
            </a:r>
            <a:r>
              <a:rPr lang="en-US" alt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Prover claim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2000" dirty="0" smtClean="0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en-US" altLang="en-US" sz="2000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v</a:t>
            </a:r>
            <a:r>
              <a:rPr lang="en-US" altLang="en-US" sz="2000" baseline="-25000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k</a:t>
            </a:r>
            <a:r>
              <a:rPr lang="en-US" altLang="en-US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)=</a:t>
            </a:r>
            <a:r>
              <a:rPr lang="en-US" altLang="en-US" sz="2000" dirty="0" err="1">
                <a:solidFill>
                  <a:srgbClr val="000000"/>
                </a:solidFill>
                <a:cs typeface="Arial" panose="020B0604020202020204" pitchFamily="34" charset="0"/>
              </a:rPr>
              <a:t>u</a:t>
            </a:r>
            <a:r>
              <a:rPr lang="en-US" altLang="en-US" sz="2000" b="1" baseline="-25000" dirty="0" err="1">
                <a:solidFill>
                  <a:srgbClr val="FF0000"/>
                </a:solidFill>
                <a:cs typeface="Arial" panose="020B0604020202020204" pitchFamily="34" charset="0"/>
              </a:rPr>
              <a:t>r</a:t>
            </a:r>
            <a:endParaRPr lang="en-US" altLang="en-US" sz="2000" b="1" baseline="-250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400" baseline="-250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400" baseline="-25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3798" name="TextBox 1"/>
          <p:cNvSpPr txBox="1">
            <a:spLocks noChangeArrowheads="1"/>
          </p:cNvSpPr>
          <p:nvPr/>
        </p:nvSpPr>
        <p:spPr bwMode="auto">
          <a:xfrm>
            <a:off x="925513" y="5273675"/>
            <a:ext cx="4892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Graph non-isomorphism [GMW, GS] is in AM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97112" y="2759075"/>
            <a:ext cx="5257800" cy="1151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dirty="0"/>
              <a:t>For every vertex  </a:t>
            </a:r>
            <a:r>
              <a:rPr lang="en-US" altLang="en-US" dirty="0">
                <a:solidFill>
                  <a:schemeClr val="accent2"/>
                </a:solidFill>
              </a:rPr>
              <a:t>s</a:t>
            </a:r>
            <a:r>
              <a:rPr lang="en-US" altLang="en-US" dirty="0"/>
              <a:t>&lt;</a:t>
            </a:r>
            <a:r>
              <a:rPr lang="en-US" altLang="en-US" b="1" dirty="0">
                <a:solidFill>
                  <a:srgbClr val="FF0000"/>
                </a:solidFill>
              </a:rPr>
              <a:t>r</a:t>
            </a:r>
            <a:r>
              <a:rPr lang="en-US" altLang="en-US" dirty="0"/>
              <a:t>: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dirty="0">
                <a:cs typeface="Arial" panose="020B0604020202020204" pitchFamily="34" charset="0"/>
              </a:rPr>
              <a:t>Prove graph non-isomorphism of (D</a:t>
            </a:r>
            <a:r>
              <a:rPr lang="en-US" altLang="en-US" baseline="-25000" dirty="0">
                <a:cs typeface="Arial" panose="020B0604020202020204" pitchFamily="34" charset="0"/>
              </a:rPr>
              <a:t>1</a:t>
            </a:r>
            <a:r>
              <a:rPr lang="en-US" altLang="en-US" dirty="0">
                <a:cs typeface="Arial" panose="020B0604020202020204" pitchFamily="34" charset="0"/>
              </a:rPr>
              <a:t>,D</a:t>
            </a:r>
            <a:r>
              <a:rPr lang="en-US" altLang="en-US" baseline="-25000" dirty="0">
                <a:cs typeface="Arial" panose="020B0604020202020204" pitchFamily="34" charset="0"/>
              </a:rPr>
              <a:t>2</a:t>
            </a:r>
            <a:r>
              <a:rPr lang="en-US" altLang="en-US" dirty="0">
                <a:cs typeface="Arial" panose="020B0604020202020204" pitchFamily="34" charset="0"/>
              </a:rPr>
              <a:t>) where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dirty="0" smtClean="0">
                <a:cs typeface="Arial" panose="020B0604020202020204" pitchFamily="34" charset="0"/>
              </a:rPr>
              <a:t>D</a:t>
            </a:r>
            <a:r>
              <a:rPr lang="en-US" altLang="en-US" baseline="-25000" dirty="0" smtClean="0">
                <a:cs typeface="Arial" panose="020B0604020202020204" pitchFamily="34" charset="0"/>
              </a:rPr>
              <a:t>1</a:t>
            </a:r>
            <a:r>
              <a:rPr lang="en-US" altLang="en-US" dirty="0" smtClean="0">
                <a:cs typeface="Arial" panose="020B0604020202020204" pitchFamily="34" charset="0"/>
              </a:rPr>
              <a:t>:Label </a:t>
            </a:r>
            <a:r>
              <a:rPr lang="en-US" altLang="en-US" dirty="0">
                <a:cs typeface="Arial" panose="020B0604020202020204" pitchFamily="34" charset="0"/>
              </a:rPr>
              <a:t>v</a:t>
            </a:r>
            <a:r>
              <a:rPr lang="en-US" altLang="en-US" baseline="-25000" dirty="0">
                <a:cs typeface="Arial" panose="020B0604020202020204" pitchFamily="34" charset="0"/>
              </a:rPr>
              <a:t>1</a:t>
            </a:r>
            <a:r>
              <a:rPr lang="mr-IN" altLang="en-US" dirty="0">
                <a:cs typeface="Arial" panose="020B0604020202020204" pitchFamily="34" charset="0"/>
              </a:rPr>
              <a:t>…</a:t>
            </a:r>
            <a:r>
              <a:rPr lang="en-US" altLang="en-US" dirty="0" err="1" smtClean="0">
                <a:cs typeface="Arial" panose="020B0604020202020204" pitchFamily="34" charset="0"/>
              </a:rPr>
              <a:t>v</a:t>
            </a:r>
            <a:r>
              <a:rPr lang="en-US" altLang="en-US" baseline="-25000" dirty="0" err="1" smtClean="0">
                <a:cs typeface="Arial" panose="020B0604020202020204" pitchFamily="34" charset="0"/>
              </a:rPr>
              <a:t>k</a:t>
            </a:r>
            <a:r>
              <a:rPr lang="en-US" altLang="en-US" dirty="0" smtClean="0">
                <a:cs typeface="Arial" panose="020B0604020202020204" pitchFamily="34" charset="0"/>
              </a:rPr>
              <a:t>  </a:t>
            </a:r>
            <a:r>
              <a:rPr lang="en-US" altLang="en-US" dirty="0">
                <a:cs typeface="Arial" panose="020B0604020202020204" pitchFamily="34" charset="0"/>
              </a:rPr>
              <a:t>in </a:t>
            </a:r>
            <a:r>
              <a:rPr lang="en-US" altLang="en-US" dirty="0" smtClean="0">
                <a:cs typeface="Arial" panose="020B0604020202020204" pitchFamily="34" charset="0"/>
              </a:rPr>
              <a:t>G</a:t>
            </a:r>
            <a:r>
              <a:rPr lang="en-US" altLang="en-US" baseline="-25000" dirty="0" smtClean="0">
                <a:cs typeface="Arial" panose="020B0604020202020204" pitchFamily="34" charset="0"/>
              </a:rPr>
              <a:t>0</a:t>
            </a:r>
            <a:r>
              <a:rPr lang="en-US" altLang="en-US" dirty="0" smtClean="0">
                <a:cs typeface="Arial" panose="020B0604020202020204" pitchFamily="34" charset="0"/>
              </a:rPr>
              <a:t> </a:t>
            </a:r>
            <a:endParaRPr lang="en-US" altLang="en-US" dirty="0">
              <a:cs typeface="Arial" panose="020B0604020202020204" pitchFamily="34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dirty="0">
                <a:cs typeface="Arial" panose="020B0604020202020204" pitchFamily="34" charset="0"/>
              </a:rPr>
              <a:t>D</a:t>
            </a:r>
            <a:r>
              <a:rPr lang="en-US" altLang="en-US" baseline="-25000" dirty="0">
                <a:cs typeface="Arial" panose="020B0604020202020204" pitchFamily="34" charset="0"/>
              </a:rPr>
              <a:t>2</a:t>
            </a:r>
            <a:r>
              <a:rPr lang="en-US" altLang="en-US" dirty="0">
                <a:cs typeface="Arial" panose="020B0604020202020204" pitchFamily="34" charset="0"/>
              </a:rPr>
              <a:t>:Label </a:t>
            </a:r>
            <a:r>
              <a:rPr lang="en-US" altLang="en-US" dirty="0" smtClean="0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dirty="0" smtClean="0">
                <a:cs typeface="Arial" panose="020B0604020202020204" pitchFamily="34" charset="0"/>
              </a:rPr>
              <a:t>(v</a:t>
            </a:r>
            <a:r>
              <a:rPr lang="en-US" altLang="en-US" baseline="-25000" dirty="0" smtClean="0">
                <a:cs typeface="Arial" panose="020B0604020202020204" pitchFamily="34" charset="0"/>
              </a:rPr>
              <a:t>1</a:t>
            </a:r>
            <a:r>
              <a:rPr lang="en-US" altLang="en-US" dirty="0">
                <a:cs typeface="Arial" panose="020B0604020202020204" pitchFamily="34" charset="0"/>
              </a:rPr>
              <a:t>)</a:t>
            </a:r>
            <a:r>
              <a:rPr lang="mr-IN" altLang="en-US" dirty="0" smtClean="0">
                <a:cs typeface="Arial" panose="020B0604020202020204" pitchFamily="34" charset="0"/>
              </a:rPr>
              <a:t>…</a:t>
            </a:r>
            <a:r>
              <a:rPr lang="en-US" altLang="en-US" dirty="0" smtClean="0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dirty="0" smtClean="0">
                <a:cs typeface="Arial" panose="020B0604020202020204" pitchFamily="34" charset="0"/>
              </a:rPr>
              <a:t>(v</a:t>
            </a:r>
            <a:r>
              <a:rPr lang="en-US" altLang="en-US" baseline="-25000" dirty="0" smtClean="0">
                <a:cs typeface="Arial" panose="020B0604020202020204" pitchFamily="34" charset="0"/>
              </a:rPr>
              <a:t>k-1</a:t>
            </a:r>
            <a:r>
              <a:rPr lang="en-US" altLang="en-US" dirty="0" smtClean="0">
                <a:cs typeface="Arial" panose="020B0604020202020204" pitchFamily="34" charset="0"/>
              </a:rPr>
              <a:t>) </a:t>
            </a:r>
            <a:r>
              <a:rPr lang="en-US" altLang="en-US" dirty="0">
                <a:cs typeface="Arial" panose="020B0604020202020204" pitchFamily="34" charset="0"/>
              </a:rPr>
              <a:t>u</a:t>
            </a:r>
            <a:r>
              <a:rPr lang="en-US" altLang="en-US" baseline="-25000" dirty="0">
                <a:solidFill>
                  <a:schemeClr val="accent2"/>
                </a:solidFill>
                <a:cs typeface="Arial" panose="020B0604020202020204" pitchFamily="34" charset="0"/>
              </a:rPr>
              <a:t>s</a:t>
            </a:r>
            <a:r>
              <a:rPr lang="en-US" altLang="en-US" baseline="-25000" dirty="0">
                <a:cs typeface="Arial" panose="020B0604020202020204" pitchFamily="34" charset="0"/>
              </a:rPr>
              <a:t>  </a:t>
            </a:r>
            <a:r>
              <a:rPr lang="en-US" altLang="en-US" dirty="0">
                <a:cs typeface="Arial" panose="020B0604020202020204" pitchFamily="34" charset="0"/>
              </a:rPr>
              <a:t>as 1</a:t>
            </a:r>
            <a:r>
              <a:rPr lang="mr-IN" altLang="en-US" dirty="0">
                <a:cs typeface="Arial" panose="020B0604020202020204" pitchFamily="34" charset="0"/>
              </a:rPr>
              <a:t>…</a:t>
            </a:r>
            <a:r>
              <a:rPr lang="en-US" altLang="en-US" dirty="0" smtClean="0">
                <a:cs typeface="Arial" panose="020B0604020202020204" pitchFamily="34" charset="0"/>
              </a:rPr>
              <a:t>k </a:t>
            </a:r>
            <a:r>
              <a:rPr lang="en-US" altLang="en-US" dirty="0">
                <a:cs typeface="Arial" panose="020B0604020202020204" pitchFamily="34" charset="0"/>
              </a:rPr>
              <a:t>in </a:t>
            </a:r>
            <a:r>
              <a:rPr lang="en-US" altLang="en-US" dirty="0" smtClean="0">
                <a:cs typeface="Arial" panose="020B0604020202020204" pitchFamily="34" charset="0"/>
              </a:rPr>
              <a:t>G</a:t>
            </a:r>
            <a:r>
              <a:rPr lang="en-US" altLang="en-US" baseline="-25000" dirty="0" smtClean="0">
                <a:cs typeface="Arial" panose="020B0604020202020204" pitchFamily="34" charset="0"/>
              </a:rPr>
              <a:t>1</a:t>
            </a:r>
            <a:endParaRPr lang="en-US" dirty="0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3516312" y="4047543"/>
            <a:ext cx="218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521073" y="4198752"/>
            <a:ext cx="2268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ight Brace 9"/>
          <p:cNvSpPr/>
          <p:nvPr/>
        </p:nvSpPr>
        <p:spPr bwMode="auto">
          <a:xfrm rot="5400000">
            <a:off x="4489974" y="3259663"/>
            <a:ext cx="278351" cy="2378077"/>
          </a:xfrm>
          <a:prstGeom prst="rightBrace">
            <a:avLst>
              <a:gd name="adj1" fmla="val 8333"/>
              <a:gd name="adj2" fmla="val 4864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  <a:ea typeface="ＭＳ Ｐゴシック" charset="0"/>
              <a:cs typeface="Droid Sans Fallback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63912" y="4690030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Non-isomorphism proof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15900"/>
            <a:ext cx="7019925" cy="9366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dirty="0" smtClean="0">
                <a:ea typeface="+mj-ea"/>
              </a:rPr>
              <a:t>The Main Theorem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2113" y="2149475"/>
            <a:ext cx="9072562" cy="3287713"/>
          </a:xfrm>
        </p:spPr>
        <p:txBody>
          <a:bodyPr/>
          <a:lstStyle/>
          <a:p>
            <a:pPr marL="565150" indent="-457200" eaLnBrk="1">
              <a:buSzPct val="45000"/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>
                <a:ea typeface="MS PGothic" charset="0"/>
              </a:rPr>
              <a:t>Search-P</a:t>
            </a:r>
            <a:r>
              <a:rPr lang="en-US" baseline="30000" dirty="0" smtClean="0">
                <a:ea typeface="MS PGothic" charset="0"/>
              </a:rPr>
              <a:t>AM </a:t>
            </a:r>
            <a:r>
              <a:rPr lang="en-US" baseline="30000" dirty="0" smtClean="0">
                <a:ea typeface="MS PGothic" charset="0"/>
                <a:cs typeface="Arial" charset="0"/>
              </a:rPr>
              <a:t>∩ </a:t>
            </a:r>
            <a:r>
              <a:rPr lang="en-US" baseline="30000" dirty="0" err="1" smtClean="0">
                <a:ea typeface="MS PGothic" charset="0"/>
              </a:rPr>
              <a:t>coAM</a:t>
            </a:r>
            <a:r>
              <a:rPr lang="en-US" dirty="0" smtClean="0">
                <a:ea typeface="MS PGothic" charset="0"/>
              </a:rPr>
              <a:t> is in </a:t>
            </a:r>
            <a:r>
              <a:rPr lang="en-US" dirty="0" err="1" smtClean="0">
                <a:ea typeface="MS PGothic" charset="0"/>
              </a:rPr>
              <a:t>psdAM</a:t>
            </a:r>
            <a:endParaRPr lang="en-US" dirty="0" smtClean="0">
              <a:ea typeface="MS PGothic" charset="0"/>
            </a:endParaRPr>
          </a:p>
          <a:p>
            <a:pPr marL="565150" indent="-457200" eaLnBrk="1">
              <a:buSzPct val="45000"/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err="1" smtClean="0">
                <a:ea typeface="MS PGothic" charset="0"/>
              </a:rPr>
              <a:t>psdAM</a:t>
            </a:r>
            <a:r>
              <a:rPr lang="en-US" dirty="0" smtClean="0">
                <a:ea typeface="MS PGothic" charset="0"/>
              </a:rPr>
              <a:t> is in search-</a:t>
            </a:r>
            <a:r>
              <a:rPr lang="en-US" dirty="0" err="1" smtClean="0">
                <a:ea typeface="MS PGothic" charset="0"/>
              </a:rPr>
              <a:t>P</a:t>
            </a:r>
            <a:r>
              <a:rPr lang="en-US" baseline="30000" dirty="0" err="1" smtClean="0">
                <a:ea typeface="MS PGothic" charset="0"/>
              </a:rPr>
              <a:t>promise</a:t>
            </a:r>
            <a:r>
              <a:rPr lang="en-US" baseline="30000" dirty="0" smtClean="0">
                <a:ea typeface="MS PGothic" charset="0"/>
              </a:rPr>
              <a:t>-AM </a:t>
            </a:r>
            <a:r>
              <a:rPr lang="en-US" baseline="30000" dirty="0" smtClean="0">
                <a:ea typeface="MS PGothic" charset="0"/>
                <a:cs typeface="Arial" charset="0"/>
              </a:rPr>
              <a:t>∩</a:t>
            </a:r>
            <a:r>
              <a:rPr lang="en-US" baseline="30000" dirty="0" smtClean="0">
                <a:ea typeface="MS PGothic" charset="0"/>
              </a:rPr>
              <a:t> </a:t>
            </a:r>
            <a:r>
              <a:rPr lang="en-US" baseline="30000" dirty="0" err="1" smtClean="0">
                <a:ea typeface="MS PGothic" charset="0"/>
              </a:rPr>
              <a:t>coAM</a:t>
            </a:r>
            <a:r>
              <a:rPr lang="en-US" dirty="0" smtClean="0">
                <a:ea typeface="MS PGothic" charset="0"/>
              </a:rPr>
              <a:t> </a:t>
            </a:r>
          </a:p>
          <a:p>
            <a:pPr marL="565150" indent="-457200" eaLnBrk="1">
              <a:buSzPct val="45000"/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dirty="0" smtClean="0">
              <a:ea typeface="MS PGothic" charset="0"/>
            </a:endParaRP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>
                <a:ea typeface="MS PGothic" charset="0"/>
              </a:rPr>
              <a:t>This </a:t>
            </a:r>
            <a:r>
              <a:rPr lang="en-US" dirty="0">
                <a:ea typeface="MS PGothic" charset="0"/>
              </a:rPr>
              <a:t>is also true for </a:t>
            </a:r>
            <a:r>
              <a:rPr lang="en-US" dirty="0" smtClean="0">
                <a:ea typeface="MS PGothic" charset="0"/>
              </a:rPr>
              <a:t>AM </a:t>
            </a:r>
            <a:r>
              <a:rPr lang="en-US" dirty="0">
                <a:ea typeface="MS PGothic" charset="0"/>
              </a:rPr>
              <a:t>replaced with </a:t>
            </a:r>
            <a:r>
              <a:rPr lang="en-US" dirty="0" smtClean="0">
                <a:ea typeface="MS PGothic" charset="0"/>
              </a:rPr>
              <a:t>MA</a:t>
            </a:r>
            <a:endParaRPr lang="en-US" dirty="0">
              <a:ea typeface="MS P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15900"/>
            <a:ext cx="7019925" cy="9366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dirty="0" smtClean="0">
                <a:ea typeface="+mj-ea"/>
              </a:rPr>
              <a:t>The Main Theorem: part 1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368425"/>
            <a:ext cx="9072562" cy="3287713"/>
          </a:xfrm>
        </p:spPr>
        <p:txBody>
          <a:bodyPr/>
          <a:lstStyle/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search-P</a:t>
            </a:r>
            <a:r>
              <a:rPr lang="en-US" altLang="en-US" baseline="30000" dirty="0" smtClean="0"/>
              <a:t>AM </a:t>
            </a:r>
            <a:r>
              <a:rPr lang="en-US" altLang="en-US" baseline="30000" dirty="0" smtClean="0">
                <a:cs typeface="Arial" panose="020B0604020202020204" pitchFamily="34" charset="0"/>
              </a:rPr>
              <a:t>∩ </a:t>
            </a:r>
            <a:r>
              <a:rPr lang="en-US" altLang="en-US" baseline="30000" dirty="0" err="1" smtClean="0"/>
              <a:t>coA</a:t>
            </a:r>
            <a:r>
              <a:rPr lang="en-US" altLang="en-US" baseline="30000" dirty="0" err="1"/>
              <a:t>M</a:t>
            </a:r>
            <a:r>
              <a:rPr lang="en-US" altLang="en-US" dirty="0" smtClean="0"/>
              <a:t> is contained in </a:t>
            </a:r>
            <a:r>
              <a:rPr lang="en-US" altLang="en-US" dirty="0" err="1" smtClean="0"/>
              <a:t>psdAM</a:t>
            </a:r>
            <a:endParaRPr lang="en-US" altLang="en-US" dirty="0" smtClean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458912" y="2682875"/>
            <a:ext cx="1206500" cy="1190625"/>
            <a:chOff x="672" y="1872"/>
            <a:chExt cx="760" cy="750"/>
          </a:xfrm>
        </p:grpSpPr>
        <p:sp>
          <p:nvSpPr>
            <p:cNvPr id="5" name="Oval 17"/>
            <p:cNvSpPr>
              <a:spLocks noChangeArrowheads="1"/>
            </p:cNvSpPr>
            <p:nvPr/>
          </p:nvSpPr>
          <p:spPr bwMode="auto">
            <a:xfrm>
              <a:off x="808" y="2007"/>
              <a:ext cx="496" cy="488"/>
            </a:xfrm>
            <a:prstGeom prst="ellipse">
              <a:avLst/>
            </a:prstGeom>
            <a:solidFill>
              <a:srgbClr val="F6BF6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6" name="Oval 18"/>
            <p:cNvSpPr>
              <a:spLocks noChangeArrowheads="1"/>
            </p:cNvSpPr>
            <p:nvPr/>
          </p:nvSpPr>
          <p:spPr bwMode="auto">
            <a:xfrm>
              <a:off x="936" y="2151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7" name="Oval 19"/>
            <p:cNvSpPr>
              <a:spLocks noChangeArrowheads="1"/>
            </p:cNvSpPr>
            <p:nvPr/>
          </p:nvSpPr>
          <p:spPr bwMode="auto">
            <a:xfrm>
              <a:off x="1152" y="2167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8" name="Freeform 20"/>
            <p:cNvSpPr>
              <a:spLocks/>
            </p:cNvSpPr>
            <p:nvPr/>
          </p:nvSpPr>
          <p:spPr bwMode="auto">
            <a:xfrm>
              <a:off x="908" y="2310"/>
              <a:ext cx="257" cy="75"/>
            </a:xfrm>
            <a:custGeom>
              <a:avLst/>
              <a:gdLst>
                <a:gd name="T0" fmla="*/ 0 w 257"/>
                <a:gd name="T1" fmla="*/ 0 h 75"/>
                <a:gd name="T2" fmla="*/ 21 w 257"/>
                <a:gd name="T3" fmla="*/ 10 h 75"/>
                <a:gd name="T4" fmla="*/ 53 w 257"/>
                <a:gd name="T5" fmla="*/ 21 h 75"/>
                <a:gd name="T6" fmla="*/ 85 w 257"/>
                <a:gd name="T7" fmla="*/ 21 h 75"/>
                <a:gd name="T8" fmla="*/ 107 w 257"/>
                <a:gd name="T9" fmla="*/ 32 h 75"/>
                <a:gd name="T10" fmla="*/ 128 w 257"/>
                <a:gd name="T11" fmla="*/ 32 h 75"/>
                <a:gd name="T12" fmla="*/ 149 w 257"/>
                <a:gd name="T13" fmla="*/ 32 h 75"/>
                <a:gd name="T14" fmla="*/ 171 w 257"/>
                <a:gd name="T15" fmla="*/ 32 h 75"/>
                <a:gd name="T16" fmla="*/ 192 w 257"/>
                <a:gd name="T17" fmla="*/ 32 h 75"/>
                <a:gd name="T18" fmla="*/ 213 w 257"/>
                <a:gd name="T19" fmla="*/ 42 h 75"/>
                <a:gd name="T20" fmla="*/ 235 w 257"/>
                <a:gd name="T21" fmla="*/ 32 h 75"/>
                <a:gd name="T22" fmla="*/ 256 w 257"/>
                <a:gd name="T23" fmla="*/ 21 h 75"/>
                <a:gd name="T24" fmla="*/ 235 w 257"/>
                <a:gd name="T25" fmla="*/ 42 h 75"/>
                <a:gd name="T26" fmla="*/ 213 w 257"/>
                <a:gd name="T27" fmla="*/ 53 h 75"/>
                <a:gd name="T28" fmla="*/ 192 w 257"/>
                <a:gd name="T29" fmla="*/ 64 h 75"/>
                <a:gd name="T30" fmla="*/ 171 w 257"/>
                <a:gd name="T31" fmla="*/ 64 h 75"/>
                <a:gd name="T32" fmla="*/ 149 w 257"/>
                <a:gd name="T33" fmla="*/ 74 h 75"/>
                <a:gd name="T34" fmla="*/ 128 w 257"/>
                <a:gd name="T35" fmla="*/ 74 h 75"/>
                <a:gd name="T36" fmla="*/ 107 w 257"/>
                <a:gd name="T37" fmla="*/ 74 h 75"/>
                <a:gd name="T38" fmla="*/ 85 w 257"/>
                <a:gd name="T39" fmla="*/ 74 h 75"/>
                <a:gd name="T40" fmla="*/ 64 w 257"/>
                <a:gd name="T41" fmla="*/ 64 h 75"/>
                <a:gd name="T42" fmla="*/ 53 w 257"/>
                <a:gd name="T43" fmla="*/ 42 h 75"/>
                <a:gd name="T44" fmla="*/ 32 w 257"/>
                <a:gd name="T45" fmla="*/ 32 h 75"/>
                <a:gd name="T46" fmla="*/ 21 w 257"/>
                <a:gd name="T47" fmla="*/ 10 h 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57"/>
                <a:gd name="T73" fmla="*/ 0 h 75"/>
                <a:gd name="T74" fmla="*/ 257 w 257"/>
                <a:gd name="T75" fmla="*/ 75 h 7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57" h="75">
                  <a:moveTo>
                    <a:pt x="0" y="0"/>
                  </a:moveTo>
                  <a:lnTo>
                    <a:pt x="21" y="10"/>
                  </a:lnTo>
                  <a:lnTo>
                    <a:pt x="53" y="21"/>
                  </a:lnTo>
                  <a:lnTo>
                    <a:pt x="85" y="21"/>
                  </a:lnTo>
                  <a:lnTo>
                    <a:pt x="107" y="32"/>
                  </a:lnTo>
                  <a:lnTo>
                    <a:pt x="128" y="32"/>
                  </a:lnTo>
                  <a:lnTo>
                    <a:pt x="149" y="32"/>
                  </a:lnTo>
                  <a:lnTo>
                    <a:pt x="171" y="32"/>
                  </a:lnTo>
                  <a:lnTo>
                    <a:pt x="192" y="32"/>
                  </a:lnTo>
                  <a:lnTo>
                    <a:pt x="213" y="42"/>
                  </a:lnTo>
                  <a:lnTo>
                    <a:pt x="235" y="32"/>
                  </a:lnTo>
                  <a:lnTo>
                    <a:pt x="256" y="21"/>
                  </a:lnTo>
                  <a:lnTo>
                    <a:pt x="235" y="42"/>
                  </a:lnTo>
                  <a:lnTo>
                    <a:pt x="213" y="53"/>
                  </a:lnTo>
                  <a:lnTo>
                    <a:pt x="192" y="64"/>
                  </a:lnTo>
                  <a:lnTo>
                    <a:pt x="171" y="64"/>
                  </a:lnTo>
                  <a:lnTo>
                    <a:pt x="149" y="74"/>
                  </a:lnTo>
                  <a:lnTo>
                    <a:pt x="128" y="74"/>
                  </a:lnTo>
                  <a:lnTo>
                    <a:pt x="107" y="74"/>
                  </a:lnTo>
                  <a:lnTo>
                    <a:pt x="85" y="74"/>
                  </a:lnTo>
                  <a:lnTo>
                    <a:pt x="64" y="64"/>
                  </a:lnTo>
                  <a:lnTo>
                    <a:pt x="53" y="42"/>
                  </a:lnTo>
                  <a:lnTo>
                    <a:pt x="32" y="32"/>
                  </a:lnTo>
                  <a:lnTo>
                    <a:pt x="21" y="10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1100" y="1906"/>
              <a:ext cx="332" cy="716"/>
            </a:xfrm>
            <a:custGeom>
              <a:avLst/>
              <a:gdLst>
                <a:gd name="T0" fmla="*/ 114 w 332"/>
                <a:gd name="T1" fmla="*/ 215 h 716"/>
                <a:gd name="T2" fmla="*/ 118 w 332"/>
                <a:gd name="T3" fmla="*/ 221 h 716"/>
                <a:gd name="T4" fmla="*/ 88 w 332"/>
                <a:gd name="T5" fmla="*/ 147 h 716"/>
                <a:gd name="T6" fmla="*/ 56 w 332"/>
                <a:gd name="T7" fmla="*/ 113 h 716"/>
                <a:gd name="T8" fmla="*/ 0 w 332"/>
                <a:gd name="T9" fmla="*/ 101 h 716"/>
                <a:gd name="T10" fmla="*/ 34 w 332"/>
                <a:gd name="T11" fmla="*/ 39 h 716"/>
                <a:gd name="T12" fmla="*/ 85 w 332"/>
                <a:gd name="T13" fmla="*/ 0 h 716"/>
                <a:gd name="T14" fmla="*/ 107 w 332"/>
                <a:gd name="T15" fmla="*/ 0 h 716"/>
                <a:gd name="T16" fmla="*/ 128 w 332"/>
                <a:gd name="T17" fmla="*/ 0 h 716"/>
                <a:gd name="T18" fmla="*/ 149 w 332"/>
                <a:gd name="T19" fmla="*/ 11 h 716"/>
                <a:gd name="T20" fmla="*/ 171 w 332"/>
                <a:gd name="T21" fmla="*/ 22 h 716"/>
                <a:gd name="T22" fmla="*/ 192 w 332"/>
                <a:gd name="T23" fmla="*/ 32 h 716"/>
                <a:gd name="T24" fmla="*/ 224 w 332"/>
                <a:gd name="T25" fmla="*/ 54 h 716"/>
                <a:gd name="T26" fmla="*/ 245 w 332"/>
                <a:gd name="T27" fmla="*/ 64 h 716"/>
                <a:gd name="T28" fmla="*/ 256 w 332"/>
                <a:gd name="T29" fmla="*/ 86 h 716"/>
                <a:gd name="T30" fmla="*/ 267 w 332"/>
                <a:gd name="T31" fmla="*/ 107 h 716"/>
                <a:gd name="T32" fmla="*/ 277 w 332"/>
                <a:gd name="T33" fmla="*/ 128 h 716"/>
                <a:gd name="T34" fmla="*/ 288 w 332"/>
                <a:gd name="T35" fmla="*/ 150 h 716"/>
                <a:gd name="T36" fmla="*/ 299 w 332"/>
                <a:gd name="T37" fmla="*/ 171 h 716"/>
                <a:gd name="T38" fmla="*/ 299 w 332"/>
                <a:gd name="T39" fmla="*/ 192 h 716"/>
                <a:gd name="T40" fmla="*/ 299 w 332"/>
                <a:gd name="T41" fmla="*/ 214 h 716"/>
                <a:gd name="T42" fmla="*/ 309 w 332"/>
                <a:gd name="T43" fmla="*/ 246 h 716"/>
                <a:gd name="T44" fmla="*/ 309 w 332"/>
                <a:gd name="T45" fmla="*/ 288 h 716"/>
                <a:gd name="T46" fmla="*/ 309 w 332"/>
                <a:gd name="T47" fmla="*/ 310 h 716"/>
                <a:gd name="T48" fmla="*/ 309 w 332"/>
                <a:gd name="T49" fmla="*/ 342 h 716"/>
                <a:gd name="T50" fmla="*/ 320 w 332"/>
                <a:gd name="T51" fmla="*/ 374 h 716"/>
                <a:gd name="T52" fmla="*/ 320 w 332"/>
                <a:gd name="T53" fmla="*/ 416 h 716"/>
                <a:gd name="T54" fmla="*/ 320 w 332"/>
                <a:gd name="T55" fmla="*/ 448 h 716"/>
                <a:gd name="T56" fmla="*/ 331 w 332"/>
                <a:gd name="T57" fmla="*/ 480 h 716"/>
                <a:gd name="T58" fmla="*/ 331 w 332"/>
                <a:gd name="T59" fmla="*/ 502 h 716"/>
                <a:gd name="T60" fmla="*/ 331 w 332"/>
                <a:gd name="T61" fmla="*/ 534 h 716"/>
                <a:gd name="T62" fmla="*/ 331 w 332"/>
                <a:gd name="T63" fmla="*/ 555 h 716"/>
                <a:gd name="T64" fmla="*/ 331 w 332"/>
                <a:gd name="T65" fmla="*/ 576 h 716"/>
                <a:gd name="T66" fmla="*/ 331 w 332"/>
                <a:gd name="T67" fmla="*/ 598 h 716"/>
                <a:gd name="T68" fmla="*/ 331 w 332"/>
                <a:gd name="T69" fmla="*/ 630 h 716"/>
                <a:gd name="T70" fmla="*/ 331 w 332"/>
                <a:gd name="T71" fmla="*/ 651 h 716"/>
                <a:gd name="T72" fmla="*/ 331 w 332"/>
                <a:gd name="T73" fmla="*/ 672 h 716"/>
                <a:gd name="T74" fmla="*/ 331 w 332"/>
                <a:gd name="T75" fmla="*/ 694 h 716"/>
                <a:gd name="T76" fmla="*/ 331 w 332"/>
                <a:gd name="T77" fmla="*/ 715 h 716"/>
                <a:gd name="T78" fmla="*/ 331 w 332"/>
                <a:gd name="T79" fmla="*/ 694 h 716"/>
                <a:gd name="T80" fmla="*/ 320 w 332"/>
                <a:gd name="T81" fmla="*/ 672 h 716"/>
                <a:gd name="T82" fmla="*/ 309 w 332"/>
                <a:gd name="T83" fmla="*/ 651 h 716"/>
                <a:gd name="T84" fmla="*/ 309 w 332"/>
                <a:gd name="T85" fmla="*/ 630 h 716"/>
                <a:gd name="T86" fmla="*/ 299 w 332"/>
                <a:gd name="T87" fmla="*/ 608 h 716"/>
                <a:gd name="T88" fmla="*/ 288 w 332"/>
                <a:gd name="T89" fmla="*/ 587 h 716"/>
                <a:gd name="T90" fmla="*/ 277 w 332"/>
                <a:gd name="T91" fmla="*/ 566 h 716"/>
                <a:gd name="T92" fmla="*/ 256 w 332"/>
                <a:gd name="T93" fmla="*/ 544 h 716"/>
                <a:gd name="T94" fmla="*/ 235 w 332"/>
                <a:gd name="T95" fmla="*/ 523 h 716"/>
                <a:gd name="T96" fmla="*/ 192 w 332"/>
                <a:gd name="T97" fmla="*/ 355 h 716"/>
                <a:gd name="T98" fmla="*/ 114 w 332"/>
                <a:gd name="T99" fmla="*/ 215 h 71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32"/>
                <a:gd name="T151" fmla="*/ 0 h 716"/>
                <a:gd name="T152" fmla="*/ 332 w 332"/>
                <a:gd name="T153" fmla="*/ 716 h 71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32" h="716">
                  <a:moveTo>
                    <a:pt x="114" y="215"/>
                  </a:moveTo>
                  <a:lnTo>
                    <a:pt x="118" y="221"/>
                  </a:lnTo>
                  <a:lnTo>
                    <a:pt x="88" y="147"/>
                  </a:lnTo>
                  <a:lnTo>
                    <a:pt x="56" y="113"/>
                  </a:lnTo>
                  <a:lnTo>
                    <a:pt x="0" y="101"/>
                  </a:lnTo>
                  <a:lnTo>
                    <a:pt x="34" y="39"/>
                  </a:lnTo>
                  <a:lnTo>
                    <a:pt x="85" y="0"/>
                  </a:lnTo>
                  <a:lnTo>
                    <a:pt x="107" y="0"/>
                  </a:lnTo>
                  <a:lnTo>
                    <a:pt x="128" y="0"/>
                  </a:lnTo>
                  <a:lnTo>
                    <a:pt x="149" y="11"/>
                  </a:lnTo>
                  <a:lnTo>
                    <a:pt x="171" y="22"/>
                  </a:lnTo>
                  <a:lnTo>
                    <a:pt x="192" y="32"/>
                  </a:lnTo>
                  <a:lnTo>
                    <a:pt x="224" y="54"/>
                  </a:lnTo>
                  <a:lnTo>
                    <a:pt x="245" y="64"/>
                  </a:lnTo>
                  <a:lnTo>
                    <a:pt x="256" y="86"/>
                  </a:lnTo>
                  <a:lnTo>
                    <a:pt x="267" y="107"/>
                  </a:lnTo>
                  <a:lnTo>
                    <a:pt x="277" y="128"/>
                  </a:lnTo>
                  <a:lnTo>
                    <a:pt x="288" y="150"/>
                  </a:lnTo>
                  <a:lnTo>
                    <a:pt x="299" y="171"/>
                  </a:lnTo>
                  <a:lnTo>
                    <a:pt x="299" y="192"/>
                  </a:lnTo>
                  <a:lnTo>
                    <a:pt x="299" y="214"/>
                  </a:lnTo>
                  <a:lnTo>
                    <a:pt x="309" y="246"/>
                  </a:lnTo>
                  <a:lnTo>
                    <a:pt x="309" y="288"/>
                  </a:lnTo>
                  <a:lnTo>
                    <a:pt x="309" y="310"/>
                  </a:lnTo>
                  <a:lnTo>
                    <a:pt x="309" y="342"/>
                  </a:lnTo>
                  <a:lnTo>
                    <a:pt x="320" y="374"/>
                  </a:lnTo>
                  <a:lnTo>
                    <a:pt x="320" y="416"/>
                  </a:lnTo>
                  <a:lnTo>
                    <a:pt x="320" y="448"/>
                  </a:lnTo>
                  <a:lnTo>
                    <a:pt x="331" y="480"/>
                  </a:lnTo>
                  <a:lnTo>
                    <a:pt x="331" y="502"/>
                  </a:lnTo>
                  <a:lnTo>
                    <a:pt x="331" y="534"/>
                  </a:lnTo>
                  <a:lnTo>
                    <a:pt x="331" y="555"/>
                  </a:lnTo>
                  <a:lnTo>
                    <a:pt x="331" y="576"/>
                  </a:lnTo>
                  <a:lnTo>
                    <a:pt x="331" y="598"/>
                  </a:lnTo>
                  <a:lnTo>
                    <a:pt x="331" y="630"/>
                  </a:lnTo>
                  <a:lnTo>
                    <a:pt x="331" y="651"/>
                  </a:lnTo>
                  <a:lnTo>
                    <a:pt x="331" y="672"/>
                  </a:lnTo>
                  <a:lnTo>
                    <a:pt x="331" y="694"/>
                  </a:lnTo>
                  <a:lnTo>
                    <a:pt x="331" y="715"/>
                  </a:lnTo>
                  <a:lnTo>
                    <a:pt x="331" y="694"/>
                  </a:lnTo>
                  <a:lnTo>
                    <a:pt x="320" y="672"/>
                  </a:lnTo>
                  <a:lnTo>
                    <a:pt x="309" y="651"/>
                  </a:lnTo>
                  <a:lnTo>
                    <a:pt x="309" y="630"/>
                  </a:lnTo>
                  <a:lnTo>
                    <a:pt x="299" y="608"/>
                  </a:lnTo>
                  <a:lnTo>
                    <a:pt x="288" y="587"/>
                  </a:lnTo>
                  <a:lnTo>
                    <a:pt x="277" y="566"/>
                  </a:lnTo>
                  <a:lnTo>
                    <a:pt x="256" y="544"/>
                  </a:lnTo>
                  <a:lnTo>
                    <a:pt x="235" y="523"/>
                  </a:lnTo>
                  <a:lnTo>
                    <a:pt x="192" y="355"/>
                  </a:lnTo>
                  <a:lnTo>
                    <a:pt x="114" y="215"/>
                  </a:lnTo>
                </a:path>
              </a:pathLst>
            </a:custGeom>
            <a:solidFill>
              <a:srgbClr val="AD6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2"/>
            <p:cNvSpPr>
              <a:spLocks/>
            </p:cNvSpPr>
            <p:nvPr/>
          </p:nvSpPr>
          <p:spPr bwMode="auto">
            <a:xfrm>
              <a:off x="914" y="2135"/>
              <a:ext cx="91" cy="15"/>
            </a:xfrm>
            <a:custGeom>
              <a:avLst/>
              <a:gdLst>
                <a:gd name="T0" fmla="*/ 0 w 91"/>
                <a:gd name="T1" fmla="*/ 14 h 15"/>
                <a:gd name="T2" fmla="*/ 4 w 91"/>
                <a:gd name="T3" fmla="*/ 12 h 15"/>
                <a:gd name="T4" fmla="*/ 8 w 91"/>
                <a:gd name="T5" fmla="*/ 10 h 15"/>
                <a:gd name="T6" fmla="*/ 12 w 91"/>
                <a:gd name="T7" fmla="*/ 10 h 15"/>
                <a:gd name="T8" fmla="*/ 20 w 91"/>
                <a:gd name="T9" fmla="*/ 6 h 15"/>
                <a:gd name="T10" fmla="*/ 26 w 91"/>
                <a:gd name="T11" fmla="*/ 4 h 15"/>
                <a:gd name="T12" fmla="*/ 32 w 91"/>
                <a:gd name="T13" fmla="*/ 4 h 15"/>
                <a:gd name="T14" fmla="*/ 38 w 91"/>
                <a:gd name="T15" fmla="*/ 2 h 15"/>
                <a:gd name="T16" fmla="*/ 42 w 91"/>
                <a:gd name="T17" fmla="*/ 2 h 15"/>
                <a:gd name="T18" fmla="*/ 48 w 91"/>
                <a:gd name="T19" fmla="*/ 2 h 15"/>
                <a:gd name="T20" fmla="*/ 54 w 91"/>
                <a:gd name="T21" fmla="*/ 0 h 15"/>
                <a:gd name="T22" fmla="*/ 60 w 91"/>
                <a:gd name="T23" fmla="*/ 0 h 15"/>
                <a:gd name="T24" fmla="*/ 64 w 91"/>
                <a:gd name="T25" fmla="*/ 0 h 15"/>
                <a:gd name="T26" fmla="*/ 70 w 91"/>
                <a:gd name="T27" fmla="*/ 0 h 15"/>
                <a:gd name="T28" fmla="*/ 74 w 91"/>
                <a:gd name="T29" fmla="*/ 0 h 15"/>
                <a:gd name="T30" fmla="*/ 78 w 91"/>
                <a:gd name="T31" fmla="*/ 0 h 15"/>
                <a:gd name="T32" fmla="*/ 82 w 91"/>
                <a:gd name="T33" fmla="*/ 4 h 15"/>
                <a:gd name="T34" fmla="*/ 86 w 91"/>
                <a:gd name="T35" fmla="*/ 4 h 15"/>
                <a:gd name="T36" fmla="*/ 90 w 91"/>
                <a:gd name="T37" fmla="*/ 6 h 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1"/>
                <a:gd name="T58" fmla="*/ 0 h 15"/>
                <a:gd name="T59" fmla="*/ 91 w 91"/>
                <a:gd name="T60" fmla="*/ 15 h 1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1" h="15">
                  <a:moveTo>
                    <a:pt x="0" y="14"/>
                  </a:moveTo>
                  <a:lnTo>
                    <a:pt x="4" y="12"/>
                  </a:lnTo>
                  <a:lnTo>
                    <a:pt x="8" y="10"/>
                  </a:lnTo>
                  <a:lnTo>
                    <a:pt x="12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2" y="4"/>
                  </a:lnTo>
                  <a:lnTo>
                    <a:pt x="38" y="2"/>
                  </a:lnTo>
                  <a:lnTo>
                    <a:pt x="42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3"/>
            <p:cNvSpPr>
              <a:spLocks/>
            </p:cNvSpPr>
            <p:nvPr/>
          </p:nvSpPr>
          <p:spPr bwMode="auto">
            <a:xfrm>
              <a:off x="1126" y="2143"/>
              <a:ext cx="91" cy="15"/>
            </a:xfrm>
            <a:custGeom>
              <a:avLst/>
              <a:gdLst>
                <a:gd name="T0" fmla="*/ 0 w 91"/>
                <a:gd name="T1" fmla="*/ 14 h 15"/>
                <a:gd name="T2" fmla="*/ 4 w 91"/>
                <a:gd name="T3" fmla="*/ 12 h 15"/>
                <a:gd name="T4" fmla="*/ 8 w 91"/>
                <a:gd name="T5" fmla="*/ 10 h 15"/>
                <a:gd name="T6" fmla="*/ 12 w 91"/>
                <a:gd name="T7" fmla="*/ 10 h 15"/>
                <a:gd name="T8" fmla="*/ 20 w 91"/>
                <a:gd name="T9" fmla="*/ 6 h 15"/>
                <a:gd name="T10" fmla="*/ 26 w 91"/>
                <a:gd name="T11" fmla="*/ 4 h 15"/>
                <a:gd name="T12" fmla="*/ 32 w 91"/>
                <a:gd name="T13" fmla="*/ 4 h 15"/>
                <a:gd name="T14" fmla="*/ 38 w 91"/>
                <a:gd name="T15" fmla="*/ 2 h 15"/>
                <a:gd name="T16" fmla="*/ 42 w 91"/>
                <a:gd name="T17" fmla="*/ 2 h 15"/>
                <a:gd name="T18" fmla="*/ 48 w 91"/>
                <a:gd name="T19" fmla="*/ 2 h 15"/>
                <a:gd name="T20" fmla="*/ 54 w 91"/>
                <a:gd name="T21" fmla="*/ 0 h 15"/>
                <a:gd name="T22" fmla="*/ 60 w 91"/>
                <a:gd name="T23" fmla="*/ 0 h 15"/>
                <a:gd name="T24" fmla="*/ 64 w 91"/>
                <a:gd name="T25" fmla="*/ 0 h 15"/>
                <a:gd name="T26" fmla="*/ 70 w 91"/>
                <a:gd name="T27" fmla="*/ 0 h 15"/>
                <a:gd name="T28" fmla="*/ 74 w 91"/>
                <a:gd name="T29" fmla="*/ 0 h 15"/>
                <a:gd name="T30" fmla="*/ 78 w 91"/>
                <a:gd name="T31" fmla="*/ 0 h 15"/>
                <a:gd name="T32" fmla="*/ 82 w 91"/>
                <a:gd name="T33" fmla="*/ 4 h 15"/>
                <a:gd name="T34" fmla="*/ 86 w 91"/>
                <a:gd name="T35" fmla="*/ 4 h 15"/>
                <a:gd name="T36" fmla="*/ 90 w 91"/>
                <a:gd name="T37" fmla="*/ 6 h 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1"/>
                <a:gd name="T58" fmla="*/ 0 h 15"/>
                <a:gd name="T59" fmla="*/ 91 w 91"/>
                <a:gd name="T60" fmla="*/ 15 h 1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1" h="15">
                  <a:moveTo>
                    <a:pt x="0" y="14"/>
                  </a:moveTo>
                  <a:lnTo>
                    <a:pt x="4" y="12"/>
                  </a:lnTo>
                  <a:lnTo>
                    <a:pt x="8" y="10"/>
                  </a:lnTo>
                  <a:lnTo>
                    <a:pt x="12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2" y="4"/>
                  </a:lnTo>
                  <a:lnTo>
                    <a:pt x="38" y="2"/>
                  </a:lnTo>
                  <a:lnTo>
                    <a:pt x="42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4"/>
            <p:cNvSpPr>
              <a:spLocks/>
            </p:cNvSpPr>
            <p:nvPr/>
          </p:nvSpPr>
          <p:spPr bwMode="auto">
            <a:xfrm>
              <a:off x="672" y="1895"/>
              <a:ext cx="332" cy="716"/>
            </a:xfrm>
            <a:custGeom>
              <a:avLst/>
              <a:gdLst>
                <a:gd name="T0" fmla="*/ 217 w 332"/>
                <a:gd name="T1" fmla="*/ 215 h 716"/>
                <a:gd name="T2" fmla="*/ 213 w 332"/>
                <a:gd name="T3" fmla="*/ 221 h 716"/>
                <a:gd name="T4" fmla="*/ 243 w 332"/>
                <a:gd name="T5" fmla="*/ 147 h 716"/>
                <a:gd name="T6" fmla="*/ 275 w 332"/>
                <a:gd name="T7" fmla="*/ 113 h 716"/>
                <a:gd name="T8" fmla="*/ 331 w 332"/>
                <a:gd name="T9" fmla="*/ 101 h 716"/>
                <a:gd name="T10" fmla="*/ 297 w 332"/>
                <a:gd name="T11" fmla="*/ 39 h 716"/>
                <a:gd name="T12" fmla="*/ 246 w 332"/>
                <a:gd name="T13" fmla="*/ 0 h 716"/>
                <a:gd name="T14" fmla="*/ 224 w 332"/>
                <a:gd name="T15" fmla="*/ 0 h 716"/>
                <a:gd name="T16" fmla="*/ 203 w 332"/>
                <a:gd name="T17" fmla="*/ 0 h 716"/>
                <a:gd name="T18" fmla="*/ 182 w 332"/>
                <a:gd name="T19" fmla="*/ 11 h 716"/>
                <a:gd name="T20" fmla="*/ 160 w 332"/>
                <a:gd name="T21" fmla="*/ 22 h 716"/>
                <a:gd name="T22" fmla="*/ 139 w 332"/>
                <a:gd name="T23" fmla="*/ 32 h 716"/>
                <a:gd name="T24" fmla="*/ 107 w 332"/>
                <a:gd name="T25" fmla="*/ 54 h 716"/>
                <a:gd name="T26" fmla="*/ 86 w 332"/>
                <a:gd name="T27" fmla="*/ 64 h 716"/>
                <a:gd name="T28" fmla="*/ 75 w 332"/>
                <a:gd name="T29" fmla="*/ 86 h 716"/>
                <a:gd name="T30" fmla="*/ 64 w 332"/>
                <a:gd name="T31" fmla="*/ 107 h 716"/>
                <a:gd name="T32" fmla="*/ 54 w 332"/>
                <a:gd name="T33" fmla="*/ 128 h 716"/>
                <a:gd name="T34" fmla="*/ 43 w 332"/>
                <a:gd name="T35" fmla="*/ 150 h 716"/>
                <a:gd name="T36" fmla="*/ 32 w 332"/>
                <a:gd name="T37" fmla="*/ 171 h 716"/>
                <a:gd name="T38" fmla="*/ 32 w 332"/>
                <a:gd name="T39" fmla="*/ 192 h 716"/>
                <a:gd name="T40" fmla="*/ 32 w 332"/>
                <a:gd name="T41" fmla="*/ 214 h 716"/>
                <a:gd name="T42" fmla="*/ 22 w 332"/>
                <a:gd name="T43" fmla="*/ 246 h 716"/>
                <a:gd name="T44" fmla="*/ 22 w 332"/>
                <a:gd name="T45" fmla="*/ 288 h 716"/>
                <a:gd name="T46" fmla="*/ 22 w 332"/>
                <a:gd name="T47" fmla="*/ 310 h 716"/>
                <a:gd name="T48" fmla="*/ 22 w 332"/>
                <a:gd name="T49" fmla="*/ 342 h 716"/>
                <a:gd name="T50" fmla="*/ 11 w 332"/>
                <a:gd name="T51" fmla="*/ 374 h 716"/>
                <a:gd name="T52" fmla="*/ 11 w 332"/>
                <a:gd name="T53" fmla="*/ 416 h 716"/>
                <a:gd name="T54" fmla="*/ 11 w 332"/>
                <a:gd name="T55" fmla="*/ 448 h 716"/>
                <a:gd name="T56" fmla="*/ 0 w 332"/>
                <a:gd name="T57" fmla="*/ 480 h 716"/>
                <a:gd name="T58" fmla="*/ 0 w 332"/>
                <a:gd name="T59" fmla="*/ 502 h 716"/>
                <a:gd name="T60" fmla="*/ 0 w 332"/>
                <a:gd name="T61" fmla="*/ 534 h 716"/>
                <a:gd name="T62" fmla="*/ 0 w 332"/>
                <a:gd name="T63" fmla="*/ 555 h 716"/>
                <a:gd name="T64" fmla="*/ 0 w 332"/>
                <a:gd name="T65" fmla="*/ 576 h 716"/>
                <a:gd name="T66" fmla="*/ 0 w 332"/>
                <a:gd name="T67" fmla="*/ 598 h 716"/>
                <a:gd name="T68" fmla="*/ 0 w 332"/>
                <a:gd name="T69" fmla="*/ 630 h 716"/>
                <a:gd name="T70" fmla="*/ 0 w 332"/>
                <a:gd name="T71" fmla="*/ 651 h 716"/>
                <a:gd name="T72" fmla="*/ 0 w 332"/>
                <a:gd name="T73" fmla="*/ 672 h 716"/>
                <a:gd name="T74" fmla="*/ 0 w 332"/>
                <a:gd name="T75" fmla="*/ 694 h 716"/>
                <a:gd name="T76" fmla="*/ 0 w 332"/>
                <a:gd name="T77" fmla="*/ 715 h 716"/>
                <a:gd name="T78" fmla="*/ 0 w 332"/>
                <a:gd name="T79" fmla="*/ 694 h 716"/>
                <a:gd name="T80" fmla="*/ 11 w 332"/>
                <a:gd name="T81" fmla="*/ 672 h 716"/>
                <a:gd name="T82" fmla="*/ 22 w 332"/>
                <a:gd name="T83" fmla="*/ 651 h 716"/>
                <a:gd name="T84" fmla="*/ 22 w 332"/>
                <a:gd name="T85" fmla="*/ 630 h 716"/>
                <a:gd name="T86" fmla="*/ 32 w 332"/>
                <a:gd name="T87" fmla="*/ 608 h 716"/>
                <a:gd name="T88" fmla="*/ 43 w 332"/>
                <a:gd name="T89" fmla="*/ 587 h 716"/>
                <a:gd name="T90" fmla="*/ 54 w 332"/>
                <a:gd name="T91" fmla="*/ 566 h 716"/>
                <a:gd name="T92" fmla="*/ 75 w 332"/>
                <a:gd name="T93" fmla="*/ 544 h 716"/>
                <a:gd name="T94" fmla="*/ 96 w 332"/>
                <a:gd name="T95" fmla="*/ 523 h 716"/>
                <a:gd name="T96" fmla="*/ 139 w 332"/>
                <a:gd name="T97" fmla="*/ 355 h 716"/>
                <a:gd name="T98" fmla="*/ 217 w 332"/>
                <a:gd name="T99" fmla="*/ 215 h 71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32"/>
                <a:gd name="T151" fmla="*/ 0 h 716"/>
                <a:gd name="T152" fmla="*/ 332 w 332"/>
                <a:gd name="T153" fmla="*/ 716 h 71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32" h="716">
                  <a:moveTo>
                    <a:pt x="217" y="215"/>
                  </a:moveTo>
                  <a:lnTo>
                    <a:pt x="213" y="221"/>
                  </a:lnTo>
                  <a:lnTo>
                    <a:pt x="243" y="147"/>
                  </a:lnTo>
                  <a:lnTo>
                    <a:pt x="275" y="113"/>
                  </a:lnTo>
                  <a:lnTo>
                    <a:pt x="331" y="101"/>
                  </a:lnTo>
                  <a:lnTo>
                    <a:pt x="297" y="39"/>
                  </a:lnTo>
                  <a:lnTo>
                    <a:pt x="246" y="0"/>
                  </a:lnTo>
                  <a:lnTo>
                    <a:pt x="224" y="0"/>
                  </a:lnTo>
                  <a:lnTo>
                    <a:pt x="203" y="0"/>
                  </a:lnTo>
                  <a:lnTo>
                    <a:pt x="182" y="11"/>
                  </a:lnTo>
                  <a:lnTo>
                    <a:pt x="160" y="22"/>
                  </a:lnTo>
                  <a:lnTo>
                    <a:pt x="139" y="32"/>
                  </a:lnTo>
                  <a:lnTo>
                    <a:pt x="107" y="54"/>
                  </a:lnTo>
                  <a:lnTo>
                    <a:pt x="86" y="64"/>
                  </a:lnTo>
                  <a:lnTo>
                    <a:pt x="75" y="86"/>
                  </a:lnTo>
                  <a:lnTo>
                    <a:pt x="64" y="107"/>
                  </a:lnTo>
                  <a:lnTo>
                    <a:pt x="54" y="128"/>
                  </a:lnTo>
                  <a:lnTo>
                    <a:pt x="43" y="150"/>
                  </a:lnTo>
                  <a:lnTo>
                    <a:pt x="32" y="171"/>
                  </a:lnTo>
                  <a:lnTo>
                    <a:pt x="32" y="192"/>
                  </a:lnTo>
                  <a:lnTo>
                    <a:pt x="32" y="214"/>
                  </a:lnTo>
                  <a:lnTo>
                    <a:pt x="22" y="246"/>
                  </a:lnTo>
                  <a:lnTo>
                    <a:pt x="22" y="288"/>
                  </a:lnTo>
                  <a:lnTo>
                    <a:pt x="22" y="310"/>
                  </a:lnTo>
                  <a:lnTo>
                    <a:pt x="22" y="342"/>
                  </a:lnTo>
                  <a:lnTo>
                    <a:pt x="11" y="374"/>
                  </a:lnTo>
                  <a:lnTo>
                    <a:pt x="11" y="416"/>
                  </a:lnTo>
                  <a:lnTo>
                    <a:pt x="11" y="448"/>
                  </a:lnTo>
                  <a:lnTo>
                    <a:pt x="0" y="480"/>
                  </a:lnTo>
                  <a:lnTo>
                    <a:pt x="0" y="502"/>
                  </a:lnTo>
                  <a:lnTo>
                    <a:pt x="0" y="534"/>
                  </a:lnTo>
                  <a:lnTo>
                    <a:pt x="0" y="555"/>
                  </a:lnTo>
                  <a:lnTo>
                    <a:pt x="0" y="576"/>
                  </a:lnTo>
                  <a:lnTo>
                    <a:pt x="0" y="598"/>
                  </a:lnTo>
                  <a:lnTo>
                    <a:pt x="0" y="630"/>
                  </a:lnTo>
                  <a:lnTo>
                    <a:pt x="0" y="651"/>
                  </a:lnTo>
                  <a:lnTo>
                    <a:pt x="0" y="672"/>
                  </a:lnTo>
                  <a:lnTo>
                    <a:pt x="0" y="694"/>
                  </a:lnTo>
                  <a:lnTo>
                    <a:pt x="0" y="715"/>
                  </a:lnTo>
                  <a:lnTo>
                    <a:pt x="0" y="694"/>
                  </a:lnTo>
                  <a:lnTo>
                    <a:pt x="11" y="672"/>
                  </a:lnTo>
                  <a:lnTo>
                    <a:pt x="22" y="651"/>
                  </a:lnTo>
                  <a:lnTo>
                    <a:pt x="22" y="630"/>
                  </a:lnTo>
                  <a:lnTo>
                    <a:pt x="32" y="608"/>
                  </a:lnTo>
                  <a:lnTo>
                    <a:pt x="43" y="587"/>
                  </a:lnTo>
                  <a:lnTo>
                    <a:pt x="54" y="566"/>
                  </a:lnTo>
                  <a:lnTo>
                    <a:pt x="75" y="544"/>
                  </a:lnTo>
                  <a:lnTo>
                    <a:pt x="96" y="523"/>
                  </a:lnTo>
                  <a:lnTo>
                    <a:pt x="139" y="355"/>
                  </a:lnTo>
                  <a:lnTo>
                    <a:pt x="217" y="215"/>
                  </a:lnTo>
                </a:path>
              </a:pathLst>
            </a:custGeom>
            <a:solidFill>
              <a:srgbClr val="AD6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5"/>
            <p:cNvSpPr>
              <a:spLocks/>
            </p:cNvSpPr>
            <p:nvPr/>
          </p:nvSpPr>
          <p:spPr bwMode="auto">
            <a:xfrm>
              <a:off x="897" y="1872"/>
              <a:ext cx="321" cy="129"/>
            </a:xfrm>
            <a:custGeom>
              <a:avLst/>
              <a:gdLst>
                <a:gd name="T0" fmla="*/ 0 w 321"/>
                <a:gd name="T1" fmla="*/ 47 h 129"/>
                <a:gd name="T2" fmla="*/ 37 w 321"/>
                <a:gd name="T3" fmla="*/ 23 h 129"/>
                <a:gd name="T4" fmla="*/ 74 w 321"/>
                <a:gd name="T5" fmla="*/ 12 h 129"/>
                <a:gd name="T6" fmla="*/ 113 w 321"/>
                <a:gd name="T7" fmla="*/ 12 h 129"/>
                <a:gd name="T8" fmla="*/ 150 w 321"/>
                <a:gd name="T9" fmla="*/ 0 h 129"/>
                <a:gd name="T10" fmla="*/ 187 w 321"/>
                <a:gd name="T11" fmla="*/ 12 h 129"/>
                <a:gd name="T12" fmla="*/ 226 w 321"/>
                <a:gd name="T13" fmla="*/ 23 h 129"/>
                <a:gd name="T14" fmla="*/ 263 w 321"/>
                <a:gd name="T15" fmla="*/ 23 h 129"/>
                <a:gd name="T16" fmla="*/ 301 w 321"/>
                <a:gd name="T17" fmla="*/ 35 h 129"/>
                <a:gd name="T18" fmla="*/ 320 w 321"/>
                <a:gd name="T19" fmla="*/ 58 h 129"/>
                <a:gd name="T20" fmla="*/ 320 w 321"/>
                <a:gd name="T21" fmla="*/ 82 h 129"/>
                <a:gd name="T22" fmla="*/ 283 w 321"/>
                <a:gd name="T23" fmla="*/ 93 h 129"/>
                <a:gd name="T24" fmla="*/ 263 w 321"/>
                <a:gd name="T25" fmla="*/ 117 h 129"/>
                <a:gd name="T26" fmla="*/ 226 w 321"/>
                <a:gd name="T27" fmla="*/ 117 h 129"/>
                <a:gd name="T28" fmla="*/ 187 w 321"/>
                <a:gd name="T29" fmla="*/ 128 h 129"/>
                <a:gd name="T30" fmla="*/ 150 w 321"/>
                <a:gd name="T31" fmla="*/ 128 h 129"/>
                <a:gd name="T32" fmla="*/ 113 w 321"/>
                <a:gd name="T33" fmla="*/ 128 h 129"/>
                <a:gd name="T34" fmla="*/ 94 w 321"/>
                <a:gd name="T35" fmla="*/ 105 h 129"/>
                <a:gd name="T36" fmla="*/ 74 w 321"/>
                <a:gd name="T37" fmla="*/ 82 h 129"/>
                <a:gd name="T38" fmla="*/ 57 w 321"/>
                <a:gd name="T39" fmla="*/ 58 h 129"/>
                <a:gd name="T40" fmla="*/ 18 w 321"/>
                <a:gd name="T41" fmla="*/ 58 h 129"/>
                <a:gd name="T42" fmla="*/ 0 w 321"/>
                <a:gd name="T43" fmla="*/ 47 h 12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1"/>
                <a:gd name="T67" fmla="*/ 0 h 129"/>
                <a:gd name="T68" fmla="*/ 321 w 321"/>
                <a:gd name="T69" fmla="*/ 129 h 12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1" h="129">
                  <a:moveTo>
                    <a:pt x="0" y="47"/>
                  </a:moveTo>
                  <a:lnTo>
                    <a:pt x="37" y="23"/>
                  </a:lnTo>
                  <a:lnTo>
                    <a:pt x="74" y="12"/>
                  </a:lnTo>
                  <a:lnTo>
                    <a:pt x="113" y="12"/>
                  </a:lnTo>
                  <a:lnTo>
                    <a:pt x="150" y="0"/>
                  </a:lnTo>
                  <a:lnTo>
                    <a:pt x="187" y="12"/>
                  </a:lnTo>
                  <a:lnTo>
                    <a:pt x="226" y="23"/>
                  </a:lnTo>
                  <a:lnTo>
                    <a:pt x="263" y="23"/>
                  </a:lnTo>
                  <a:lnTo>
                    <a:pt x="301" y="35"/>
                  </a:lnTo>
                  <a:lnTo>
                    <a:pt x="320" y="58"/>
                  </a:lnTo>
                  <a:lnTo>
                    <a:pt x="320" y="82"/>
                  </a:lnTo>
                  <a:lnTo>
                    <a:pt x="283" y="93"/>
                  </a:lnTo>
                  <a:lnTo>
                    <a:pt x="263" y="117"/>
                  </a:lnTo>
                  <a:lnTo>
                    <a:pt x="226" y="117"/>
                  </a:lnTo>
                  <a:lnTo>
                    <a:pt x="187" y="128"/>
                  </a:lnTo>
                  <a:lnTo>
                    <a:pt x="150" y="128"/>
                  </a:lnTo>
                  <a:lnTo>
                    <a:pt x="113" y="128"/>
                  </a:lnTo>
                  <a:lnTo>
                    <a:pt x="94" y="105"/>
                  </a:lnTo>
                  <a:lnTo>
                    <a:pt x="74" y="82"/>
                  </a:lnTo>
                  <a:lnTo>
                    <a:pt x="57" y="58"/>
                  </a:lnTo>
                  <a:lnTo>
                    <a:pt x="18" y="58"/>
                  </a:lnTo>
                  <a:lnTo>
                    <a:pt x="0" y="47"/>
                  </a:lnTo>
                </a:path>
              </a:pathLst>
            </a:custGeom>
            <a:solidFill>
              <a:srgbClr val="AD6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7707312" y="2598738"/>
            <a:ext cx="787400" cy="1104900"/>
            <a:chOff x="4320" y="1776"/>
            <a:chExt cx="496" cy="695"/>
          </a:xfrm>
        </p:grpSpPr>
        <p:sp>
          <p:nvSpPr>
            <p:cNvPr id="15" name="Oval 9"/>
            <p:cNvSpPr>
              <a:spLocks noChangeArrowheads="1"/>
            </p:cNvSpPr>
            <p:nvPr/>
          </p:nvSpPr>
          <p:spPr bwMode="auto">
            <a:xfrm>
              <a:off x="4320" y="1983"/>
              <a:ext cx="496" cy="488"/>
            </a:xfrm>
            <a:prstGeom prst="ellipse">
              <a:avLst/>
            </a:prstGeom>
            <a:solidFill>
              <a:srgbClr val="FDA4B5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4436" y="2267"/>
              <a:ext cx="249" cy="89"/>
            </a:xfrm>
            <a:custGeom>
              <a:avLst/>
              <a:gdLst>
                <a:gd name="T0" fmla="*/ 0 w 249"/>
                <a:gd name="T1" fmla="*/ 0 h 89"/>
                <a:gd name="T2" fmla="*/ 16 w 249"/>
                <a:gd name="T3" fmla="*/ 16 h 89"/>
                <a:gd name="T4" fmla="*/ 32 w 249"/>
                <a:gd name="T5" fmla="*/ 32 h 89"/>
                <a:gd name="T6" fmla="*/ 56 w 249"/>
                <a:gd name="T7" fmla="*/ 48 h 89"/>
                <a:gd name="T8" fmla="*/ 72 w 249"/>
                <a:gd name="T9" fmla="*/ 56 h 89"/>
                <a:gd name="T10" fmla="*/ 88 w 249"/>
                <a:gd name="T11" fmla="*/ 64 h 89"/>
                <a:gd name="T12" fmla="*/ 104 w 249"/>
                <a:gd name="T13" fmla="*/ 72 h 89"/>
                <a:gd name="T14" fmla="*/ 120 w 249"/>
                <a:gd name="T15" fmla="*/ 80 h 89"/>
                <a:gd name="T16" fmla="*/ 136 w 249"/>
                <a:gd name="T17" fmla="*/ 80 h 89"/>
                <a:gd name="T18" fmla="*/ 152 w 249"/>
                <a:gd name="T19" fmla="*/ 88 h 89"/>
                <a:gd name="T20" fmla="*/ 168 w 249"/>
                <a:gd name="T21" fmla="*/ 88 h 89"/>
                <a:gd name="T22" fmla="*/ 184 w 249"/>
                <a:gd name="T23" fmla="*/ 88 h 89"/>
                <a:gd name="T24" fmla="*/ 200 w 249"/>
                <a:gd name="T25" fmla="*/ 80 h 89"/>
                <a:gd name="T26" fmla="*/ 216 w 249"/>
                <a:gd name="T27" fmla="*/ 72 h 89"/>
                <a:gd name="T28" fmla="*/ 216 w 249"/>
                <a:gd name="T29" fmla="*/ 56 h 89"/>
                <a:gd name="T30" fmla="*/ 232 w 249"/>
                <a:gd name="T31" fmla="*/ 48 h 89"/>
                <a:gd name="T32" fmla="*/ 248 w 249"/>
                <a:gd name="T33" fmla="*/ 40 h 89"/>
                <a:gd name="T34" fmla="*/ 0 w 249"/>
                <a:gd name="T35" fmla="*/ 0 h 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9"/>
                <a:gd name="T55" fmla="*/ 0 h 89"/>
                <a:gd name="T56" fmla="*/ 249 w 249"/>
                <a:gd name="T57" fmla="*/ 89 h 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9" h="89">
                  <a:moveTo>
                    <a:pt x="0" y="0"/>
                  </a:moveTo>
                  <a:lnTo>
                    <a:pt x="16" y="16"/>
                  </a:lnTo>
                  <a:lnTo>
                    <a:pt x="32" y="32"/>
                  </a:lnTo>
                  <a:lnTo>
                    <a:pt x="56" y="48"/>
                  </a:lnTo>
                  <a:lnTo>
                    <a:pt x="72" y="56"/>
                  </a:lnTo>
                  <a:lnTo>
                    <a:pt x="88" y="64"/>
                  </a:lnTo>
                  <a:lnTo>
                    <a:pt x="104" y="72"/>
                  </a:lnTo>
                  <a:lnTo>
                    <a:pt x="120" y="80"/>
                  </a:lnTo>
                  <a:lnTo>
                    <a:pt x="136" y="80"/>
                  </a:lnTo>
                  <a:lnTo>
                    <a:pt x="152" y="88"/>
                  </a:lnTo>
                  <a:lnTo>
                    <a:pt x="168" y="88"/>
                  </a:lnTo>
                  <a:lnTo>
                    <a:pt x="184" y="88"/>
                  </a:lnTo>
                  <a:lnTo>
                    <a:pt x="200" y="80"/>
                  </a:lnTo>
                  <a:lnTo>
                    <a:pt x="216" y="72"/>
                  </a:lnTo>
                  <a:lnTo>
                    <a:pt x="216" y="56"/>
                  </a:lnTo>
                  <a:lnTo>
                    <a:pt x="232" y="48"/>
                  </a:lnTo>
                  <a:lnTo>
                    <a:pt x="248" y="4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Oval 11"/>
            <p:cNvSpPr>
              <a:spLocks noChangeArrowheads="1"/>
            </p:cNvSpPr>
            <p:nvPr/>
          </p:nvSpPr>
          <p:spPr bwMode="auto">
            <a:xfrm>
              <a:off x="4448" y="2127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18" name="Oval 12"/>
            <p:cNvSpPr>
              <a:spLocks noChangeArrowheads="1"/>
            </p:cNvSpPr>
            <p:nvPr/>
          </p:nvSpPr>
          <p:spPr bwMode="auto">
            <a:xfrm>
              <a:off x="4608" y="2160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19" name="Arc 21"/>
            <p:cNvSpPr>
              <a:spLocks/>
            </p:cNvSpPr>
            <p:nvPr/>
          </p:nvSpPr>
          <p:spPr bwMode="auto">
            <a:xfrm>
              <a:off x="4367" y="1861"/>
              <a:ext cx="81" cy="16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rc 22"/>
            <p:cNvSpPr>
              <a:spLocks/>
            </p:cNvSpPr>
            <p:nvPr/>
          </p:nvSpPr>
          <p:spPr bwMode="auto">
            <a:xfrm>
              <a:off x="4431" y="1776"/>
              <a:ext cx="92" cy="2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rc 23"/>
            <p:cNvSpPr>
              <a:spLocks/>
            </p:cNvSpPr>
            <p:nvPr/>
          </p:nvSpPr>
          <p:spPr bwMode="auto">
            <a:xfrm>
              <a:off x="4650" y="1798"/>
              <a:ext cx="92" cy="230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61"/>
                    <a:pt x="9528" y="129"/>
                    <a:pt x="21365" y="0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61"/>
                    <a:pt x="9528" y="129"/>
                    <a:pt x="21365" y="0"/>
                  </a:cubicBezTo>
                  <a:lnTo>
                    <a:pt x="21600" y="21599"/>
                  </a:lnTo>
                  <a:lnTo>
                    <a:pt x="-1" y="21598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rc 24"/>
            <p:cNvSpPr>
              <a:spLocks/>
            </p:cNvSpPr>
            <p:nvPr/>
          </p:nvSpPr>
          <p:spPr bwMode="auto">
            <a:xfrm>
              <a:off x="4704" y="1904"/>
              <a:ext cx="101" cy="145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53"/>
                    <a:pt x="9540" y="117"/>
                    <a:pt x="21386" y="0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53"/>
                    <a:pt x="9540" y="117"/>
                    <a:pt x="21386" y="0"/>
                  </a:cubicBezTo>
                  <a:lnTo>
                    <a:pt x="21600" y="21599"/>
                  </a:lnTo>
                  <a:lnTo>
                    <a:pt x="-1" y="21598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3668712" y="2909402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H="1">
            <a:off x="3575049" y="3113088"/>
            <a:ext cx="218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638550" y="2451110"/>
            <a:ext cx="2222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baseline="-25000" dirty="0" smtClean="0"/>
              <a:t>1,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,q</a:t>
            </a:r>
            <a:r>
              <a:rPr lang="en-US" baseline="-25000" dirty="0" smtClean="0"/>
              <a:t>2</a:t>
            </a:r>
            <a:r>
              <a:rPr lang="en-US" dirty="0" smtClean="0"/>
              <a:t>,a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dirty="0" err="1" smtClean="0"/>
              <a:t>q</a:t>
            </a:r>
            <a:r>
              <a:rPr lang="en-US" baseline="-25000" dirty="0" err="1" smtClean="0"/>
              <a:t>k</a:t>
            </a:r>
            <a:r>
              <a:rPr lang="en-US" dirty="0" err="1" smtClean="0"/>
              <a:t>,a</a:t>
            </a:r>
            <a:r>
              <a:rPr lang="en-US" baseline="-25000" dirty="0" err="1" smtClean="0"/>
              <a:t>k</a:t>
            </a:r>
            <a:endParaRPr lang="en-US" baseline="-25000" dirty="0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3668499" y="4656138"/>
            <a:ext cx="2268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60776" y="3253729"/>
            <a:ext cx="2278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Interactive proof to show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 are correct for q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en-US" dirty="0" err="1" smtClean="0"/>
              <a:t>q</a:t>
            </a:r>
            <a:r>
              <a:rPr lang="en-US" baseline="-25000" dirty="0" err="1" smtClean="0"/>
              <a:t>k</a:t>
            </a:r>
            <a:endParaRPr lang="en-US" dirty="0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3575049" y="3256783"/>
            <a:ext cx="2268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5"/>
          <p:cNvSpPr>
            <a:spLocks noChangeShapeType="1"/>
          </p:cNvSpPr>
          <p:nvPr/>
        </p:nvSpPr>
        <p:spPr bwMode="auto">
          <a:xfrm flipH="1">
            <a:off x="3663947" y="4486805"/>
            <a:ext cx="218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564312" y="4587875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Verified by running search-P algorithm with answers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15900"/>
            <a:ext cx="7019925" cy="9366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dirty="0" smtClean="0">
                <a:ea typeface="+mj-ea"/>
              </a:rPr>
              <a:t>Proof of the Main Theorem: Part 2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368425"/>
            <a:ext cx="9072562" cy="3287713"/>
          </a:xfrm>
        </p:spPr>
        <p:txBody>
          <a:bodyPr/>
          <a:lstStyle/>
          <a:p>
            <a:pPr marL="107950" indent="0" eaLnBrk="1">
              <a:buSzPct val="4500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b="1" dirty="0" smtClean="0"/>
              <a:t>Claim: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psdAM</a:t>
            </a:r>
            <a:r>
              <a:rPr lang="en-US" altLang="en-US" dirty="0" smtClean="0"/>
              <a:t> is contained in search-</a:t>
            </a:r>
            <a:r>
              <a:rPr lang="en-US" altLang="en-US" dirty="0" err="1" smtClean="0"/>
              <a:t>P</a:t>
            </a:r>
            <a:r>
              <a:rPr lang="en-US" altLang="en-US" baseline="30000" dirty="0" err="1" smtClean="0"/>
              <a:t>promise</a:t>
            </a:r>
            <a:r>
              <a:rPr lang="en-US" altLang="en-US" baseline="30000" dirty="0" smtClean="0"/>
              <a:t>-AM </a:t>
            </a:r>
            <a:r>
              <a:rPr lang="en-US" altLang="en-US" baseline="30000" dirty="0" smtClean="0">
                <a:cs typeface="Arial" panose="020B0604020202020204" pitchFamily="34" charset="0"/>
              </a:rPr>
              <a:t>∩ </a:t>
            </a:r>
            <a:r>
              <a:rPr lang="en-US" altLang="en-US" baseline="30000" dirty="0" err="1" smtClean="0">
                <a:cs typeface="Arial" panose="020B0604020202020204" pitchFamily="34" charset="0"/>
              </a:rPr>
              <a:t>coAM</a:t>
            </a:r>
            <a:r>
              <a:rPr lang="en-US" altLang="en-US" baseline="30000" dirty="0">
                <a:cs typeface="Arial" panose="020B0604020202020204" pitchFamily="34" charset="0"/>
              </a:rPr>
              <a:t> </a:t>
            </a:r>
            <a:r>
              <a:rPr lang="en-US" altLang="en-US" dirty="0" smtClean="0">
                <a:cs typeface="Arial" panose="020B0604020202020204" pitchFamily="34" charset="0"/>
              </a:rPr>
              <a:t> </a:t>
            </a:r>
          </a:p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endParaRPr lang="en-US" altLang="en-US" dirty="0">
              <a:cs typeface="Arial" panose="020B0604020202020204" pitchFamily="34" charset="0"/>
            </a:endParaRPr>
          </a:p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To simulate </a:t>
            </a:r>
            <a:r>
              <a:rPr lang="en-US" altLang="en-US" dirty="0" err="1" smtClean="0"/>
              <a:t>psdAM</a:t>
            </a:r>
            <a:r>
              <a:rPr lang="en-US" altLang="en-US" dirty="0" smtClean="0"/>
              <a:t> on input x: ask the oracle “</a:t>
            </a:r>
            <a:r>
              <a:rPr lang="en-US" altLang="en-US" b="1" dirty="0" smtClean="0"/>
              <a:t>Is the </a:t>
            </a:r>
            <a:r>
              <a:rPr lang="en-US" altLang="en-US" b="1" dirty="0" err="1" smtClean="0"/>
              <a:t>ith</a:t>
            </a:r>
            <a:r>
              <a:rPr lang="en-US" altLang="en-US" b="1" dirty="0" smtClean="0"/>
              <a:t> bit of the canonical answer to the </a:t>
            </a:r>
            <a:r>
              <a:rPr lang="en-US" altLang="en-US" b="1" dirty="0" err="1" smtClean="0"/>
              <a:t>psdAM</a:t>
            </a:r>
            <a:r>
              <a:rPr lang="en-US" altLang="en-US" b="1" dirty="0" smtClean="0"/>
              <a:t> interactive proof a 1?</a:t>
            </a:r>
            <a:r>
              <a:rPr lang="en-US" altLang="en-US" dirty="0" smtClean="0"/>
              <a:t>” and use the answers to obtain y such that R(</a:t>
            </a:r>
            <a:r>
              <a:rPr lang="en-US" altLang="en-US" dirty="0" err="1" smtClean="0"/>
              <a:t>x,y</a:t>
            </a:r>
            <a:r>
              <a:rPr lang="en-US" altLang="en-US" dirty="0" smtClean="0"/>
              <a:t>) holds</a:t>
            </a:r>
            <a:endParaRPr lang="en-US" altLang="en-US" dirty="0"/>
          </a:p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This problem is a promise problem in AM </a:t>
            </a:r>
            <a:r>
              <a:rPr lang="en-US" altLang="en-US" dirty="0" smtClean="0">
                <a:cs typeface="Arial" panose="020B0604020202020204" pitchFamily="34" charset="0"/>
              </a:rPr>
              <a:t>∩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coAM</a:t>
            </a:r>
            <a:r>
              <a:rPr lang="en-US" altLang="en-US" dirty="0" smtClean="0"/>
              <a:t> since:</a:t>
            </a:r>
          </a:p>
          <a:p>
            <a:pPr marL="831850" lvl="1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 there is only an answer when a canonical answer exists</a:t>
            </a:r>
          </a:p>
          <a:p>
            <a:pPr marL="831850" lvl="1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when no such answer exists it is undefined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77800"/>
            <a:ext cx="7019925" cy="10128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dirty="0" err="1" smtClean="0">
                <a:ea typeface="+mj-ea"/>
              </a:rPr>
              <a:t>Subexponential</a:t>
            </a:r>
            <a:r>
              <a:rPr lang="en-US" dirty="0" smtClean="0">
                <a:ea typeface="+mj-ea"/>
              </a:rPr>
              <a:t> </a:t>
            </a:r>
            <a:r>
              <a:rPr lang="en-US" dirty="0" err="1">
                <a:ea typeface="+mj-ea"/>
              </a:rPr>
              <a:t>p</a:t>
            </a:r>
            <a:r>
              <a:rPr lang="en-US" dirty="0" err="1" smtClean="0">
                <a:ea typeface="+mj-ea"/>
              </a:rPr>
              <a:t>sdMA</a:t>
            </a:r>
            <a:r>
              <a:rPr lang="en-US" dirty="0" smtClean="0">
                <a:ea typeface="+mj-ea"/>
              </a:rPr>
              <a:t> for search-BPP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368425"/>
            <a:ext cx="9072562" cy="3287713"/>
          </a:xfrm>
        </p:spPr>
        <p:txBody>
          <a:bodyPr/>
          <a:lstStyle/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err="1" smtClean="0"/>
              <a:t>Subexponetial</a:t>
            </a:r>
            <a:r>
              <a:rPr lang="en-US" altLang="en-US" dirty="0" smtClean="0"/>
              <a:t>-time </a:t>
            </a:r>
            <a:r>
              <a:rPr lang="en-US" altLang="en-US" dirty="0" err="1" smtClean="0"/>
              <a:t>psdMA</a:t>
            </a:r>
            <a:r>
              <a:rPr lang="en-US" altLang="en-US" dirty="0" smtClean="0"/>
              <a:t> allows the verifier </a:t>
            </a:r>
            <a:r>
              <a:rPr lang="en-US" altLang="en-US" dirty="0" err="1" smtClean="0"/>
              <a:t>subexponential</a:t>
            </a:r>
            <a:r>
              <a:rPr lang="en-US" altLang="en-US" dirty="0" smtClean="0"/>
              <a:t> time</a:t>
            </a:r>
          </a:p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endParaRPr lang="en-US" altLang="en-US" dirty="0" smtClean="0"/>
          </a:p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We show that search-BPP is in </a:t>
            </a:r>
            <a:r>
              <a:rPr lang="en-US" altLang="en-US" dirty="0" err="1" smtClean="0"/>
              <a:t>subexponential</a:t>
            </a:r>
            <a:r>
              <a:rPr lang="en-US" altLang="en-US" dirty="0" smtClean="0"/>
              <a:t>-time </a:t>
            </a:r>
            <a:r>
              <a:rPr lang="en-US" altLang="en-US" dirty="0" err="1" smtClean="0"/>
              <a:t>psdMA</a:t>
            </a:r>
            <a:endParaRPr lang="en-US" altLang="en-US" dirty="0" smtClean="0"/>
          </a:p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endParaRPr lang="en-US" altLang="en-US" dirty="0" smtClean="0"/>
          </a:p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US" altLang="en-US" dirty="0" smtClean="0"/>
              <a:t>To do this we observe there exists a hard function </a:t>
            </a:r>
            <a:r>
              <a:rPr lang="en-US" altLang="en-US" dirty="0" smtClean="0">
                <a:solidFill>
                  <a:srgbClr val="FF0000"/>
                </a:solidFill>
              </a:rPr>
              <a:t>f</a:t>
            </a:r>
            <a:r>
              <a:rPr lang="en-US" altLang="en-US" dirty="0" smtClean="0"/>
              <a:t> in </a:t>
            </a:r>
            <a:r>
              <a:rPr lang="en-US" altLang="en-US" dirty="0" err="1" smtClean="0"/>
              <a:t>subexponential</a:t>
            </a:r>
            <a:r>
              <a:rPr lang="en-US" altLang="en-US" dirty="0" smtClean="0"/>
              <a:t>-time MA </a:t>
            </a:r>
            <a:r>
              <a:rPr lang="en-US" altLang="en-US" dirty="0" smtClean="0">
                <a:cs typeface="Arial" panose="020B0604020202020204" pitchFamily="34" charset="0"/>
              </a:rPr>
              <a:t>∩ </a:t>
            </a:r>
            <a:r>
              <a:rPr lang="en-US" altLang="en-US" dirty="0" err="1" smtClean="0">
                <a:cs typeface="Arial" panose="020B0604020202020204" pitchFamily="34" charset="0"/>
              </a:rPr>
              <a:t>coMA</a:t>
            </a:r>
            <a:r>
              <a:rPr lang="en-US" altLang="en-US" dirty="0" smtClean="0">
                <a:cs typeface="Arial" panose="020B0604020202020204" pitchFamily="34" charset="0"/>
              </a:rPr>
              <a:t> that does not have poly-size circuits</a:t>
            </a:r>
          </a:p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endParaRPr lang="en-US" altLang="en-US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15900"/>
            <a:ext cx="7019925" cy="9366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dirty="0" smtClean="0">
                <a:ea typeface="+mj-ea"/>
              </a:rPr>
              <a:t>Pseudo-determinism[GG11]	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2112" y="1387475"/>
            <a:ext cx="9072562" cy="3287713"/>
          </a:xfrm>
        </p:spPr>
        <p:txBody>
          <a:bodyPr/>
          <a:lstStyle/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pseudo-deterministic (</a:t>
            </a:r>
            <a:r>
              <a:rPr lang="en-US" dirty="0" err="1">
                <a:solidFill>
                  <a:srgbClr val="FF0000"/>
                </a:solidFill>
              </a:rPr>
              <a:t>psd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algorithm is a randomized algorithm for a </a:t>
            </a:r>
            <a:r>
              <a:rPr lang="en-US" i="1" dirty="0"/>
              <a:t>search problem </a:t>
            </a:r>
            <a:r>
              <a:rPr lang="en-US" dirty="0"/>
              <a:t>that </a:t>
            </a:r>
          </a:p>
          <a:p>
            <a:pPr marL="831850" lvl="1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/>
              <a:t>on the </a:t>
            </a:r>
            <a:r>
              <a:rPr lang="en-US" b="1" dirty="0"/>
              <a:t>same input outputs the same output </a:t>
            </a:r>
            <a:r>
              <a:rPr lang="en-US" dirty="0"/>
              <a:t>(we will call it the </a:t>
            </a:r>
            <a:r>
              <a:rPr lang="en-US" i="1" dirty="0"/>
              <a:t>canonical</a:t>
            </a:r>
            <a:r>
              <a:rPr lang="en-US" dirty="0"/>
              <a:t> answer) with high probability</a:t>
            </a:r>
          </a:p>
          <a:p>
            <a:pPr marL="831850" lvl="1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/>
              <a:t>Different than guaranteeing a unique answer [</a:t>
            </a:r>
            <a:r>
              <a:rPr lang="en-US" dirty="0" smtClean="0"/>
              <a:t>LD08</a:t>
            </a:r>
            <a:r>
              <a:rPr lang="en-US" dirty="0"/>
              <a:t>]</a:t>
            </a: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/>
              <a:t>Reproducibility</a:t>
            </a: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/>
              <a:t>Correctness Amplification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Subexponential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psdMA</a:t>
            </a:r>
            <a:r>
              <a:rPr lang="en-US" altLang="en-US" dirty="0" smtClean="0"/>
              <a:t> for search-BPP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476270" y="1629033"/>
            <a:ext cx="1206500" cy="1190625"/>
            <a:chOff x="672" y="1872"/>
            <a:chExt cx="760" cy="750"/>
          </a:xfrm>
        </p:grpSpPr>
        <p:sp>
          <p:nvSpPr>
            <p:cNvPr id="5" name="Oval 17"/>
            <p:cNvSpPr>
              <a:spLocks noChangeArrowheads="1"/>
            </p:cNvSpPr>
            <p:nvPr/>
          </p:nvSpPr>
          <p:spPr bwMode="auto">
            <a:xfrm>
              <a:off x="808" y="2007"/>
              <a:ext cx="496" cy="488"/>
            </a:xfrm>
            <a:prstGeom prst="ellipse">
              <a:avLst/>
            </a:prstGeom>
            <a:solidFill>
              <a:srgbClr val="F6BF6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6" name="Oval 18"/>
            <p:cNvSpPr>
              <a:spLocks noChangeArrowheads="1"/>
            </p:cNvSpPr>
            <p:nvPr/>
          </p:nvSpPr>
          <p:spPr bwMode="auto">
            <a:xfrm>
              <a:off x="936" y="2151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7" name="Oval 19"/>
            <p:cNvSpPr>
              <a:spLocks noChangeArrowheads="1"/>
            </p:cNvSpPr>
            <p:nvPr/>
          </p:nvSpPr>
          <p:spPr bwMode="auto">
            <a:xfrm>
              <a:off x="1152" y="2167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8" name="Freeform 20"/>
            <p:cNvSpPr>
              <a:spLocks/>
            </p:cNvSpPr>
            <p:nvPr/>
          </p:nvSpPr>
          <p:spPr bwMode="auto">
            <a:xfrm>
              <a:off x="908" y="2310"/>
              <a:ext cx="257" cy="75"/>
            </a:xfrm>
            <a:custGeom>
              <a:avLst/>
              <a:gdLst>
                <a:gd name="T0" fmla="*/ 0 w 257"/>
                <a:gd name="T1" fmla="*/ 0 h 75"/>
                <a:gd name="T2" fmla="*/ 21 w 257"/>
                <a:gd name="T3" fmla="*/ 10 h 75"/>
                <a:gd name="T4" fmla="*/ 53 w 257"/>
                <a:gd name="T5" fmla="*/ 21 h 75"/>
                <a:gd name="T6" fmla="*/ 85 w 257"/>
                <a:gd name="T7" fmla="*/ 21 h 75"/>
                <a:gd name="T8" fmla="*/ 107 w 257"/>
                <a:gd name="T9" fmla="*/ 32 h 75"/>
                <a:gd name="T10" fmla="*/ 128 w 257"/>
                <a:gd name="T11" fmla="*/ 32 h 75"/>
                <a:gd name="T12" fmla="*/ 149 w 257"/>
                <a:gd name="T13" fmla="*/ 32 h 75"/>
                <a:gd name="T14" fmla="*/ 171 w 257"/>
                <a:gd name="T15" fmla="*/ 32 h 75"/>
                <a:gd name="T16" fmla="*/ 192 w 257"/>
                <a:gd name="T17" fmla="*/ 32 h 75"/>
                <a:gd name="T18" fmla="*/ 213 w 257"/>
                <a:gd name="T19" fmla="*/ 42 h 75"/>
                <a:gd name="T20" fmla="*/ 235 w 257"/>
                <a:gd name="T21" fmla="*/ 32 h 75"/>
                <a:gd name="T22" fmla="*/ 256 w 257"/>
                <a:gd name="T23" fmla="*/ 21 h 75"/>
                <a:gd name="T24" fmla="*/ 235 w 257"/>
                <a:gd name="T25" fmla="*/ 42 h 75"/>
                <a:gd name="T26" fmla="*/ 213 w 257"/>
                <a:gd name="T27" fmla="*/ 53 h 75"/>
                <a:gd name="T28" fmla="*/ 192 w 257"/>
                <a:gd name="T29" fmla="*/ 64 h 75"/>
                <a:gd name="T30" fmla="*/ 171 w 257"/>
                <a:gd name="T31" fmla="*/ 64 h 75"/>
                <a:gd name="T32" fmla="*/ 149 w 257"/>
                <a:gd name="T33" fmla="*/ 74 h 75"/>
                <a:gd name="T34" fmla="*/ 128 w 257"/>
                <a:gd name="T35" fmla="*/ 74 h 75"/>
                <a:gd name="T36" fmla="*/ 107 w 257"/>
                <a:gd name="T37" fmla="*/ 74 h 75"/>
                <a:gd name="T38" fmla="*/ 85 w 257"/>
                <a:gd name="T39" fmla="*/ 74 h 75"/>
                <a:gd name="T40" fmla="*/ 64 w 257"/>
                <a:gd name="T41" fmla="*/ 64 h 75"/>
                <a:gd name="T42" fmla="*/ 53 w 257"/>
                <a:gd name="T43" fmla="*/ 42 h 75"/>
                <a:gd name="T44" fmla="*/ 32 w 257"/>
                <a:gd name="T45" fmla="*/ 32 h 75"/>
                <a:gd name="T46" fmla="*/ 21 w 257"/>
                <a:gd name="T47" fmla="*/ 10 h 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57"/>
                <a:gd name="T73" fmla="*/ 0 h 75"/>
                <a:gd name="T74" fmla="*/ 257 w 257"/>
                <a:gd name="T75" fmla="*/ 75 h 7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57" h="75">
                  <a:moveTo>
                    <a:pt x="0" y="0"/>
                  </a:moveTo>
                  <a:lnTo>
                    <a:pt x="21" y="10"/>
                  </a:lnTo>
                  <a:lnTo>
                    <a:pt x="53" y="21"/>
                  </a:lnTo>
                  <a:lnTo>
                    <a:pt x="85" y="21"/>
                  </a:lnTo>
                  <a:lnTo>
                    <a:pt x="107" y="32"/>
                  </a:lnTo>
                  <a:lnTo>
                    <a:pt x="128" y="32"/>
                  </a:lnTo>
                  <a:lnTo>
                    <a:pt x="149" y="32"/>
                  </a:lnTo>
                  <a:lnTo>
                    <a:pt x="171" y="32"/>
                  </a:lnTo>
                  <a:lnTo>
                    <a:pt x="192" y="32"/>
                  </a:lnTo>
                  <a:lnTo>
                    <a:pt x="213" y="42"/>
                  </a:lnTo>
                  <a:lnTo>
                    <a:pt x="235" y="32"/>
                  </a:lnTo>
                  <a:lnTo>
                    <a:pt x="256" y="21"/>
                  </a:lnTo>
                  <a:lnTo>
                    <a:pt x="235" y="42"/>
                  </a:lnTo>
                  <a:lnTo>
                    <a:pt x="213" y="53"/>
                  </a:lnTo>
                  <a:lnTo>
                    <a:pt x="192" y="64"/>
                  </a:lnTo>
                  <a:lnTo>
                    <a:pt x="171" y="64"/>
                  </a:lnTo>
                  <a:lnTo>
                    <a:pt x="149" y="74"/>
                  </a:lnTo>
                  <a:lnTo>
                    <a:pt x="128" y="74"/>
                  </a:lnTo>
                  <a:lnTo>
                    <a:pt x="107" y="74"/>
                  </a:lnTo>
                  <a:lnTo>
                    <a:pt x="85" y="74"/>
                  </a:lnTo>
                  <a:lnTo>
                    <a:pt x="64" y="64"/>
                  </a:lnTo>
                  <a:lnTo>
                    <a:pt x="53" y="42"/>
                  </a:lnTo>
                  <a:lnTo>
                    <a:pt x="32" y="32"/>
                  </a:lnTo>
                  <a:lnTo>
                    <a:pt x="21" y="10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1100" y="1906"/>
              <a:ext cx="332" cy="716"/>
            </a:xfrm>
            <a:custGeom>
              <a:avLst/>
              <a:gdLst>
                <a:gd name="T0" fmla="*/ 114 w 332"/>
                <a:gd name="T1" fmla="*/ 215 h 716"/>
                <a:gd name="T2" fmla="*/ 118 w 332"/>
                <a:gd name="T3" fmla="*/ 221 h 716"/>
                <a:gd name="T4" fmla="*/ 88 w 332"/>
                <a:gd name="T5" fmla="*/ 147 h 716"/>
                <a:gd name="T6" fmla="*/ 56 w 332"/>
                <a:gd name="T7" fmla="*/ 113 h 716"/>
                <a:gd name="T8" fmla="*/ 0 w 332"/>
                <a:gd name="T9" fmla="*/ 101 h 716"/>
                <a:gd name="T10" fmla="*/ 34 w 332"/>
                <a:gd name="T11" fmla="*/ 39 h 716"/>
                <a:gd name="T12" fmla="*/ 85 w 332"/>
                <a:gd name="T13" fmla="*/ 0 h 716"/>
                <a:gd name="T14" fmla="*/ 107 w 332"/>
                <a:gd name="T15" fmla="*/ 0 h 716"/>
                <a:gd name="T16" fmla="*/ 128 w 332"/>
                <a:gd name="T17" fmla="*/ 0 h 716"/>
                <a:gd name="T18" fmla="*/ 149 w 332"/>
                <a:gd name="T19" fmla="*/ 11 h 716"/>
                <a:gd name="T20" fmla="*/ 171 w 332"/>
                <a:gd name="T21" fmla="*/ 22 h 716"/>
                <a:gd name="T22" fmla="*/ 192 w 332"/>
                <a:gd name="T23" fmla="*/ 32 h 716"/>
                <a:gd name="T24" fmla="*/ 224 w 332"/>
                <a:gd name="T25" fmla="*/ 54 h 716"/>
                <a:gd name="T26" fmla="*/ 245 w 332"/>
                <a:gd name="T27" fmla="*/ 64 h 716"/>
                <a:gd name="T28" fmla="*/ 256 w 332"/>
                <a:gd name="T29" fmla="*/ 86 h 716"/>
                <a:gd name="T30" fmla="*/ 267 w 332"/>
                <a:gd name="T31" fmla="*/ 107 h 716"/>
                <a:gd name="T32" fmla="*/ 277 w 332"/>
                <a:gd name="T33" fmla="*/ 128 h 716"/>
                <a:gd name="T34" fmla="*/ 288 w 332"/>
                <a:gd name="T35" fmla="*/ 150 h 716"/>
                <a:gd name="T36" fmla="*/ 299 w 332"/>
                <a:gd name="T37" fmla="*/ 171 h 716"/>
                <a:gd name="T38" fmla="*/ 299 w 332"/>
                <a:gd name="T39" fmla="*/ 192 h 716"/>
                <a:gd name="T40" fmla="*/ 299 w 332"/>
                <a:gd name="T41" fmla="*/ 214 h 716"/>
                <a:gd name="T42" fmla="*/ 309 w 332"/>
                <a:gd name="T43" fmla="*/ 246 h 716"/>
                <a:gd name="T44" fmla="*/ 309 w 332"/>
                <a:gd name="T45" fmla="*/ 288 h 716"/>
                <a:gd name="T46" fmla="*/ 309 w 332"/>
                <a:gd name="T47" fmla="*/ 310 h 716"/>
                <a:gd name="T48" fmla="*/ 309 w 332"/>
                <a:gd name="T49" fmla="*/ 342 h 716"/>
                <a:gd name="T50" fmla="*/ 320 w 332"/>
                <a:gd name="T51" fmla="*/ 374 h 716"/>
                <a:gd name="T52" fmla="*/ 320 w 332"/>
                <a:gd name="T53" fmla="*/ 416 h 716"/>
                <a:gd name="T54" fmla="*/ 320 w 332"/>
                <a:gd name="T55" fmla="*/ 448 h 716"/>
                <a:gd name="T56" fmla="*/ 331 w 332"/>
                <a:gd name="T57" fmla="*/ 480 h 716"/>
                <a:gd name="T58" fmla="*/ 331 w 332"/>
                <a:gd name="T59" fmla="*/ 502 h 716"/>
                <a:gd name="T60" fmla="*/ 331 w 332"/>
                <a:gd name="T61" fmla="*/ 534 h 716"/>
                <a:gd name="T62" fmla="*/ 331 w 332"/>
                <a:gd name="T63" fmla="*/ 555 h 716"/>
                <a:gd name="T64" fmla="*/ 331 w 332"/>
                <a:gd name="T65" fmla="*/ 576 h 716"/>
                <a:gd name="T66" fmla="*/ 331 w 332"/>
                <a:gd name="T67" fmla="*/ 598 h 716"/>
                <a:gd name="T68" fmla="*/ 331 w 332"/>
                <a:gd name="T69" fmla="*/ 630 h 716"/>
                <a:gd name="T70" fmla="*/ 331 w 332"/>
                <a:gd name="T71" fmla="*/ 651 h 716"/>
                <a:gd name="T72" fmla="*/ 331 w 332"/>
                <a:gd name="T73" fmla="*/ 672 h 716"/>
                <a:gd name="T74" fmla="*/ 331 w 332"/>
                <a:gd name="T75" fmla="*/ 694 h 716"/>
                <a:gd name="T76" fmla="*/ 331 w 332"/>
                <a:gd name="T77" fmla="*/ 715 h 716"/>
                <a:gd name="T78" fmla="*/ 331 w 332"/>
                <a:gd name="T79" fmla="*/ 694 h 716"/>
                <a:gd name="T80" fmla="*/ 320 w 332"/>
                <a:gd name="T81" fmla="*/ 672 h 716"/>
                <a:gd name="T82" fmla="*/ 309 w 332"/>
                <a:gd name="T83" fmla="*/ 651 h 716"/>
                <a:gd name="T84" fmla="*/ 309 w 332"/>
                <a:gd name="T85" fmla="*/ 630 h 716"/>
                <a:gd name="T86" fmla="*/ 299 w 332"/>
                <a:gd name="T87" fmla="*/ 608 h 716"/>
                <a:gd name="T88" fmla="*/ 288 w 332"/>
                <a:gd name="T89" fmla="*/ 587 h 716"/>
                <a:gd name="T90" fmla="*/ 277 w 332"/>
                <a:gd name="T91" fmla="*/ 566 h 716"/>
                <a:gd name="T92" fmla="*/ 256 w 332"/>
                <a:gd name="T93" fmla="*/ 544 h 716"/>
                <a:gd name="T94" fmla="*/ 235 w 332"/>
                <a:gd name="T95" fmla="*/ 523 h 716"/>
                <a:gd name="T96" fmla="*/ 192 w 332"/>
                <a:gd name="T97" fmla="*/ 355 h 716"/>
                <a:gd name="T98" fmla="*/ 114 w 332"/>
                <a:gd name="T99" fmla="*/ 215 h 71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32"/>
                <a:gd name="T151" fmla="*/ 0 h 716"/>
                <a:gd name="T152" fmla="*/ 332 w 332"/>
                <a:gd name="T153" fmla="*/ 716 h 71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32" h="716">
                  <a:moveTo>
                    <a:pt x="114" y="215"/>
                  </a:moveTo>
                  <a:lnTo>
                    <a:pt x="118" y="221"/>
                  </a:lnTo>
                  <a:lnTo>
                    <a:pt x="88" y="147"/>
                  </a:lnTo>
                  <a:lnTo>
                    <a:pt x="56" y="113"/>
                  </a:lnTo>
                  <a:lnTo>
                    <a:pt x="0" y="101"/>
                  </a:lnTo>
                  <a:lnTo>
                    <a:pt x="34" y="39"/>
                  </a:lnTo>
                  <a:lnTo>
                    <a:pt x="85" y="0"/>
                  </a:lnTo>
                  <a:lnTo>
                    <a:pt x="107" y="0"/>
                  </a:lnTo>
                  <a:lnTo>
                    <a:pt x="128" y="0"/>
                  </a:lnTo>
                  <a:lnTo>
                    <a:pt x="149" y="11"/>
                  </a:lnTo>
                  <a:lnTo>
                    <a:pt x="171" y="22"/>
                  </a:lnTo>
                  <a:lnTo>
                    <a:pt x="192" y="32"/>
                  </a:lnTo>
                  <a:lnTo>
                    <a:pt x="224" y="54"/>
                  </a:lnTo>
                  <a:lnTo>
                    <a:pt x="245" y="64"/>
                  </a:lnTo>
                  <a:lnTo>
                    <a:pt x="256" y="86"/>
                  </a:lnTo>
                  <a:lnTo>
                    <a:pt x="267" y="107"/>
                  </a:lnTo>
                  <a:lnTo>
                    <a:pt x="277" y="128"/>
                  </a:lnTo>
                  <a:lnTo>
                    <a:pt x="288" y="150"/>
                  </a:lnTo>
                  <a:lnTo>
                    <a:pt x="299" y="171"/>
                  </a:lnTo>
                  <a:lnTo>
                    <a:pt x="299" y="192"/>
                  </a:lnTo>
                  <a:lnTo>
                    <a:pt x="299" y="214"/>
                  </a:lnTo>
                  <a:lnTo>
                    <a:pt x="309" y="246"/>
                  </a:lnTo>
                  <a:lnTo>
                    <a:pt x="309" y="288"/>
                  </a:lnTo>
                  <a:lnTo>
                    <a:pt x="309" y="310"/>
                  </a:lnTo>
                  <a:lnTo>
                    <a:pt x="309" y="342"/>
                  </a:lnTo>
                  <a:lnTo>
                    <a:pt x="320" y="374"/>
                  </a:lnTo>
                  <a:lnTo>
                    <a:pt x="320" y="416"/>
                  </a:lnTo>
                  <a:lnTo>
                    <a:pt x="320" y="448"/>
                  </a:lnTo>
                  <a:lnTo>
                    <a:pt x="331" y="480"/>
                  </a:lnTo>
                  <a:lnTo>
                    <a:pt x="331" y="502"/>
                  </a:lnTo>
                  <a:lnTo>
                    <a:pt x="331" y="534"/>
                  </a:lnTo>
                  <a:lnTo>
                    <a:pt x="331" y="555"/>
                  </a:lnTo>
                  <a:lnTo>
                    <a:pt x="331" y="576"/>
                  </a:lnTo>
                  <a:lnTo>
                    <a:pt x="331" y="598"/>
                  </a:lnTo>
                  <a:lnTo>
                    <a:pt x="331" y="630"/>
                  </a:lnTo>
                  <a:lnTo>
                    <a:pt x="331" y="651"/>
                  </a:lnTo>
                  <a:lnTo>
                    <a:pt x="331" y="672"/>
                  </a:lnTo>
                  <a:lnTo>
                    <a:pt x="331" y="694"/>
                  </a:lnTo>
                  <a:lnTo>
                    <a:pt x="331" y="715"/>
                  </a:lnTo>
                  <a:lnTo>
                    <a:pt x="331" y="694"/>
                  </a:lnTo>
                  <a:lnTo>
                    <a:pt x="320" y="672"/>
                  </a:lnTo>
                  <a:lnTo>
                    <a:pt x="309" y="651"/>
                  </a:lnTo>
                  <a:lnTo>
                    <a:pt x="309" y="630"/>
                  </a:lnTo>
                  <a:lnTo>
                    <a:pt x="299" y="608"/>
                  </a:lnTo>
                  <a:lnTo>
                    <a:pt x="288" y="587"/>
                  </a:lnTo>
                  <a:lnTo>
                    <a:pt x="277" y="566"/>
                  </a:lnTo>
                  <a:lnTo>
                    <a:pt x="256" y="544"/>
                  </a:lnTo>
                  <a:lnTo>
                    <a:pt x="235" y="523"/>
                  </a:lnTo>
                  <a:lnTo>
                    <a:pt x="192" y="355"/>
                  </a:lnTo>
                  <a:lnTo>
                    <a:pt x="114" y="215"/>
                  </a:lnTo>
                </a:path>
              </a:pathLst>
            </a:custGeom>
            <a:solidFill>
              <a:srgbClr val="AD6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2"/>
            <p:cNvSpPr>
              <a:spLocks/>
            </p:cNvSpPr>
            <p:nvPr/>
          </p:nvSpPr>
          <p:spPr bwMode="auto">
            <a:xfrm>
              <a:off x="914" y="2135"/>
              <a:ext cx="91" cy="15"/>
            </a:xfrm>
            <a:custGeom>
              <a:avLst/>
              <a:gdLst>
                <a:gd name="T0" fmla="*/ 0 w 91"/>
                <a:gd name="T1" fmla="*/ 14 h 15"/>
                <a:gd name="T2" fmla="*/ 4 w 91"/>
                <a:gd name="T3" fmla="*/ 12 h 15"/>
                <a:gd name="T4" fmla="*/ 8 w 91"/>
                <a:gd name="T5" fmla="*/ 10 h 15"/>
                <a:gd name="T6" fmla="*/ 12 w 91"/>
                <a:gd name="T7" fmla="*/ 10 h 15"/>
                <a:gd name="T8" fmla="*/ 20 w 91"/>
                <a:gd name="T9" fmla="*/ 6 h 15"/>
                <a:gd name="T10" fmla="*/ 26 w 91"/>
                <a:gd name="T11" fmla="*/ 4 h 15"/>
                <a:gd name="T12" fmla="*/ 32 w 91"/>
                <a:gd name="T13" fmla="*/ 4 h 15"/>
                <a:gd name="T14" fmla="*/ 38 w 91"/>
                <a:gd name="T15" fmla="*/ 2 h 15"/>
                <a:gd name="T16" fmla="*/ 42 w 91"/>
                <a:gd name="T17" fmla="*/ 2 h 15"/>
                <a:gd name="T18" fmla="*/ 48 w 91"/>
                <a:gd name="T19" fmla="*/ 2 h 15"/>
                <a:gd name="T20" fmla="*/ 54 w 91"/>
                <a:gd name="T21" fmla="*/ 0 h 15"/>
                <a:gd name="T22" fmla="*/ 60 w 91"/>
                <a:gd name="T23" fmla="*/ 0 h 15"/>
                <a:gd name="T24" fmla="*/ 64 w 91"/>
                <a:gd name="T25" fmla="*/ 0 h 15"/>
                <a:gd name="T26" fmla="*/ 70 w 91"/>
                <a:gd name="T27" fmla="*/ 0 h 15"/>
                <a:gd name="T28" fmla="*/ 74 w 91"/>
                <a:gd name="T29" fmla="*/ 0 h 15"/>
                <a:gd name="T30" fmla="*/ 78 w 91"/>
                <a:gd name="T31" fmla="*/ 0 h 15"/>
                <a:gd name="T32" fmla="*/ 82 w 91"/>
                <a:gd name="T33" fmla="*/ 4 h 15"/>
                <a:gd name="T34" fmla="*/ 86 w 91"/>
                <a:gd name="T35" fmla="*/ 4 h 15"/>
                <a:gd name="T36" fmla="*/ 90 w 91"/>
                <a:gd name="T37" fmla="*/ 6 h 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1"/>
                <a:gd name="T58" fmla="*/ 0 h 15"/>
                <a:gd name="T59" fmla="*/ 91 w 91"/>
                <a:gd name="T60" fmla="*/ 15 h 1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1" h="15">
                  <a:moveTo>
                    <a:pt x="0" y="14"/>
                  </a:moveTo>
                  <a:lnTo>
                    <a:pt x="4" y="12"/>
                  </a:lnTo>
                  <a:lnTo>
                    <a:pt x="8" y="10"/>
                  </a:lnTo>
                  <a:lnTo>
                    <a:pt x="12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2" y="4"/>
                  </a:lnTo>
                  <a:lnTo>
                    <a:pt x="38" y="2"/>
                  </a:lnTo>
                  <a:lnTo>
                    <a:pt x="42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3"/>
            <p:cNvSpPr>
              <a:spLocks/>
            </p:cNvSpPr>
            <p:nvPr/>
          </p:nvSpPr>
          <p:spPr bwMode="auto">
            <a:xfrm>
              <a:off x="1126" y="2143"/>
              <a:ext cx="91" cy="15"/>
            </a:xfrm>
            <a:custGeom>
              <a:avLst/>
              <a:gdLst>
                <a:gd name="T0" fmla="*/ 0 w 91"/>
                <a:gd name="T1" fmla="*/ 14 h 15"/>
                <a:gd name="T2" fmla="*/ 4 w 91"/>
                <a:gd name="T3" fmla="*/ 12 h 15"/>
                <a:gd name="T4" fmla="*/ 8 w 91"/>
                <a:gd name="T5" fmla="*/ 10 h 15"/>
                <a:gd name="T6" fmla="*/ 12 w 91"/>
                <a:gd name="T7" fmla="*/ 10 h 15"/>
                <a:gd name="T8" fmla="*/ 20 w 91"/>
                <a:gd name="T9" fmla="*/ 6 h 15"/>
                <a:gd name="T10" fmla="*/ 26 w 91"/>
                <a:gd name="T11" fmla="*/ 4 h 15"/>
                <a:gd name="T12" fmla="*/ 32 w 91"/>
                <a:gd name="T13" fmla="*/ 4 h 15"/>
                <a:gd name="T14" fmla="*/ 38 w 91"/>
                <a:gd name="T15" fmla="*/ 2 h 15"/>
                <a:gd name="T16" fmla="*/ 42 w 91"/>
                <a:gd name="T17" fmla="*/ 2 h 15"/>
                <a:gd name="T18" fmla="*/ 48 w 91"/>
                <a:gd name="T19" fmla="*/ 2 h 15"/>
                <a:gd name="T20" fmla="*/ 54 w 91"/>
                <a:gd name="T21" fmla="*/ 0 h 15"/>
                <a:gd name="T22" fmla="*/ 60 w 91"/>
                <a:gd name="T23" fmla="*/ 0 h 15"/>
                <a:gd name="T24" fmla="*/ 64 w 91"/>
                <a:gd name="T25" fmla="*/ 0 h 15"/>
                <a:gd name="T26" fmla="*/ 70 w 91"/>
                <a:gd name="T27" fmla="*/ 0 h 15"/>
                <a:gd name="T28" fmla="*/ 74 w 91"/>
                <a:gd name="T29" fmla="*/ 0 h 15"/>
                <a:gd name="T30" fmla="*/ 78 w 91"/>
                <a:gd name="T31" fmla="*/ 0 h 15"/>
                <a:gd name="T32" fmla="*/ 82 w 91"/>
                <a:gd name="T33" fmla="*/ 4 h 15"/>
                <a:gd name="T34" fmla="*/ 86 w 91"/>
                <a:gd name="T35" fmla="*/ 4 h 15"/>
                <a:gd name="T36" fmla="*/ 90 w 91"/>
                <a:gd name="T37" fmla="*/ 6 h 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1"/>
                <a:gd name="T58" fmla="*/ 0 h 15"/>
                <a:gd name="T59" fmla="*/ 91 w 91"/>
                <a:gd name="T60" fmla="*/ 15 h 1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1" h="15">
                  <a:moveTo>
                    <a:pt x="0" y="14"/>
                  </a:moveTo>
                  <a:lnTo>
                    <a:pt x="4" y="12"/>
                  </a:lnTo>
                  <a:lnTo>
                    <a:pt x="8" y="10"/>
                  </a:lnTo>
                  <a:lnTo>
                    <a:pt x="12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2" y="4"/>
                  </a:lnTo>
                  <a:lnTo>
                    <a:pt x="38" y="2"/>
                  </a:lnTo>
                  <a:lnTo>
                    <a:pt x="42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4"/>
            <p:cNvSpPr>
              <a:spLocks/>
            </p:cNvSpPr>
            <p:nvPr/>
          </p:nvSpPr>
          <p:spPr bwMode="auto">
            <a:xfrm>
              <a:off x="672" y="1895"/>
              <a:ext cx="332" cy="716"/>
            </a:xfrm>
            <a:custGeom>
              <a:avLst/>
              <a:gdLst>
                <a:gd name="T0" fmla="*/ 217 w 332"/>
                <a:gd name="T1" fmla="*/ 215 h 716"/>
                <a:gd name="T2" fmla="*/ 213 w 332"/>
                <a:gd name="T3" fmla="*/ 221 h 716"/>
                <a:gd name="T4" fmla="*/ 243 w 332"/>
                <a:gd name="T5" fmla="*/ 147 h 716"/>
                <a:gd name="T6" fmla="*/ 275 w 332"/>
                <a:gd name="T7" fmla="*/ 113 h 716"/>
                <a:gd name="T8" fmla="*/ 331 w 332"/>
                <a:gd name="T9" fmla="*/ 101 h 716"/>
                <a:gd name="T10" fmla="*/ 297 w 332"/>
                <a:gd name="T11" fmla="*/ 39 h 716"/>
                <a:gd name="T12" fmla="*/ 246 w 332"/>
                <a:gd name="T13" fmla="*/ 0 h 716"/>
                <a:gd name="T14" fmla="*/ 224 w 332"/>
                <a:gd name="T15" fmla="*/ 0 h 716"/>
                <a:gd name="T16" fmla="*/ 203 w 332"/>
                <a:gd name="T17" fmla="*/ 0 h 716"/>
                <a:gd name="T18" fmla="*/ 182 w 332"/>
                <a:gd name="T19" fmla="*/ 11 h 716"/>
                <a:gd name="T20" fmla="*/ 160 w 332"/>
                <a:gd name="T21" fmla="*/ 22 h 716"/>
                <a:gd name="T22" fmla="*/ 139 w 332"/>
                <a:gd name="T23" fmla="*/ 32 h 716"/>
                <a:gd name="T24" fmla="*/ 107 w 332"/>
                <a:gd name="T25" fmla="*/ 54 h 716"/>
                <a:gd name="T26" fmla="*/ 86 w 332"/>
                <a:gd name="T27" fmla="*/ 64 h 716"/>
                <a:gd name="T28" fmla="*/ 75 w 332"/>
                <a:gd name="T29" fmla="*/ 86 h 716"/>
                <a:gd name="T30" fmla="*/ 64 w 332"/>
                <a:gd name="T31" fmla="*/ 107 h 716"/>
                <a:gd name="T32" fmla="*/ 54 w 332"/>
                <a:gd name="T33" fmla="*/ 128 h 716"/>
                <a:gd name="T34" fmla="*/ 43 w 332"/>
                <a:gd name="T35" fmla="*/ 150 h 716"/>
                <a:gd name="T36" fmla="*/ 32 w 332"/>
                <a:gd name="T37" fmla="*/ 171 h 716"/>
                <a:gd name="T38" fmla="*/ 32 w 332"/>
                <a:gd name="T39" fmla="*/ 192 h 716"/>
                <a:gd name="T40" fmla="*/ 32 w 332"/>
                <a:gd name="T41" fmla="*/ 214 h 716"/>
                <a:gd name="T42" fmla="*/ 22 w 332"/>
                <a:gd name="T43" fmla="*/ 246 h 716"/>
                <a:gd name="T44" fmla="*/ 22 w 332"/>
                <a:gd name="T45" fmla="*/ 288 h 716"/>
                <a:gd name="T46" fmla="*/ 22 w 332"/>
                <a:gd name="T47" fmla="*/ 310 h 716"/>
                <a:gd name="T48" fmla="*/ 22 w 332"/>
                <a:gd name="T49" fmla="*/ 342 h 716"/>
                <a:gd name="T50" fmla="*/ 11 w 332"/>
                <a:gd name="T51" fmla="*/ 374 h 716"/>
                <a:gd name="T52" fmla="*/ 11 w 332"/>
                <a:gd name="T53" fmla="*/ 416 h 716"/>
                <a:gd name="T54" fmla="*/ 11 w 332"/>
                <a:gd name="T55" fmla="*/ 448 h 716"/>
                <a:gd name="T56" fmla="*/ 0 w 332"/>
                <a:gd name="T57" fmla="*/ 480 h 716"/>
                <a:gd name="T58" fmla="*/ 0 w 332"/>
                <a:gd name="T59" fmla="*/ 502 h 716"/>
                <a:gd name="T60" fmla="*/ 0 w 332"/>
                <a:gd name="T61" fmla="*/ 534 h 716"/>
                <a:gd name="T62" fmla="*/ 0 w 332"/>
                <a:gd name="T63" fmla="*/ 555 h 716"/>
                <a:gd name="T64" fmla="*/ 0 w 332"/>
                <a:gd name="T65" fmla="*/ 576 h 716"/>
                <a:gd name="T66" fmla="*/ 0 w 332"/>
                <a:gd name="T67" fmla="*/ 598 h 716"/>
                <a:gd name="T68" fmla="*/ 0 w 332"/>
                <a:gd name="T69" fmla="*/ 630 h 716"/>
                <a:gd name="T70" fmla="*/ 0 w 332"/>
                <a:gd name="T71" fmla="*/ 651 h 716"/>
                <a:gd name="T72" fmla="*/ 0 w 332"/>
                <a:gd name="T73" fmla="*/ 672 h 716"/>
                <a:gd name="T74" fmla="*/ 0 w 332"/>
                <a:gd name="T75" fmla="*/ 694 h 716"/>
                <a:gd name="T76" fmla="*/ 0 w 332"/>
                <a:gd name="T77" fmla="*/ 715 h 716"/>
                <a:gd name="T78" fmla="*/ 0 w 332"/>
                <a:gd name="T79" fmla="*/ 694 h 716"/>
                <a:gd name="T80" fmla="*/ 11 w 332"/>
                <a:gd name="T81" fmla="*/ 672 h 716"/>
                <a:gd name="T82" fmla="*/ 22 w 332"/>
                <a:gd name="T83" fmla="*/ 651 h 716"/>
                <a:gd name="T84" fmla="*/ 22 w 332"/>
                <a:gd name="T85" fmla="*/ 630 h 716"/>
                <a:gd name="T86" fmla="*/ 32 w 332"/>
                <a:gd name="T87" fmla="*/ 608 h 716"/>
                <a:gd name="T88" fmla="*/ 43 w 332"/>
                <a:gd name="T89" fmla="*/ 587 h 716"/>
                <a:gd name="T90" fmla="*/ 54 w 332"/>
                <a:gd name="T91" fmla="*/ 566 h 716"/>
                <a:gd name="T92" fmla="*/ 75 w 332"/>
                <a:gd name="T93" fmla="*/ 544 h 716"/>
                <a:gd name="T94" fmla="*/ 96 w 332"/>
                <a:gd name="T95" fmla="*/ 523 h 716"/>
                <a:gd name="T96" fmla="*/ 139 w 332"/>
                <a:gd name="T97" fmla="*/ 355 h 716"/>
                <a:gd name="T98" fmla="*/ 217 w 332"/>
                <a:gd name="T99" fmla="*/ 215 h 71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32"/>
                <a:gd name="T151" fmla="*/ 0 h 716"/>
                <a:gd name="T152" fmla="*/ 332 w 332"/>
                <a:gd name="T153" fmla="*/ 716 h 71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32" h="716">
                  <a:moveTo>
                    <a:pt x="217" y="215"/>
                  </a:moveTo>
                  <a:lnTo>
                    <a:pt x="213" y="221"/>
                  </a:lnTo>
                  <a:lnTo>
                    <a:pt x="243" y="147"/>
                  </a:lnTo>
                  <a:lnTo>
                    <a:pt x="275" y="113"/>
                  </a:lnTo>
                  <a:lnTo>
                    <a:pt x="331" y="101"/>
                  </a:lnTo>
                  <a:lnTo>
                    <a:pt x="297" y="39"/>
                  </a:lnTo>
                  <a:lnTo>
                    <a:pt x="246" y="0"/>
                  </a:lnTo>
                  <a:lnTo>
                    <a:pt x="224" y="0"/>
                  </a:lnTo>
                  <a:lnTo>
                    <a:pt x="203" y="0"/>
                  </a:lnTo>
                  <a:lnTo>
                    <a:pt x="182" y="11"/>
                  </a:lnTo>
                  <a:lnTo>
                    <a:pt x="160" y="22"/>
                  </a:lnTo>
                  <a:lnTo>
                    <a:pt x="139" y="32"/>
                  </a:lnTo>
                  <a:lnTo>
                    <a:pt x="107" y="54"/>
                  </a:lnTo>
                  <a:lnTo>
                    <a:pt x="86" y="64"/>
                  </a:lnTo>
                  <a:lnTo>
                    <a:pt x="75" y="86"/>
                  </a:lnTo>
                  <a:lnTo>
                    <a:pt x="64" y="107"/>
                  </a:lnTo>
                  <a:lnTo>
                    <a:pt x="54" y="128"/>
                  </a:lnTo>
                  <a:lnTo>
                    <a:pt x="43" y="150"/>
                  </a:lnTo>
                  <a:lnTo>
                    <a:pt x="32" y="171"/>
                  </a:lnTo>
                  <a:lnTo>
                    <a:pt x="32" y="192"/>
                  </a:lnTo>
                  <a:lnTo>
                    <a:pt x="32" y="214"/>
                  </a:lnTo>
                  <a:lnTo>
                    <a:pt x="22" y="246"/>
                  </a:lnTo>
                  <a:lnTo>
                    <a:pt x="22" y="288"/>
                  </a:lnTo>
                  <a:lnTo>
                    <a:pt x="22" y="310"/>
                  </a:lnTo>
                  <a:lnTo>
                    <a:pt x="22" y="342"/>
                  </a:lnTo>
                  <a:lnTo>
                    <a:pt x="11" y="374"/>
                  </a:lnTo>
                  <a:lnTo>
                    <a:pt x="11" y="416"/>
                  </a:lnTo>
                  <a:lnTo>
                    <a:pt x="11" y="448"/>
                  </a:lnTo>
                  <a:lnTo>
                    <a:pt x="0" y="480"/>
                  </a:lnTo>
                  <a:lnTo>
                    <a:pt x="0" y="502"/>
                  </a:lnTo>
                  <a:lnTo>
                    <a:pt x="0" y="534"/>
                  </a:lnTo>
                  <a:lnTo>
                    <a:pt x="0" y="555"/>
                  </a:lnTo>
                  <a:lnTo>
                    <a:pt x="0" y="576"/>
                  </a:lnTo>
                  <a:lnTo>
                    <a:pt x="0" y="598"/>
                  </a:lnTo>
                  <a:lnTo>
                    <a:pt x="0" y="630"/>
                  </a:lnTo>
                  <a:lnTo>
                    <a:pt x="0" y="651"/>
                  </a:lnTo>
                  <a:lnTo>
                    <a:pt x="0" y="672"/>
                  </a:lnTo>
                  <a:lnTo>
                    <a:pt x="0" y="694"/>
                  </a:lnTo>
                  <a:lnTo>
                    <a:pt x="0" y="715"/>
                  </a:lnTo>
                  <a:lnTo>
                    <a:pt x="0" y="694"/>
                  </a:lnTo>
                  <a:lnTo>
                    <a:pt x="11" y="672"/>
                  </a:lnTo>
                  <a:lnTo>
                    <a:pt x="22" y="651"/>
                  </a:lnTo>
                  <a:lnTo>
                    <a:pt x="22" y="630"/>
                  </a:lnTo>
                  <a:lnTo>
                    <a:pt x="32" y="608"/>
                  </a:lnTo>
                  <a:lnTo>
                    <a:pt x="43" y="587"/>
                  </a:lnTo>
                  <a:lnTo>
                    <a:pt x="54" y="566"/>
                  </a:lnTo>
                  <a:lnTo>
                    <a:pt x="75" y="544"/>
                  </a:lnTo>
                  <a:lnTo>
                    <a:pt x="96" y="523"/>
                  </a:lnTo>
                  <a:lnTo>
                    <a:pt x="139" y="355"/>
                  </a:lnTo>
                  <a:lnTo>
                    <a:pt x="217" y="215"/>
                  </a:lnTo>
                </a:path>
              </a:pathLst>
            </a:custGeom>
            <a:solidFill>
              <a:srgbClr val="AD6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5"/>
            <p:cNvSpPr>
              <a:spLocks/>
            </p:cNvSpPr>
            <p:nvPr/>
          </p:nvSpPr>
          <p:spPr bwMode="auto">
            <a:xfrm>
              <a:off x="897" y="1872"/>
              <a:ext cx="321" cy="129"/>
            </a:xfrm>
            <a:custGeom>
              <a:avLst/>
              <a:gdLst>
                <a:gd name="T0" fmla="*/ 0 w 321"/>
                <a:gd name="T1" fmla="*/ 47 h 129"/>
                <a:gd name="T2" fmla="*/ 37 w 321"/>
                <a:gd name="T3" fmla="*/ 23 h 129"/>
                <a:gd name="T4" fmla="*/ 74 w 321"/>
                <a:gd name="T5" fmla="*/ 12 h 129"/>
                <a:gd name="T6" fmla="*/ 113 w 321"/>
                <a:gd name="T7" fmla="*/ 12 h 129"/>
                <a:gd name="T8" fmla="*/ 150 w 321"/>
                <a:gd name="T9" fmla="*/ 0 h 129"/>
                <a:gd name="T10" fmla="*/ 187 w 321"/>
                <a:gd name="T11" fmla="*/ 12 h 129"/>
                <a:gd name="T12" fmla="*/ 226 w 321"/>
                <a:gd name="T13" fmla="*/ 23 h 129"/>
                <a:gd name="T14" fmla="*/ 263 w 321"/>
                <a:gd name="T15" fmla="*/ 23 h 129"/>
                <a:gd name="T16" fmla="*/ 301 w 321"/>
                <a:gd name="T17" fmla="*/ 35 h 129"/>
                <a:gd name="T18" fmla="*/ 320 w 321"/>
                <a:gd name="T19" fmla="*/ 58 h 129"/>
                <a:gd name="T20" fmla="*/ 320 w 321"/>
                <a:gd name="T21" fmla="*/ 82 h 129"/>
                <a:gd name="T22" fmla="*/ 283 w 321"/>
                <a:gd name="T23" fmla="*/ 93 h 129"/>
                <a:gd name="T24" fmla="*/ 263 w 321"/>
                <a:gd name="T25" fmla="*/ 117 h 129"/>
                <a:gd name="T26" fmla="*/ 226 w 321"/>
                <a:gd name="T27" fmla="*/ 117 h 129"/>
                <a:gd name="T28" fmla="*/ 187 w 321"/>
                <a:gd name="T29" fmla="*/ 128 h 129"/>
                <a:gd name="T30" fmla="*/ 150 w 321"/>
                <a:gd name="T31" fmla="*/ 128 h 129"/>
                <a:gd name="T32" fmla="*/ 113 w 321"/>
                <a:gd name="T33" fmla="*/ 128 h 129"/>
                <a:gd name="T34" fmla="*/ 94 w 321"/>
                <a:gd name="T35" fmla="*/ 105 h 129"/>
                <a:gd name="T36" fmla="*/ 74 w 321"/>
                <a:gd name="T37" fmla="*/ 82 h 129"/>
                <a:gd name="T38" fmla="*/ 57 w 321"/>
                <a:gd name="T39" fmla="*/ 58 h 129"/>
                <a:gd name="T40" fmla="*/ 18 w 321"/>
                <a:gd name="T41" fmla="*/ 58 h 129"/>
                <a:gd name="T42" fmla="*/ 0 w 321"/>
                <a:gd name="T43" fmla="*/ 47 h 12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1"/>
                <a:gd name="T67" fmla="*/ 0 h 129"/>
                <a:gd name="T68" fmla="*/ 321 w 321"/>
                <a:gd name="T69" fmla="*/ 129 h 12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1" h="129">
                  <a:moveTo>
                    <a:pt x="0" y="47"/>
                  </a:moveTo>
                  <a:lnTo>
                    <a:pt x="37" y="23"/>
                  </a:lnTo>
                  <a:lnTo>
                    <a:pt x="74" y="12"/>
                  </a:lnTo>
                  <a:lnTo>
                    <a:pt x="113" y="12"/>
                  </a:lnTo>
                  <a:lnTo>
                    <a:pt x="150" y="0"/>
                  </a:lnTo>
                  <a:lnTo>
                    <a:pt x="187" y="12"/>
                  </a:lnTo>
                  <a:lnTo>
                    <a:pt x="226" y="23"/>
                  </a:lnTo>
                  <a:lnTo>
                    <a:pt x="263" y="23"/>
                  </a:lnTo>
                  <a:lnTo>
                    <a:pt x="301" y="35"/>
                  </a:lnTo>
                  <a:lnTo>
                    <a:pt x="320" y="58"/>
                  </a:lnTo>
                  <a:lnTo>
                    <a:pt x="320" y="82"/>
                  </a:lnTo>
                  <a:lnTo>
                    <a:pt x="283" y="93"/>
                  </a:lnTo>
                  <a:lnTo>
                    <a:pt x="263" y="117"/>
                  </a:lnTo>
                  <a:lnTo>
                    <a:pt x="226" y="117"/>
                  </a:lnTo>
                  <a:lnTo>
                    <a:pt x="187" y="128"/>
                  </a:lnTo>
                  <a:lnTo>
                    <a:pt x="150" y="128"/>
                  </a:lnTo>
                  <a:lnTo>
                    <a:pt x="113" y="128"/>
                  </a:lnTo>
                  <a:lnTo>
                    <a:pt x="94" y="105"/>
                  </a:lnTo>
                  <a:lnTo>
                    <a:pt x="74" y="82"/>
                  </a:lnTo>
                  <a:lnTo>
                    <a:pt x="57" y="58"/>
                  </a:lnTo>
                  <a:lnTo>
                    <a:pt x="18" y="58"/>
                  </a:lnTo>
                  <a:lnTo>
                    <a:pt x="0" y="47"/>
                  </a:lnTo>
                </a:path>
              </a:pathLst>
            </a:custGeom>
            <a:solidFill>
              <a:srgbClr val="AD6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7127875" y="1489699"/>
            <a:ext cx="787400" cy="1104900"/>
            <a:chOff x="4320" y="1776"/>
            <a:chExt cx="496" cy="695"/>
          </a:xfrm>
        </p:grpSpPr>
        <p:sp>
          <p:nvSpPr>
            <p:cNvPr id="15" name="Oval 9"/>
            <p:cNvSpPr>
              <a:spLocks noChangeArrowheads="1"/>
            </p:cNvSpPr>
            <p:nvPr/>
          </p:nvSpPr>
          <p:spPr bwMode="auto">
            <a:xfrm>
              <a:off x="4320" y="1983"/>
              <a:ext cx="496" cy="488"/>
            </a:xfrm>
            <a:prstGeom prst="ellipse">
              <a:avLst/>
            </a:prstGeom>
            <a:solidFill>
              <a:srgbClr val="FDA4B5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4436" y="2267"/>
              <a:ext cx="249" cy="89"/>
            </a:xfrm>
            <a:custGeom>
              <a:avLst/>
              <a:gdLst>
                <a:gd name="T0" fmla="*/ 0 w 249"/>
                <a:gd name="T1" fmla="*/ 0 h 89"/>
                <a:gd name="T2" fmla="*/ 16 w 249"/>
                <a:gd name="T3" fmla="*/ 16 h 89"/>
                <a:gd name="T4" fmla="*/ 32 w 249"/>
                <a:gd name="T5" fmla="*/ 32 h 89"/>
                <a:gd name="T6" fmla="*/ 56 w 249"/>
                <a:gd name="T7" fmla="*/ 48 h 89"/>
                <a:gd name="T8" fmla="*/ 72 w 249"/>
                <a:gd name="T9" fmla="*/ 56 h 89"/>
                <a:gd name="T10" fmla="*/ 88 w 249"/>
                <a:gd name="T11" fmla="*/ 64 h 89"/>
                <a:gd name="T12" fmla="*/ 104 w 249"/>
                <a:gd name="T13" fmla="*/ 72 h 89"/>
                <a:gd name="T14" fmla="*/ 120 w 249"/>
                <a:gd name="T15" fmla="*/ 80 h 89"/>
                <a:gd name="T16" fmla="*/ 136 w 249"/>
                <a:gd name="T17" fmla="*/ 80 h 89"/>
                <a:gd name="T18" fmla="*/ 152 w 249"/>
                <a:gd name="T19" fmla="*/ 88 h 89"/>
                <a:gd name="T20" fmla="*/ 168 w 249"/>
                <a:gd name="T21" fmla="*/ 88 h 89"/>
                <a:gd name="T22" fmla="*/ 184 w 249"/>
                <a:gd name="T23" fmla="*/ 88 h 89"/>
                <a:gd name="T24" fmla="*/ 200 w 249"/>
                <a:gd name="T25" fmla="*/ 80 h 89"/>
                <a:gd name="T26" fmla="*/ 216 w 249"/>
                <a:gd name="T27" fmla="*/ 72 h 89"/>
                <a:gd name="T28" fmla="*/ 216 w 249"/>
                <a:gd name="T29" fmla="*/ 56 h 89"/>
                <a:gd name="T30" fmla="*/ 232 w 249"/>
                <a:gd name="T31" fmla="*/ 48 h 89"/>
                <a:gd name="T32" fmla="*/ 248 w 249"/>
                <a:gd name="T33" fmla="*/ 40 h 89"/>
                <a:gd name="T34" fmla="*/ 0 w 249"/>
                <a:gd name="T35" fmla="*/ 0 h 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9"/>
                <a:gd name="T55" fmla="*/ 0 h 89"/>
                <a:gd name="T56" fmla="*/ 249 w 249"/>
                <a:gd name="T57" fmla="*/ 89 h 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9" h="89">
                  <a:moveTo>
                    <a:pt x="0" y="0"/>
                  </a:moveTo>
                  <a:lnTo>
                    <a:pt x="16" y="16"/>
                  </a:lnTo>
                  <a:lnTo>
                    <a:pt x="32" y="32"/>
                  </a:lnTo>
                  <a:lnTo>
                    <a:pt x="56" y="48"/>
                  </a:lnTo>
                  <a:lnTo>
                    <a:pt x="72" y="56"/>
                  </a:lnTo>
                  <a:lnTo>
                    <a:pt x="88" y="64"/>
                  </a:lnTo>
                  <a:lnTo>
                    <a:pt x="104" y="72"/>
                  </a:lnTo>
                  <a:lnTo>
                    <a:pt x="120" y="80"/>
                  </a:lnTo>
                  <a:lnTo>
                    <a:pt x="136" y="80"/>
                  </a:lnTo>
                  <a:lnTo>
                    <a:pt x="152" y="88"/>
                  </a:lnTo>
                  <a:lnTo>
                    <a:pt x="168" y="88"/>
                  </a:lnTo>
                  <a:lnTo>
                    <a:pt x="184" y="88"/>
                  </a:lnTo>
                  <a:lnTo>
                    <a:pt x="200" y="80"/>
                  </a:lnTo>
                  <a:lnTo>
                    <a:pt x="216" y="72"/>
                  </a:lnTo>
                  <a:lnTo>
                    <a:pt x="216" y="56"/>
                  </a:lnTo>
                  <a:lnTo>
                    <a:pt x="232" y="48"/>
                  </a:lnTo>
                  <a:lnTo>
                    <a:pt x="248" y="4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Oval 11"/>
            <p:cNvSpPr>
              <a:spLocks noChangeArrowheads="1"/>
            </p:cNvSpPr>
            <p:nvPr/>
          </p:nvSpPr>
          <p:spPr bwMode="auto">
            <a:xfrm>
              <a:off x="4448" y="2127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18" name="Oval 12"/>
            <p:cNvSpPr>
              <a:spLocks noChangeArrowheads="1"/>
            </p:cNvSpPr>
            <p:nvPr/>
          </p:nvSpPr>
          <p:spPr bwMode="auto">
            <a:xfrm>
              <a:off x="4608" y="2160"/>
              <a:ext cx="56" cy="5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19" name="Arc 21"/>
            <p:cNvSpPr>
              <a:spLocks/>
            </p:cNvSpPr>
            <p:nvPr/>
          </p:nvSpPr>
          <p:spPr bwMode="auto">
            <a:xfrm>
              <a:off x="4367" y="1861"/>
              <a:ext cx="81" cy="16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rc 22"/>
            <p:cNvSpPr>
              <a:spLocks/>
            </p:cNvSpPr>
            <p:nvPr/>
          </p:nvSpPr>
          <p:spPr bwMode="auto">
            <a:xfrm>
              <a:off x="4431" y="1776"/>
              <a:ext cx="92" cy="2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rc 23"/>
            <p:cNvSpPr>
              <a:spLocks/>
            </p:cNvSpPr>
            <p:nvPr/>
          </p:nvSpPr>
          <p:spPr bwMode="auto">
            <a:xfrm>
              <a:off x="4650" y="1798"/>
              <a:ext cx="92" cy="230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61"/>
                    <a:pt x="9528" y="129"/>
                    <a:pt x="21365" y="0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61"/>
                    <a:pt x="9528" y="129"/>
                    <a:pt x="21365" y="0"/>
                  </a:cubicBezTo>
                  <a:lnTo>
                    <a:pt x="21600" y="21599"/>
                  </a:lnTo>
                  <a:lnTo>
                    <a:pt x="-1" y="21598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rc 24"/>
            <p:cNvSpPr>
              <a:spLocks/>
            </p:cNvSpPr>
            <p:nvPr/>
          </p:nvSpPr>
          <p:spPr bwMode="auto">
            <a:xfrm>
              <a:off x="4704" y="1904"/>
              <a:ext cx="101" cy="145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53"/>
                    <a:pt x="9540" y="117"/>
                    <a:pt x="21386" y="0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53"/>
                    <a:pt x="9540" y="117"/>
                    <a:pt x="21386" y="0"/>
                  </a:cubicBezTo>
                  <a:lnTo>
                    <a:pt x="21600" y="21599"/>
                  </a:lnTo>
                  <a:lnTo>
                    <a:pt x="-1" y="21598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3579812" y="2853539"/>
            <a:ext cx="2268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06775" y="1528696"/>
            <a:ext cx="2755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Truth-table </a:t>
            </a:r>
            <a:r>
              <a:rPr lang="en-US" dirty="0" err="1" smtClean="0"/>
              <a:t>tt</a:t>
            </a:r>
            <a:r>
              <a:rPr lang="en-US" dirty="0" smtClean="0"/>
              <a:t>(1,…,k) of hard function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and </a:t>
            </a:r>
          </a:p>
          <a:p>
            <a:r>
              <a:rPr lang="en-US" dirty="0" smtClean="0"/>
              <a:t>Witnesses w</a:t>
            </a:r>
            <a:r>
              <a:rPr lang="en-US" baseline="-25000" dirty="0" smtClean="0"/>
              <a:t>1</a:t>
            </a:r>
            <a:r>
              <a:rPr lang="en-US" dirty="0" smtClean="0"/>
              <a:t>, w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k</a:t>
            </a:r>
            <a:r>
              <a:rPr lang="en-US" dirty="0" smtClean="0"/>
              <a:t> for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30912" y="2819658"/>
            <a:ext cx="388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Check </a:t>
            </a:r>
            <a:r>
              <a:rPr lang="en-US" dirty="0" err="1" smtClean="0"/>
              <a:t>tt</a:t>
            </a:r>
            <a:r>
              <a:rPr lang="en-US" dirty="0" smtClean="0"/>
              <a:t> is accurate using w’s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Use </a:t>
            </a:r>
            <a:r>
              <a:rPr lang="en-US" dirty="0" err="1" smtClean="0"/>
              <a:t>tt</a:t>
            </a:r>
            <a:r>
              <a:rPr lang="en-US" dirty="0" smtClean="0"/>
              <a:t> to construct PRG G [NW94]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Run search-BPP machine with randomness G(s</a:t>
            </a:r>
            <a:r>
              <a:rPr lang="en-US" baseline="-25000" dirty="0" smtClean="0"/>
              <a:t>1</a:t>
            </a:r>
            <a:r>
              <a:rPr lang="en-US" dirty="0" smtClean="0"/>
              <a:t>), G(s</a:t>
            </a:r>
            <a:r>
              <a:rPr lang="en-US" baseline="-25000" dirty="0" smtClean="0"/>
              <a:t>2</a:t>
            </a:r>
            <a:r>
              <a:rPr lang="en-US" dirty="0" smtClean="0"/>
              <a:t>),…,G(</a:t>
            </a:r>
            <a:r>
              <a:rPr lang="en-US" dirty="0" err="1" smtClean="0"/>
              <a:t>s</a:t>
            </a:r>
            <a:r>
              <a:rPr lang="en-US" baseline="-25000" dirty="0" err="1" smtClean="0"/>
              <a:t>j</a:t>
            </a:r>
            <a:r>
              <a:rPr lang="en-US" dirty="0" smtClean="0"/>
              <a:t>) on all seeds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Output the first answer found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15900"/>
            <a:ext cx="7019925" cy="9366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smtClean="0">
                <a:ea typeface="+mj-ea"/>
              </a:rPr>
              <a:t>Open Problems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368425"/>
            <a:ext cx="9072562" cy="3287713"/>
          </a:xfrm>
        </p:spPr>
        <p:txBody>
          <a:bodyPr/>
          <a:lstStyle/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>
                <a:ea typeface="+mn-ea"/>
              </a:rPr>
              <a:t>Does there exist a </a:t>
            </a:r>
            <a:r>
              <a:rPr lang="en-US" dirty="0" err="1" smtClean="0">
                <a:ea typeface="+mn-ea"/>
              </a:rPr>
              <a:t>psdAM</a:t>
            </a:r>
            <a:r>
              <a:rPr lang="en-US" dirty="0">
                <a:ea typeface="+mn-ea"/>
              </a:rPr>
              <a:t> </a:t>
            </a:r>
            <a:r>
              <a:rPr lang="en-US" dirty="0" smtClean="0">
                <a:ea typeface="+mn-ea"/>
              </a:rPr>
              <a:t>protocol for every problem in TFNP?</a:t>
            </a:r>
          </a:p>
          <a:p>
            <a:pPr marL="107950" indent="0" eaLnBrk="1">
              <a:buSzPct val="4500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dirty="0" smtClean="0">
              <a:ea typeface="+mn-ea"/>
            </a:endParaRP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>
                <a:ea typeface="+mn-ea"/>
              </a:rPr>
              <a:t>Can we find approximate short vectors in lattices in </a:t>
            </a:r>
            <a:r>
              <a:rPr lang="en-US" dirty="0" err="1" smtClean="0">
                <a:ea typeface="+mn-ea"/>
              </a:rPr>
              <a:t>psdAM</a:t>
            </a:r>
            <a:endParaRPr lang="en-US" dirty="0" smtClean="0">
              <a:ea typeface="+mn-ea"/>
            </a:endParaRP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dirty="0" smtClean="0">
              <a:ea typeface="+mn-ea"/>
            </a:endParaRP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>
                <a:ea typeface="+mn-ea"/>
              </a:rPr>
              <a:t>Can we find a prime p for a given length in </a:t>
            </a:r>
            <a:r>
              <a:rPr lang="en-US" dirty="0" err="1" smtClean="0">
                <a:ea typeface="+mn-ea"/>
              </a:rPr>
              <a:t>psdAM</a:t>
            </a:r>
            <a:r>
              <a:rPr lang="en-US" dirty="0" smtClean="0">
                <a:ea typeface="+mn-ea"/>
              </a:rPr>
              <a:t>? (The main issue here is how can the prover prove that the prime is canonical in some way?)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Search 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Search problem: “Given a relation R and an x, find a y such that (</a:t>
                </a:r>
                <a:r>
                  <a:rPr lang="en-US" sz="2800" dirty="0" err="1"/>
                  <a:t>x,y</a:t>
                </a:r>
                <a:r>
                  <a:rPr lang="en-US" sz="2800" dirty="0"/>
                  <a:t>)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R or say that no such y </a:t>
                </a:r>
                <a:r>
                  <a:rPr lang="en-US" sz="2800" dirty="0" smtClean="0"/>
                  <a:t>exists”</a:t>
                </a:r>
              </a:p>
              <a:p>
                <a:pPr marL="0" indent="0"/>
                <a:endParaRPr lang="en-US" sz="28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 smtClean="0"/>
                  <a:t>Search-BPP </a:t>
                </a:r>
                <a:r>
                  <a:rPr lang="en-US" sz="2800" dirty="0"/>
                  <a:t>is the class of search problems </a:t>
                </a:r>
                <a:r>
                  <a:rPr lang="en-US" sz="2800" dirty="0" smtClean="0"/>
                  <a:t>such </a:t>
                </a:r>
                <a:r>
                  <a:rPr lang="en-US" sz="2800" dirty="0"/>
                  <a:t>that given </a:t>
                </a:r>
                <a:r>
                  <a:rPr lang="en-US" sz="2800" dirty="0" smtClean="0"/>
                  <a:t>x can find y such that (</a:t>
                </a:r>
                <a:r>
                  <a:rPr lang="en-US" sz="2800" dirty="0" err="1" smtClean="0"/>
                  <a:t>x,y</a:t>
                </a:r>
                <a:r>
                  <a:rPr lang="en-US" sz="2800" dirty="0"/>
                  <a:t>) in R can be found in BPP.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218" t="-3519" r="-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Examples in Prior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/>
              <a:t>[</a:t>
            </a:r>
            <a:r>
              <a:rPr lang="en-US" dirty="0"/>
              <a:t>GGR12] Sublinear pseudo-deterministic </a:t>
            </a:r>
            <a:r>
              <a:rPr lang="en-US" dirty="0" smtClean="0"/>
              <a:t>algorithms</a:t>
            </a:r>
            <a:endParaRPr lang="en-US" dirty="0"/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/>
              <a:t>[</a:t>
            </a:r>
            <a:r>
              <a:rPr lang="en-US" dirty="0"/>
              <a:t>GG15</a:t>
            </a:r>
            <a:r>
              <a:rPr lang="en-US" dirty="0" smtClean="0"/>
              <a:t>] pseudo-deterministic </a:t>
            </a:r>
            <a:r>
              <a:rPr lang="en-US" dirty="0"/>
              <a:t>NC algorithms for bipartite </a:t>
            </a:r>
            <a:r>
              <a:rPr lang="en-US" dirty="0" smtClean="0"/>
              <a:t>matching</a:t>
            </a:r>
            <a:endParaRPr lang="en-US" dirty="0"/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/>
              <a:t>[OS16] </a:t>
            </a:r>
            <a:r>
              <a:rPr lang="en-US" dirty="0" smtClean="0"/>
              <a:t>a </a:t>
            </a:r>
            <a:r>
              <a:rPr lang="en-US" dirty="0"/>
              <a:t>sub-exponential time </a:t>
            </a:r>
            <a:r>
              <a:rPr lang="en-US" dirty="0" err="1"/>
              <a:t>psd</a:t>
            </a:r>
            <a:r>
              <a:rPr lang="en-US" dirty="0"/>
              <a:t> algorithm for finding a </a:t>
            </a:r>
            <a:r>
              <a:rPr lang="en-US" dirty="0" smtClean="0"/>
              <a:t>prime of length n on input n, </a:t>
            </a:r>
            <a:r>
              <a:rPr lang="en-US" dirty="0"/>
              <a:t>that works for infinitely many input </a:t>
            </a:r>
            <a:r>
              <a:rPr lang="en-US" dirty="0" smtClean="0"/>
              <a:t>lengths</a:t>
            </a: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Subsequent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351088"/>
            <a:ext cx="9070975" cy="3286125"/>
          </a:xfrm>
        </p:spPr>
        <p:txBody>
          <a:bodyPr/>
          <a:lstStyle/>
          <a:p>
            <a:pPr marL="107950" indent="0" eaLnBrk="1">
              <a:buSzPct val="45000"/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/>
              <a:t>[</a:t>
            </a:r>
            <a:r>
              <a:rPr lang="en-US" b="1" dirty="0" smtClean="0"/>
              <a:t>H</a:t>
            </a:r>
            <a:r>
              <a:rPr lang="en-US" dirty="0" smtClean="0"/>
              <a:t>17] gives an average-case result about pseudo-deterministic algorithms for </a:t>
            </a:r>
            <a:r>
              <a:rPr lang="en-US" dirty="0" smtClean="0"/>
              <a:t>search-BPP</a:t>
            </a:r>
          </a:p>
          <a:p>
            <a:pPr marL="107950" indent="0" eaLnBrk="1">
              <a:buSzPct val="45000"/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/>
              <a:t>[GL18] proves that logarithmic space has repeatable randomized algorithms given a logarithmic number of bits</a:t>
            </a:r>
            <a:endParaRPr lang="en-US" dirty="0" smtClean="0"/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63512" y="244475"/>
            <a:ext cx="7086600" cy="936625"/>
          </a:xfrm>
        </p:spPr>
        <p:txBody>
          <a:bodyPr tIns="32004"/>
          <a:lstStyle/>
          <a:p>
            <a:pPr eaLnBrk="1">
              <a:buFont typeface="Times New Roman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/>
            </a:pPr>
            <a:r>
              <a:rPr lang="en-US" dirty="0" smtClean="0">
                <a:ea typeface="+mj-ea"/>
              </a:rPr>
              <a:t>Today: Pseudo-deterministic Interactive Proofs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368425"/>
            <a:ext cx="9072562" cy="3287713"/>
          </a:xfrm>
        </p:spPr>
        <p:txBody>
          <a:bodyPr/>
          <a:lstStyle/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dirty="0" smtClean="0">
                <a:ea typeface="+mn-ea"/>
              </a:rPr>
              <a:t>In this talk, we will consider what happens when there is a powerful </a:t>
            </a:r>
            <a:r>
              <a:rPr lang="en-US" dirty="0" err="1" smtClean="0">
                <a:ea typeface="+mn-ea"/>
              </a:rPr>
              <a:t>prover</a:t>
            </a:r>
            <a:r>
              <a:rPr lang="en-US" dirty="0" smtClean="0">
                <a:ea typeface="+mn-ea"/>
              </a:rPr>
              <a:t> to help a polynomial time verifier to find a canonical answer y per input x so that:</a:t>
            </a:r>
          </a:p>
          <a:p>
            <a:pPr marL="431800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dirty="0" smtClean="0">
              <a:ea typeface="+mn-ea"/>
            </a:endParaRPr>
          </a:p>
          <a:p>
            <a:pPr marL="831850" lvl="1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sz="2400" dirty="0">
                <a:solidFill>
                  <a:srgbClr val="FF0000"/>
                </a:solidFill>
                <a:ea typeface="+mn-ea"/>
              </a:rPr>
              <a:t>A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n honest </a:t>
            </a:r>
            <a:r>
              <a:rPr lang="en-US" sz="2400" dirty="0" err="1" smtClean="0">
                <a:solidFill>
                  <a:srgbClr val="FF0000"/>
                </a:solidFill>
                <a:ea typeface="+mn-ea"/>
              </a:rPr>
              <a:t>prover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 </a:t>
            </a:r>
            <a:r>
              <a:rPr lang="en-US" sz="2400" dirty="0" smtClean="0">
                <a:ea typeface="+mn-ea"/>
              </a:rPr>
              <a:t>can enable the verifier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 to output the </a:t>
            </a:r>
            <a:r>
              <a:rPr lang="en-US" sz="2400" i="1" dirty="0" smtClean="0">
                <a:solidFill>
                  <a:srgbClr val="FF0000"/>
                </a:solidFill>
                <a:ea typeface="+mn-ea"/>
              </a:rPr>
              <a:t>canonical 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answer y </a:t>
            </a:r>
            <a:r>
              <a:rPr lang="en-US" sz="2400" dirty="0" smtClean="0">
                <a:ea typeface="+mn-ea"/>
              </a:rPr>
              <a:t>with high probability over verifier’s coins</a:t>
            </a:r>
          </a:p>
          <a:p>
            <a:pPr marL="831850" lvl="1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endParaRPr lang="en-US" sz="2400" dirty="0" smtClean="0">
              <a:ea typeface="+mn-ea"/>
            </a:endParaRPr>
          </a:p>
          <a:p>
            <a:pPr marL="831850" lvl="1" indent="-323850" eaLnBrk="1">
              <a:buSzPct val="45000"/>
              <a:buFont typeface="Wingdings" charset="0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/>
            </a:pPr>
            <a:r>
              <a:rPr lang="en-US" sz="2400" dirty="0" smtClean="0">
                <a:solidFill>
                  <a:srgbClr val="FF0000"/>
                </a:solidFill>
                <a:ea typeface="+mn-ea"/>
              </a:rPr>
              <a:t>No cheating </a:t>
            </a:r>
            <a:r>
              <a:rPr lang="en-US" sz="2400" dirty="0" err="1" smtClean="0">
                <a:solidFill>
                  <a:srgbClr val="FF0000"/>
                </a:solidFill>
                <a:ea typeface="+mn-ea"/>
              </a:rPr>
              <a:t>prover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 </a:t>
            </a:r>
            <a:r>
              <a:rPr lang="en-US" sz="2400" dirty="0" smtClean="0">
                <a:ea typeface="+mn-ea"/>
              </a:rPr>
              <a:t>will be able to make the 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verifier output a different answer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 than the canonical one with high probability in addition to the standard notion of soundness </a:t>
            </a:r>
          </a:p>
        </p:txBody>
      </p:sp>
    </p:spTree>
    <p:extLst>
      <p:ext uri="{BB962C8B-B14F-4D97-AF65-F5344CB8AC3E}">
        <p14:creationId xmlns:p14="http://schemas.microsoft.com/office/powerpoint/2010/main" val="11592672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3"/>
          <p:cNvSpPr txBox="1">
            <a:spLocks noChangeArrowheads="1"/>
          </p:cNvSpPr>
          <p:nvPr/>
        </p:nvSpPr>
        <p:spPr bwMode="auto">
          <a:xfrm>
            <a:off x="0" y="777875"/>
            <a:ext cx="10679112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dirty="0">
                <a:sym typeface="Symbol" panose="05050102010706020507" pitchFamily="18" charset="2"/>
              </a:rPr>
              <a:t>           </a:t>
            </a:r>
            <a:r>
              <a:rPr lang="en-US" altLang="en-US" sz="2400" dirty="0" smtClean="0">
                <a:sym typeface="Symbol" panose="05050102010706020507" pitchFamily="18" charset="2"/>
              </a:rPr>
              <a:t/>
            </a:r>
            <a:br>
              <a:rPr lang="en-US" altLang="en-US" sz="2400" dirty="0" smtClean="0">
                <a:sym typeface="Symbol" panose="05050102010706020507" pitchFamily="18" charset="2"/>
              </a:rPr>
            </a:br>
            <a:r>
              <a:rPr lang="en-US" altLang="en-US" sz="2400" dirty="0" smtClean="0">
                <a:sym typeface="Symbol" panose="05050102010706020507" pitchFamily="18" charset="2"/>
              </a:rPr>
              <a:t>Let </a:t>
            </a:r>
            <a:r>
              <a:rPr lang="en-US" altLang="en-US" sz="2400" dirty="0">
                <a:sym typeface="Symbol" panose="05050102010706020507" pitchFamily="18" charset="2"/>
              </a:rPr>
              <a:t>R be a relation and  L</a:t>
            </a:r>
            <a:r>
              <a:rPr lang="en-US" altLang="en-US" sz="2400" baseline="-25000" dirty="0">
                <a:sym typeface="Symbol" panose="05050102010706020507" pitchFamily="18" charset="2"/>
              </a:rPr>
              <a:t>R</a:t>
            </a:r>
            <a:r>
              <a:rPr lang="en-US" altLang="en-US" sz="2400" dirty="0">
                <a:sym typeface="Symbol" panose="05050102010706020507" pitchFamily="18" charset="2"/>
              </a:rPr>
              <a:t> : x </a:t>
            </a:r>
            <a:r>
              <a:rPr lang="en-US" altLang="en-US" sz="2400" dirty="0" err="1">
                <a:sym typeface="Symbol" panose="05050102010706020507" pitchFamily="18" charset="2"/>
              </a:rPr>
              <a:t>s.t.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/>
              <a:t>∃y </a:t>
            </a:r>
            <a:r>
              <a:rPr lang="en-US" altLang="en-US" sz="2400" dirty="0" err="1"/>
              <a:t>s.t.</a:t>
            </a:r>
            <a:r>
              <a:rPr lang="en-US" altLang="en-US" sz="2400" dirty="0"/>
              <a:t> R(</a:t>
            </a:r>
            <a:r>
              <a:rPr lang="en-US" altLang="en-US" sz="2400" dirty="0" err="1"/>
              <a:t>x,y</a:t>
            </a:r>
            <a:r>
              <a:rPr lang="en-US" altLang="en-US" sz="2400" dirty="0"/>
              <a:t>)=</a:t>
            </a:r>
            <a:r>
              <a:rPr lang="en-US" altLang="en-US" sz="2400" dirty="0" smtClean="0"/>
              <a:t>1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r>
              <a:rPr lang="en-US" altLang="en-US" sz="2400" dirty="0">
                <a:sym typeface="Symbol" panose="05050102010706020507" pitchFamily="18" charset="2"/>
              </a:rPr>
              <a:t> 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 smtClean="0">
              <a:sym typeface="Symbol" panose="05050102010706020507" pitchFamily="18" charset="2"/>
            </a:endParaRPr>
          </a:p>
          <a:p>
            <a:r>
              <a:rPr lang="en-US" altLang="en-US" sz="2400" b="1" dirty="0" smtClean="0"/>
              <a:t>Completeness : </a:t>
            </a:r>
            <a:r>
              <a:rPr lang="en-US" altLang="en-US" sz="2400" dirty="0"/>
              <a:t>x in L</a:t>
            </a:r>
            <a:r>
              <a:rPr lang="en-US" altLang="en-US" sz="2400" baseline="-25000" dirty="0"/>
              <a:t>R  </a:t>
            </a:r>
            <a:r>
              <a:rPr lang="en-US" altLang="en-US" sz="2400" dirty="0"/>
              <a:t>∃P  </a:t>
            </a:r>
            <a:r>
              <a:rPr lang="en-US" altLang="en-US" sz="2400" dirty="0" err="1"/>
              <a:t>s.t.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</a:t>
            </a:r>
            <a:r>
              <a:rPr lang="en-US" altLang="en-US" sz="2400" dirty="0"/>
              <a:t>[V output y </a:t>
            </a:r>
            <a:r>
              <a:rPr lang="en-US" altLang="en-US" sz="2400" dirty="0" err="1"/>
              <a:t>s.t.</a:t>
            </a:r>
            <a:r>
              <a:rPr lang="en-US" altLang="en-US" sz="2400" dirty="0"/>
              <a:t> R(</a:t>
            </a:r>
            <a:r>
              <a:rPr lang="en-US" altLang="en-US" sz="2400" dirty="0" err="1"/>
              <a:t>x,y</a:t>
            </a:r>
            <a:r>
              <a:rPr lang="en-US" altLang="en-US" sz="2400" dirty="0"/>
              <a:t>)=1] &gt;2/3</a:t>
            </a:r>
            <a:endParaRPr lang="en-US" altLang="en-US" sz="2400" b="1" dirty="0">
              <a:solidFill>
                <a:srgbClr val="FF0000"/>
              </a:solidFill>
            </a:endParaRPr>
          </a:p>
          <a:p>
            <a:r>
              <a:rPr lang="en-US" altLang="en-US" sz="2400" b="1" dirty="0" smtClean="0"/>
              <a:t>Soundness</a:t>
            </a:r>
            <a:r>
              <a:rPr lang="en-US" altLang="en-US" sz="2400" dirty="0"/>
              <a:t>: </a:t>
            </a:r>
            <a:r>
              <a:rPr lang="en-US" altLang="en-US" sz="2800" dirty="0">
                <a:sym typeface="Symbol" panose="05050102010706020507" pitchFamily="18" charset="2"/>
              </a:rPr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x </a:t>
            </a:r>
            <a:r>
              <a:rPr lang="en-US" altLang="en-US" sz="2400" dirty="0"/>
              <a:t>not in L</a:t>
            </a:r>
            <a:r>
              <a:rPr lang="en-US" altLang="en-US" sz="2400" baseline="-25000" dirty="0"/>
              <a:t>R</a:t>
            </a:r>
            <a:r>
              <a:rPr lang="en-US" altLang="en-US" sz="2400" dirty="0"/>
              <a:t> for all P</a:t>
            </a:r>
            <a:r>
              <a:rPr lang="ja-JP" altLang="en-US" sz="2400" dirty="0"/>
              <a:t>‘</a:t>
            </a:r>
            <a:r>
              <a:rPr lang="en-US" altLang="ja-JP" sz="2400" dirty="0">
                <a:cs typeface="Arial" panose="020B0604020202020204" pitchFamily="34" charset="0"/>
              </a:rPr>
              <a:t>,       </a:t>
            </a:r>
            <a:r>
              <a:rPr lang="en-US" altLang="ja-JP" sz="2400" dirty="0" err="1">
                <a:cs typeface="Arial" panose="020B0604020202020204" pitchFamily="34" charset="0"/>
              </a:rPr>
              <a:t>Pr</a:t>
            </a:r>
            <a:r>
              <a:rPr lang="en-US" altLang="ja-JP" sz="2400" dirty="0">
                <a:cs typeface="Arial" panose="020B0604020202020204" pitchFamily="34" charset="0"/>
              </a:rPr>
              <a:t>[V rejects x]&gt;2/</a:t>
            </a:r>
            <a:r>
              <a:rPr lang="en-US" altLang="ja-JP" sz="2400" dirty="0" smtClean="0">
                <a:cs typeface="Arial" panose="020B0604020202020204" pitchFamily="34" charset="0"/>
              </a:rPr>
              <a:t>3</a:t>
            </a:r>
          </a:p>
          <a:p>
            <a:endParaRPr lang="en-US" altLang="en-US" sz="2400" b="1" dirty="0" smtClean="0">
              <a:solidFill>
                <a:srgbClr val="FF0000"/>
              </a:solidFill>
            </a:endParaRPr>
          </a:p>
          <a:p>
            <a:r>
              <a:rPr lang="en-US" altLang="en-US" sz="2400" b="1" dirty="0" smtClean="0">
                <a:solidFill>
                  <a:srgbClr val="FF0000"/>
                </a:solidFill>
              </a:rPr>
              <a:t>CANONICAL</a:t>
            </a:r>
            <a:r>
              <a:rPr lang="en-US" altLang="en-US" sz="2400" b="1" dirty="0">
                <a:solidFill>
                  <a:srgbClr val="FF0000"/>
                </a:solidFill>
              </a:rPr>
              <a:t>: x in L</a:t>
            </a:r>
            <a:r>
              <a:rPr lang="en-US" altLang="en-US" sz="2400" b="1" baseline="-25000" dirty="0">
                <a:solidFill>
                  <a:srgbClr val="FF0000"/>
                </a:solidFill>
              </a:rPr>
              <a:t>R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dirty="0" smtClean="0">
                <a:solidFill>
                  <a:srgbClr val="FF0000"/>
                </a:solidFill>
              </a:rPr>
              <a:t>∃</a:t>
            </a:r>
            <a:r>
              <a:rPr lang="en-US" altLang="en-US" sz="2400" dirty="0">
                <a:solidFill>
                  <a:srgbClr val="FF0000"/>
                </a:solidFill>
              </a:rPr>
              <a:t>y ⇒ for all P’ : </a:t>
            </a:r>
            <a:r>
              <a:rPr lang="en-US" altLang="en-US" sz="2400" dirty="0" err="1">
                <a:solidFill>
                  <a:srgbClr val="FF0000"/>
                </a:solidFill>
              </a:rPr>
              <a:t>Pr</a:t>
            </a:r>
            <a:r>
              <a:rPr lang="en-US" altLang="en-US" sz="2400" dirty="0">
                <a:solidFill>
                  <a:srgbClr val="FF0000"/>
                </a:solidFill>
              </a:rPr>
              <a:t>[Verifier outputs </a:t>
            </a:r>
            <a:r>
              <a:rPr lang="en-US" altLang="en-US" sz="2400" dirty="0" err="1">
                <a:solidFill>
                  <a:srgbClr val="FF0000"/>
                </a:solidFill>
              </a:rPr>
              <a:t>y’≠y</a:t>
            </a:r>
            <a:r>
              <a:rPr lang="en-US" altLang="en-US" sz="2400" dirty="0">
                <a:solidFill>
                  <a:srgbClr val="FF0000"/>
                </a:solidFill>
              </a:rPr>
              <a:t>] &lt;1/3</a:t>
            </a:r>
            <a:endParaRPr lang="en-US" altLang="en-US" sz="2400" dirty="0"/>
          </a:p>
          <a:p>
            <a:endParaRPr lang="en-US" altLang="ja-JP" sz="2400" dirty="0">
              <a:cs typeface="Arial" panose="020B0604020202020204" pitchFamily="34" charset="0"/>
            </a:endParaRPr>
          </a:p>
          <a:p>
            <a:r>
              <a:rPr lang="en-US" altLang="ja-JP" sz="2400" dirty="0">
                <a:cs typeface="Arial" panose="020B0604020202020204" pitchFamily="34" charset="0"/>
              </a:rPr>
              <a:t> </a:t>
            </a:r>
          </a:p>
          <a:p>
            <a:endParaRPr lang="en-US" altLang="en-US" sz="2400" dirty="0">
              <a:solidFill>
                <a:srgbClr val="0066FF"/>
              </a:solidFill>
              <a:cs typeface="Arial" panose="020B0604020202020204" pitchFamily="34" charset="0"/>
            </a:endParaRPr>
          </a:p>
          <a:p>
            <a:endParaRPr lang="en-US" altLang="en-US" sz="2800" dirty="0">
              <a:cs typeface="Arial" panose="020B0604020202020204" pitchFamily="34" charset="0"/>
            </a:endParaRPr>
          </a:p>
        </p:txBody>
      </p:sp>
      <p:sp>
        <p:nvSpPr>
          <p:cNvPr id="471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2" y="2149475"/>
            <a:ext cx="9407525" cy="3403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>
                <a:cs typeface="Arial" panose="020B0604020202020204" pitchFamily="34" charset="0"/>
              </a:rPr>
              <a:t>Prover P       			                      Verifier </a:t>
            </a:r>
            <a:r>
              <a:rPr lang="en-US" altLang="en-US" dirty="0">
                <a:cs typeface="Arial" panose="020B0604020202020204" pitchFamily="34" charset="0"/>
              </a:rPr>
              <a:t>V</a:t>
            </a:r>
            <a:endParaRPr lang="en-US" altLang="en-US" dirty="0" smtClean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2800" dirty="0" smtClean="0">
              <a:solidFill>
                <a:srgbClr val="FF3300"/>
              </a:solidFill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2800" dirty="0" smtClean="0">
              <a:solidFill>
                <a:srgbClr val="FF3300"/>
              </a:solidFill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2800" dirty="0" smtClean="0">
              <a:solidFill>
                <a:srgbClr val="FF3300"/>
              </a:solidFill>
              <a:cs typeface="Arial" panose="020B0604020202020204" pitchFamily="34" charset="0"/>
            </a:endParaRPr>
          </a:p>
        </p:txBody>
      </p:sp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6254506" y="3080571"/>
            <a:ext cx="868054" cy="912276"/>
            <a:chOff x="4235" y="1893"/>
            <a:chExt cx="496" cy="695"/>
          </a:xfrm>
          <a:noFill/>
        </p:grpSpPr>
        <p:sp>
          <p:nvSpPr>
            <p:cNvPr id="22548" name="Oval 5"/>
            <p:cNvSpPr>
              <a:spLocks noChangeArrowheads="1"/>
            </p:cNvSpPr>
            <p:nvPr/>
          </p:nvSpPr>
          <p:spPr bwMode="auto">
            <a:xfrm>
              <a:off x="4235" y="2100"/>
              <a:ext cx="496" cy="488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49" name="Freeform 6"/>
            <p:cNvSpPr>
              <a:spLocks/>
            </p:cNvSpPr>
            <p:nvPr/>
          </p:nvSpPr>
          <p:spPr bwMode="auto">
            <a:xfrm>
              <a:off x="4351" y="2384"/>
              <a:ext cx="249" cy="89"/>
            </a:xfrm>
            <a:custGeom>
              <a:avLst/>
              <a:gdLst>
                <a:gd name="T0" fmla="*/ 0 w 249"/>
                <a:gd name="T1" fmla="*/ 0 h 89"/>
                <a:gd name="T2" fmla="*/ 16 w 249"/>
                <a:gd name="T3" fmla="*/ 16 h 89"/>
                <a:gd name="T4" fmla="*/ 32 w 249"/>
                <a:gd name="T5" fmla="*/ 32 h 89"/>
                <a:gd name="T6" fmla="*/ 56 w 249"/>
                <a:gd name="T7" fmla="*/ 48 h 89"/>
                <a:gd name="T8" fmla="*/ 72 w 249"/>
                <a:gd name="T9" fmla="*/ 56 h 89"/>
                <a:gd name="T10" fmla="*/ 88 w 249"/>
                <a:gd name="T11" fmla="*/ 64 h 89"/>
                <a:gd name="T12" fmla="*/ 104 w 249"/>
                <a:gd name="T13" fmla="*/ 72 h 89"/>
                <a:gd name="T14" fmla="*/ 120 w 249"/>
                <a:gd name="T15" fmla="*/ 80 h 89"/>
                <a:gd name="T16" fmla="*/ 136 w 249"/>
                <a:gd name="T17" fmla="*/ 80 h 89"/>
                <a:gd name="T18" fmla="*/ 152 w 249"/>
                <a:gd name="T19" fmla="*/ 88 h 89"/>
                <a:gd name="T20" fmla="*/ 168 w 249"/>
                <a:gd name="T21" fmla="*/ 88 h 89"/>
                <a:gd name="T22" fmla="*/ 184 w 249"/>
                <a:gd name="T23" fmla="*/ 88 h 89"/>
                <a:gd name="T24" fmla="*/ 200 w 249"/>
                <a:gd name="T25" fmla="*/ 80 h 89"/>
                <a:gd name="T26" fmla="*/ 216 w 249"/>
                <a:gd name="T27" fmla="*/ 72 h 89"/>
                <a:gd name="T28" fmla="*/ 216 w 249"/>
                <a:gd name="T29" fmla="*/ 56 h 89"/>
                <a:gd name="T30" fmla="*/ 232 w 249"/>
                <a:gd name="T31" fmla="*/ 48 h 89"/>
                <a:gd name="T32" fmla="*/ 248 w 249"/>
                <a:gd name="T33" fmla="*/ 40 h 89"/>
                <a:gd name="T34" fmla="*/ 0 w 249"/>
                <a:gd name="T35" fmla="*/ 0 h 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9"/>
                <a:gd name="T55" fmla="*/ 0 h 89"/>
                <a:gd name="T56" fmla="*/ 249 w 249"/>
                <a:gd name="T57" fmla="*/ 89 h 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9" h="89">
                  <a:moveTo>
                    <a:pt x="0" y="0"/>
                  </a:moveTo>
                  <a:lnTo>
                    <a:pt x="16" y="16"/>
                  </a:lnTo>
                  <a:lnTo>
                    <a:pt x="32" y="32"/>
                  </a:lnTo>
                  <a:lnTo>
                    <a:pt x="56" y="48"/>
                  </a:lnTo>
                  <a:lnTo>
                    <a:pt x="72" y="56"/>
                  </a:lnTo>
                  <a:lnTo>
                    <a:pt x="88" y="64"/>
                  </a:lnTo>
                  <a:lnTo>
                    <a:pt x="104" y="72"/>
                  </a:lnTo>
                  <a:lnTo>
                    <a:pt x="120" y="80"/>
                  </a:lnTo>
                  <a:lnTo>
                    <a:pt x="136" y="80"/>
                  </a:lnTo>
                  <a:lnTo>
                    <a:pt x="152" y="88"/>
                  </a:lnTo>
                  <a:lnTo>
                    <a:pt x="168" y="88"/>
                  </a:lnTo>
                  <a:lnTo>
                    <a:pt x="184" y="88"/>
                  </a:lnTo>
                  <a:lnTo>
                    <a:pt x="200" y="80"/>
                  </a:lnTo>
                  <a:lnTo>
                    <a:pt x="216" y="72"/>
                  </a:lnTo>
                  <a:lnTo>
                    <a:pt x="216" y="56"/>
                  </a:lnTo>
                  <a:lnTo>
                    <a:pt x="232" y="48"/>
                  </a:lnTo>
                  <a:lnTo>
                    <a:pt x="248" y="40"/>
                  </a:lnTo>
                  <a:lnTo>
                    <a:pt x="0" y="0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50" name="Oval 7"/>
            <p:cNvSpPr>
              <a:spLocks noChangeArrowheads="1"/>
            </p:cNvSpPr>
            <p:nvPr/>
          </p:nvSpPr>
          <p:spPr bwMode="auto">
            <a:xfrm>
              <a:off x="4363" y="2244"/>
              <a:ext cx="56" cy="56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51" name="Oval 8"/>
            <p:cNvSpPr>
              <a:spLocks noChangeArrowheads="1"/>
            </p:cNvSpPr>
            <p:nvPr/>
          </p:nvSpPr>
          <p:spPr bwMode="auto">
            <a:xfrm>
              <a:off x="4579" y="2260"/>
              <a:ext cx="56" cy="56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52" name="Arc 9"/>
            <p:cNvSpPr>
              <a:spLocks/>
            </p:cNvSpPr>
            <p:nvPr/>
          </p:nvSpPr>
          <p:spPr bwMode="auto">
            <a:xfrm>
              <a:off x="4282" y="1978"/>
              <a:ext cx="81" cy="16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53" name="Arc 10"/>
            <p:cNvSpPr>
              <a:spLocks/>
            </p:cNvSpPr>
            <p:nvPr/>
          </p:nvSpPr>
          <p:spPr bwMode="auto">
            <a:xfrm>
              <a:off x="4346" y="1893"/>
              <a:ext cx="92" cy="2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54" name="Arc 11"/>
            <p:cNvSpPr>
              <a:spLocks/>
            </p:cNvSpPr>
            <p:nvPr/>
          </p:nvSpPr>
          <p:spPr bwMode="auto">
            <a:xfrm>
              <a:off x="4565" y="1915"/>
              <a:ext cx="92" cy="230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61"/>
                    <a:pt x="9528" y="129"/>
                    <a:pt x="21365" y="0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61"/>
                    <a:pt x="9528" y="129"/>
                    <a:pt x="21365" y="0"/>
                  </a:cubicBezTo>
                  <a:lnTo>
                    <a:pt x="21600" y="21599"/>
                  </a:lnTo>
                  <a:lnTo>
                    <a:pt x="-1" y="21598"/>
                  </a:lnTo>
                  <a:close/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55" name="Arc 12"/>
            <p:cNvSpPr>
              <a:spLocks/>
            </p:cNvSpPr>
            <p:nvPr/>
          </p:nvSpPr>
          <p:spPr bwMode="auto">
            <a:xfrm>
              <a:off x="4619" y="2021"/>
              <a:ext cx="101" cy="145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53"/>
                    <a:pt x="9540" y="117"/>
                    <a:pt x="21386" y="0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53"/>
                    <a:pt x="9540" y="117"/>
                    <a:pt x="21386" y="0"/>
                  </a:cubicBezTo>
                  <a:lnTo>
                    <a:pt x="21600" y="21599"/>
                  </a:lnTo>
                  <a:lnTo>
                    <a:pt x="-1" y="21598"/>
                  </a:lnTo>
                  <a:close/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</p:grpSp>
      <p:grpSp>
        <p:nvGrpSpPr>
          <p:cNvPr id="22533" name="Group 14"/>
          <p:cNvGrpSpPr>
            <a:grpSpLocks/>
          </p:cNvGrpSpPr>
          <p:nvPr/>
        </p:nvGrpSpPr>
        <p:grpSpPr bwMode="auto">
          <a:xfrm>
            <a:off x="695205" y="3050381"/>
            <a:ext cx="1330082" cy="984470"/>
            <a:chOff x="995" y="1909"/>
            <a:chExt cx="760" cy="750"/>
          </a:xfrm>
          <a:noFill/>
        </p:grpSpPr>
        <p:sp>
          <p:nvSpPr>
            <p:cNvPr id="22539" name="Oval 15"/>
            <p:cNvSpPr>
              <a:spLocks noChangeArrowheads="1"/>
            </p:cNvSpPr>
            <p:nvPr/>
          </p:nvSpPr>
          <p:spPr bwMode="auto">
            <a:xfrm>
              <a:off x="1131" y="2044"/>
              <a:ext cx="496" cy="488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40" name="Oval 16"/>
            <p:cNvSpPr>
              <a:spLocks noChangeArrowheads="1"/>
            </p:cNvSpPr>
            <p:nvPr/>
          </p:nvSpPr>
          <p:spPr bwMode="auto">
            <a:xfrm>
              <a:off x="1259" y="2188"/>
              <a:ext cx="56" cy="56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41" name="Oval 17"/>
            <p:cNvSpPr>
              <a:spLocks noChangeArrowheads="1"/>
            </p:cNvSpPr>
            <p:nvPr/>
          </p:nvSpPr>
          <p:spPr bwMode="auto">
            <a:xfrm>
              <a:off x="1475" y="2204"/>
              <a:ext cx="56" cy="56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42" name="Freeform 18"/>
            <p:cNvSpPr>
              <a:spLocks/>
            </p:cNvSpPr>
            <p:nvPr/>
          </p:nvSpPr>
          <p:spPr bwMode="auto">
            <a:xfrm>
              <a:off x="1231" y="2347"/>
              <a:ext cx="257" cy="75"/>
            </a:xfrm>
            <a:custGeom>
              <a:avLst/>
              <a:gdLst>
                <a:gd name="T0" fmla="*/ 0 w 257"/>
                <a:gd name="T1" fmla="*/ 0 h 75"/>
                <a:gd name="T2" fmla="*/ 21 w 257"/>
                <a:gd name="T3" fmla="*/ 10 h 75"/>
                <a:gd name="T4" fmla="*/ 53 w 257"/>
                <a:gd name="T5" fmla="*/ 21 h 75"/>
                <a:gd name="T6" fmla="*/ 85 w 257"/>
                <a:gd name="T7" fmla="*/ 21 h 75"/>
                <a:gd name="T8" fmla="*/ 107 w 257"/>
                <a:gd name="T9" fmla="*/ 32 h 75"/>
                <a:gd name="T10" fmla="*/ 128 w 257"/>
                <a:gd name="T11" fmla="*/ 32 h 75"/>
                <a:gd name="T12" fmla="*/ 149 w 257"/>
                <a:gd name="T13" fmla="*/ 32 h 75"/>
                <a:gd name="T14" fmla="*/ 171 w 257"/>
                <a:gd name="T15" fmla="*/ 32 h 75"/>
                <a:gd name="T16" fmla="*/ 192 w 257"/>
                <a:gd name="T17" fmla="*/ 32 h 75"/>
                <a:gd name="T18" fmla="*/ 213 w 257"/>
                <a:gd name="T19" fmla="*/ 42 h 75"/>
                <a:gd name="T20" fmla="*/ 235 w 257"/>
                <a:gd name="T21" fmla="*/ 32 h 75"/>
                <a:gd name="T22" fmla="*/ 256 w 257"/>
                <a:gd name="T23" fmla="*/ 21 h 75"/>
                <a:gd name="T24" fmla="*/ 235 w 257"/>
                <a:gd name="T25" fmla="*/ 42 h 75"/>
                <a:gd name="T26" fmla="*/ 213 w 257"/>
                <a:gd name="T27" fmla="*/ 53 h 75"/>
                <a:gd name="T28" fmla="*/ 192 w 257"/>
                <a:gd name="T29" fmla="*/ 64 h 75"/>
                <a:gd name="T30" fmla="*/ 171 w 257"/>
                <a:gd name="T31" fmla="*/ 64 h 75"/>
                <a:gd name="T32" fmla="*/ 149 w 257"/>
                <a:gd name="T33" fmla="*/ 74 h 75"/>
                <a:gd name="T34" fmla="*/ 128 w 257"/>
                <a:gd name="T35" fmla="*/ 74 h 75"/>
                <a:gd name="T36" fmla="*/ 107 w 257"/>
                <a:gd name="T37" fmla="*/ 74 h 75"/>
                <a:gd name="T38" fmla="*/ 85 w 257"/>
                <a:gd name="T39" fmla="*/ 74 h 75"/>
                <a:gd name="T40" fmla="*/ 64 w 257"/>
                <a:gd name="T41" fmla="*/ 64 h 75"/>
                <a:gd name="T42" fmla="*/ 53 w 257"/>
                <a:gd name="T43" fmla="*/ 42 h 75"/>
                <a:gd name="T44" fmla="*/ 32 w 257"/>
                <a:gd name="T45" fmla="*/ 32 h 75"/>
                <a:gd name="T46" fmla="*/ 21 w 257"/>
                <a:gd name="T47" fmla="*/ 10 h 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57"/>
                <a:gd name="T73" fmla="*/ 0 h 75"/>
                <a:gd name="T74" fmla="*/ 257 w 257"/>
                <a:gd name="T75" fmla="*/ 75 h 7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57" h="75">
                  <a:moveTo>
                    <a:pt x="0" y="0"/>
                  </a:moveTo>
                  <a:lnTo>
                    <a:pt x="21" y="10"/>
                  </a:lnTo>
                  <a:lnTo>
                    <a:pt x="53" y="21"/>
                  </a:lnTo>
                  <a:lnTo>
                    <a:pt x="85" y="21"/>
                  </a:lnTo>
                  <a:lnTo>
                    <a:pt x="107" y="32"/>
                  </a:lnTo>
                  <a:lnTo>
                    <a:pt x="128" y="32"/>
                  </a:lnTo>
                  <a:lnTo>
                    <a:pt x="149" y="32"/>
                  </a:lnTo>
                  <a:lnTo>
                    <a:pt x="171" y="32"/>
                  </a:lnTo>
                  <a:lnTo>
                    <a:pt x="192" y="32"/>
                  </a:lnTo>
                  <a:lnTo>
                    <a:pt x="213" y="42"/>
                  </a:lnTo>
                  <a:lnTo>
                    <a:pt x="235" y="32"/>
                  </a:lnTo>
                  <a:lnTo>
                    <a:pt x="256" y="21"/>
                  </a:lnTo>
                  <a:lnTo>
                    <a:pt x="235" y="42"/>
                  </a:lnTo>
                  <a:lnTo>
                    <a:pt x="213" y="53"/>
                  </a:lnTo>
                  <a:lnTo>
                    <a:pt x="192" y="64"/>
                  </a:lnTo>
                  <a:lnTo>
                    <a:pt x="171" y="64"/>
                  </a:lnTo>
                  <a:lnTo>
                    <a:pt x="149" y="74"/>
                  </a:lnTo>
                  <a:lnTo>
                    <a:pt x="128" y="74"/>
                  </a:lnTo>
                  <a:lnTo>
                    <a:pt x="107" y="74"/>
                  </a:lnTo>
                  <a:lnTo>
                    <a:pt x="85" y="74"/>
                  </a:lnTo>
                  <a:lnTo>
                    <a:pt x="64" y="64"/>
                  </a:lnTo>
                  <a:lnTo>
                    <a:pt x="53" y="42"/>
                  </a:lnTo>
                  <a:lnTo>
                    <a:pt x="32" y="32"/>
                  </a:lnTo>
                  <a:lnTo>
                    <a:pt x="21" y="10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43" name="Freeform 19"/>
            <p:cNvSpPr>
              <a:spLocks/>
            </p:cNvSpPr>
            <p:nvPr/>
          </p:nvSpPr>
          <p:spPr bwMode="auto">
            <a:xfrm>
              <a:off x="1423" y="1943"/>
              <a:ext cx="332" cy="716"/>
            </a:xfrm>
            <a:custGeom>
              <a:avLst/>
              <a:gdLst>
                <a:gd name="T0" fmla="*/ 114 w 332"/>
                <a:gd name="T1" fmla="*/ 215 h 716"/>
                <a:gd name="T2" fmla="*/ 118 w 332"/>
                <a:gd name="T3" fmla="*/ 221 h 716"/>
                <a:gd name="T4" fmla="*/ 88 w 332"/>
                <a:gd name="T5" fmla="*/ 147 h 716"/>
                <a:gd name="T6" fmla="*/ 56 w 332"/>
                <a:gd name="T7" fmla="*/ 113 h 716"/>
                <a:gd name="T8" fmla="*/ 0 w 332"/>
                <a:gd name="T9" fmla="*/ 101 h 716"/>
                <a:gd name="T10" fmla="*/ 34 w 332"/>
                <a:gd name="T11" fmla="*/ 39 h 716"/>
                <a:gd name="T12" fmla="*/ 85 w 332"/>
                <a:gd name="T13" fmla="*/ 0 h 716"/>
                <a:gd name="T14" fmla="*/ 107 w 332"/>
                <a:gd name="T15" fmla="*/ 0 h 716"/>
                <a:gd name="T16" fmla="*/ 128 w 332"/>
                <a:gd name="T17" fmla="*/ 0 h 716"/>
                <a:gd name="T18" fmla="*/ 149 w 332"/>
                <a:gd name="T19" fmla="*/ 11 h 716"/>
                <a:gd name="T20" fmla="*/ 171 w 332"/>
                <a:gd name="T21" fmla="*/ 22 h 716"/>
                <a:gd name="T22" fmla="*/ 192 w 332"/>
                <a:gd name="T23" fmla="*/ 32 h 716"/>
                <a:gd name="T24" fmla="*/ 224 w 332"/>
                <a:gd name="T25" fmla="*/ 54 h 716"/>
                <a:gd name="T26" fmla="*/ 245 w 332"/>
                <a:gd name="T27" fmla="*/ 64 h 716"/>
                <a:gd name="T28" fmla="*/ 256 w 332"/>
                <a:gd name="T29" fmla="*/ 86 h 716"/>
                <a:gd name="T30" fmla="*/ 267 w 332"/>
                <a:gd name="T31" fmla="*/ 107 h 716"/>
                <a:gd name="T32" fmla="*/ 277 w 332"/>
                <a:gd name="T33" fmla="*/ 128 h 716"/>
                <a:gd name="T34" fmla="*/ 288 w 332"/>
                <a:gd name="T35" fmla="*/ 150 h 716"/>
                <a:gd name="T36" fmla="*/ 299 w 332"/>
                <a:gd name="T37" fmla="*/ 171 h 716"/>
                <a:gd name="T38" fmla="*/ 299 w 332"/>
                <a:gd name="T39" fmla="*/ 192 h 716"/>
                <a:gd name="T40" fmla="*/ 299 w 332"/>
                <a:gd name="T41" fmla="*/ 214 h 716"/>
                <a:gd name="T42" fmla="*/ 309 w 332"/>
                <a:gd name="T43" fmla="*/ 246 h 716"/>
                <a:gd name="T44" fmla="*/ 309 w 332"/>
                <a:gd name="T45" fmla="*/ 288 h 716"/>
                <a:gd name="T46" fmla="*/ 309 w 332"/>
                <a:gd name="T47" fmla="*/ 310 h 716"/>
                <a:gd name="T48" fmla="*/ 309 w 332"/>
                <a:gd name="T49" fmla="*/ 342 h 716"/>
                <a:gd name="T50" fmla="*/ 320 w 332"/>
                <a:gd name="T51" fmla="*/ 374 h 716"/>
                <a:gd name="T52" fmla="*/ 320 w 332"/>
                <a:gd name="T53" fmla="*/ 416 h 716"/>
                <a:gd name="T54" fmla="*/ 320 w 332"/>
                <a:gd name="T55" fmla="*/ 448 h 716"/>
                <a:gd name="T56" fmla="*/ 331 w 332"/>
                <a:gd name="T57" fmla="*/ 480 h 716"/>
                <a:gd name="T58" fmla="*/ 331 w 332"/>
                <a:gd name="T59" fmla="*/ 502 h 716"/>
                <a:gd name="T60" fmla="*/ 331 w 332"/>
                <a:gd name="T61" fmla="*/ 534 h 716"/>
                <a:gd name="T62" fmla="*/ 331 w 332"/>
                <a:gd name="T63" fmla="*/ 555 h 716"/>
                <a:gd name="T64" fmla="*/ 331 w 332"/>
                <a:gd name="T65" fmla="*/ 576 h 716"/>
                <a:gd name="T66" fmla="*/ 331 w 332"/>
                <a:gd name="T67" fmla="*/ 598 h 716"/>
                <a:gd name="T68" fmla="*/ 331 w 332"/>
                <a:gd name="T69" fmla="*/ 630 h 716"/>
                <a:gd name="T70" fmla="*/ 331 w 332"/>
                <a:gd name="T71" fmla="*/ 651 h 716"/>
                <a:gd name="T72" fmla="*/ 331 w 332"/>
                <a:gd name="T73" fmla="*/ 672 h 716"/>
                <a:gd name="T74" fmla="*/ 331 w 332"/>
                <a:gd name="T75" fmla="*/ 694 h 716"/>
                <a:gd name="T76" fmla="*/ 331 w 332"/>
                <a:gd name="T77" fmla="*/ 715 h 716"/>
                <a:gd name="T78" fmla="*/ 331 w 332"/>
                <a:gd name="T79" fmla="*/ 694 h 716"/>
                <a:gd name="T80" fmla="*/ 320 w 332"/>
                <a:gd name="T81" fmla="*/ 672 h 716"/>
                <a:gd name="T82" fmla="*/ 309 w 332"/>
                <a:gd name="T83" fmla="*/ 651 h 716"/>
                <a:gd name="T84" fmla="*/ 309 w 332"/>
                <a:gd name="T85" fmla="*/ 630 h 716"/>
                <a:gd name="T86" fmla="*/ 299 w 332"/>
                <a:gd name="T87" fmla="*/ 608 h 716"/>
                <a:gd name="T88" fmla="*/ 288 w 332"/>
                <a:gd name="T89" fmla="*/ 587 h 716"/>
                <a:gd name="T90" fmla="*/ 277 w 332"/>
                <a:gd name="T91" fmla="*/ 566 h 716"/>
                <a:gd name="T92" fmla="*/ 256 w 332"/>
                <a:gd name="T93" fmla="*/ 544 h 716"/>
                <a:gd name="T94" fmla="*/ 235 w 332"/>
                <a:gd name="T95" fmla="*/ 523 h 716"/>
                <a:gd name="T96" fmla="*/ 192 w 332"/>
                <a:gd name="T97" fmla="*/ 355 h 716"/>
                <a:gd name="T98" fmla="*/ 114 w 332"/>
                <a:gd name="T99" fmla="*/ 215 h 71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32"/>
                <a:gd name="T151" fmla="*/ 0 h 716"/>
                <a:gd name="T152" fmla="*/ 332 w 332"/>
                <a:gd name="T153" fmla="*/ 716 h 71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32" h="716">
                  <a:moveTo>
                    <a:pt x="114" y="215"/>
                  </a:moveTo>
                  <a:lnTo>
                    <a:pt x="118" y="221"/>
                  </a:lnTo>
                  <a:lnTo>
                    <a:pt x="88" y="147"/>
                  </a:lnTo>
                  <a:lnTo>
                    <a:pt x="56" y="113"/>
                  </a:lnTo>
                  <a:lnTo>
                    <a:pt x="0" y="101"/>
                  </a:lnTo>
                  <a:lnTo>
                    <a:pt x="34" y="39"/>
                  </a:lnTo>
                  <a:lnTo>
                    <a:pt x="85" y="0"/>
                  </a:lnTo>
                  <a:lnTo>
                    <a:pt x="107" y="0"/>
                  </a:lnTo>
                  <a:lnTo>
                    <a:pt x="128" y="0"/>
                  </a:lnTo>
                  <a:lnTo>
                    <a:pt x="149" y="11"/>
                  </a:lnTo>
                  <a:lnTo>
                    <a:pt x="171" y="22"/>
                  </a:lnTo>
                  <a:lnTo>
                    <a:pt x="192" y="32"/>
                  </a:lnTo>
                  <a:lnTo>
                    <a:pt x="224" y="54"/>
                  </a:lnTo>
                  <a:lnTo>
                    <a:pt x="245" y="64"/>
                  </a:lnTo>
                  <a:lnTo>
                    <a:pt x="256" y="86"/>
                  </a:lnTo>
                  <a:lnTo>
                    <a:pt x="267" y="107"/>
                  </a:lnTo>
                  <a:lnTo>
                    <a:pt x="277" y="128"/>
                  </a:lnTo>
                  <a:lnTo>
                    <a:pt x="288" y="150"/>
                  </a:lnTo>
                  <a:lnTo>
                    <a:pt x="299" y="171"/>
                  </a:lnTo>
                  <a:lnTo>
                    <a:pt x="299" y="192"/>
                  </a:lnTo>
                  <a:lnTo>
                    <a:pt x="299" y="214"/>
                  </a:lnTo>
                  <a:lnTo>
                    <a:pt x="309" y="246"/>
                  </a:lnTo>
                  <a:lnTo>
                    <a:pt x="309" y="288"/>
                  </a:lnTo>
                  <a:lnTo>
                    <a:pt x="309" y="310"/>
                  </a:lnTo>
                  <a:lnTo>
                    <a:pt x="309" y="342"/>
                  </a:lnTo>
                  <a:lnTo>
                    <a:pt x="320" y="374"/>
                  </a:lnTo>
                  <a:lnTo>
                    <a:pt x="320" y="416"/>
                  </a:lnTo>
                  <a:lnTo>
                    <a:pt x="320" y="448"/>
                  </a:lnTo>
                  <a:lnTo>
                    <a:pt x="331" y="480"/>
                  </a:lnTo>
                  <a:lnTo>
                    <a:pt x="331" y="502"/>
                  </a:lnTo>
                  <a:lnTo>
                    <a:pt x="331" y="534"/>
                  </a:lnTo>
                  <a:lnTo>
                    <a:pt x="331" y="555"/>
                  </a:lnTo>
                  <a:lnTo>
                    <a:pt x="331" y="576"/>
                  </a:lnTo>
                  <a:lnTo>
                    <a:pt x="331" y="598"/>
                  </a:lnTo>
                  <a:lnTo>
                    <a:pt x="331" y="630"/>
                  </a:lnTo>
                  <a:lnTo>
                    <a:pt x="331" y="651"/>
                  </a:lnTo>
                  <a:lnTo>
                    <a:pt x="331" y="672"/>
                  </a:lnTo>
                  <a:lnTo>
                    <a:pt x="331" y="694"/>
                  </a:lnTo>
                  <a:lnTo>
                    <a:pt x="331" y="715"/>
                  </a:lnTo>
                  <a:lnTo>
                    <a:pt x="331" y="694"/>
                  </a:lnTo>
                  <a:lnTo>
                    <a:pt x="320" y="672"/>
                  </a:lnTo>
                  <a:lnTo>
                    <a:pt x="309" y="651"/>
                  </a:lnTo>
                  <a:lnTo>
                    <a:pt x="309" y="630"/>
                  </a:lnTo>
                  <a:lnTo>
                    <a:pt x="299" y="608"/>
                  </a:lnTo>
                  <a:lnTo>
                    <a:pt x="288" y="587"/>
                  </a:lnTo>
                  <a:lnTo>
                    <a:pt x="277" y="566"/>
                  </a:lnTo>
                  <a:lnTo>
                    <a:pt x="256" y="544"/>
                  </a:lnTo>
                  <a:lnTo>
                    <a:pt x="235" y="523"/>
                  </a:lnTo>
                  <a:lnTo>
                    <a:pt x="192" y="355"/>
                  </a:lnTo>
                  <a:lnTo>
                    <a:pt x="114" y="215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44" name="Freeform 20"/>
            <p:cNvSpPr>
              <a:spLocks/>
            </p:cNvSpPr>
            <p:nvPr/>
          </p:nvSpPr>
          <p:spPr bwMode="auto">
            <a:xfrm>
              <a:off x="1237" y="2172"/>
              <a:ext cx="91" cy="15"/>
            </a:xfrm>
            <a:custGeom>
              <a:avLst/>
              <a:gdLst>
                <a:gd name="T0" fmla="*/ 0 w 91"/>
                <a:gd name="T1" fmla="*/ 14 h 15"/>
                <a:gd name="T2" fmla="*/ 4 w 91"/>
                <a:gd name="T3" fmla="*/ 12 h 15"/>
                <a:gd name="T4" fmla="*/ 8 w 91"/>
                <a:gd name="T5" fmla="*/ 10 h 15"/>
                <a:gd name="T6" fmla="*/ 12 w 91"/>
                <a:gd name="T7" fmla="*/ 10 h 15"/>
                <a:gd name="T8" fmla="*/ 20 w 91"/>
                <a:gd name="T9" fmla="*/ 6 h 15"/>
                <a:gd name="T10" fmla="*/ 26 w 91"/>
                <a:gd name="T11" fmla="*/ 4 h 15"/>
                <a:gd name="T12" fmla="*/ 32 w 91"/>
                <a:gd name="T13" fmla="*/ 4 h 15"/>
                <a:gd name="T14" fmla="*/ 38 w 91"/>
                <a:gd name="T15" fmla="*/ 2 h 15"/>
                <a:gd name="T16" fmla="*/ 42 w 91"/>
                <a:gd name="T17" fmla="*/ 2 h 15"/>
                <a:gd name="T18" fmla="*/ 48 w 91"/>
                <a:gd name="T19" fmla="*/ 2 h 15"/>
                <a:gd name="T20" fmla="*/ 54 w 91"/>
                <a:gd name="T21" fmla="*/ 0 h 15"/>
                <a:gd name="T22" fmla="*/ 60 w 91"/>
                <a:gd name="T23" fmla="*/ 0 h 15"/>
                <a:gd name="T24" fmla="*/ 64 w 91"/>
                <a:gd name="T25" fmla="*/ 0 h 15"/>
                <a:gd name="T26" fmla="*/ 70 w 91"/>
                <a:gd name="T27" fmla="*/ 0 h 15"/>
                <a:gd name="T28" fmla="*/ 74 w 91"/>
                <a:gd name="T29" fmla="*/ 0 h 15"/>
                <a:gd name="T30" fmla="*/ 78 w 91"/>
                <a:gd name="T31" fmla="*/ 0 h 15"/>
                <a:gd name="T32" fmla="*/ 82 w 91"/>
                <a:gd name="T33" fmla="*/ 4 h 15"/>
                <a:gd name="T34" fmla="*/ 86 w 91"/>
                <a:gd name="T35" fmla="*/ 4 h 15"/>
                <a:gd name="T36" fmla="*/ 90 w 91"/>
                <a:gd name="T37" fmla="*/ 6 h 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1"/>
                <a:gd name="T58" fmla="*/ 0 h 15"/>
                <a:gd name="T59" fmla="*/ 91 w 91"/>
                <a:gd name="T60" fmla="*/ 15 h 1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1" h="15">
                  <a:moveTo>
                    <a:pt x="0" y="14"/>
                  </a:moveTo>
                  <a:lnTo>
                    <a:pt x="4" y="12"/>
                  </a:lnTo>
                  <a:lnTo>
                    <a:pt x="8" y="10"/>
                  </a:lnTo>
                  <a:lnTo>
                    <a:pt x="12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2" y="4"/>
                  </a:lnTo>
                  <a:lnTo>
                    <a:pt x="38" y="2"/>
                  </a:lnTo>
                  <a:lnTo>
                    <a:pt x="42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6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45" name="Freeform 21"/>
            <p:cNvSpPr>
              <a:spLocks/>
            </p:cNvSpPr>
            <p:nvPr/>
          </p:nvSpPr>
          <p:spPr bwMode="auto">
            <a:xfrm>
              <a:off x="1449" y="2180"/>
              <a:ext cx="91" cy="15"/>
            </a:xfrm>
            <a:custGeom>
              <a:avLst/>
              <a:gdLst>
                <a:gd name="T0" fmla="*/ 0 w 91"/>
                <a:gd name="T1" fmla="*/ 14 h 15"/>
                <a:gd name="T2" fmla="*/ 4 w 91"/>
                <a:gd name="T3" fmla="*/ 12 h 15"/>
                <a:gd name="T4" fmla="*/ 8 w 91"/>
                <a:gd name="T5" fmla="*/ 10 h 15"/>
                <a:gd name="T6" fmla="*/ 12 w 91"/>
                <a:gd name="T7" fmla="*/ 10 h 15"/>
                <a:gd name="T8" fmla="*/ 20 w 91"/>
                <a:gd name="T9" fmla="*/ 6 h 15"/>
                <a:gd name="T10" fmla="*/ 26 w 91"/>
                <a:gd name="T11" fmla="*/ 4 h 15"/>
                <a:gd name="T12" fmla="*/ 32 w 91"/>
                <a:gd name="T13" fmla="*/ 4 h 15"/>
                <a:gd name="T14" fmla="*/ 38 w 91"/>
                <a:gd name="T15" fmla="*/ 2 h 15"/>
                <a:gd name="T16" fmla="*/ 42 w 91"/>
                <a:gd name="T17" fmla="*/ 2 h 15"/>
                <a:gd name="T18" fmla="*/ 48 w 91"/>
                <a:gd name="T19" fmla="*/ 2 h 15"/>
                <a:gd name="T20" fmla="*/ 54 w 91"/>
                <a:gd name="T21" fmla="*/ 0 h 15"/>
                <a:gd name="T22" fmla="*/ 60 w 91"/>
                <a:gd name="T23" fmla="*/ 0 h 15"/>
                <a:gd name="T24" fmla="*/ 64 w 91"/>
                <a:gd name="T25" fmla="*/ 0 h 15"/>
                <a:gd name="T26" fmla="*/ 70 w 91"/>
                <a:gd name="T27" fmla="*/ 0 h 15"/>
                <a:gd name="T28" fmla="*/ 74 w 91"/>
                <a:gd name="T29" fmla="*/ 0 h 15"/>
                <a:gd name="T30" fmla="*/ 78 w 91"/>
                <a:gd name="T31" fmla="*/ 0 h 15"/>
                <a:gd name="T32" fmla="*/ 82 w 91"/>
                <a:gd name="T33" fmla="*/ 4 h 15"/>
                <a:gd name="T34" fmla="*/ 86 w 91"/>
                <a:gd name="T35" fmla="*/ 4 h 15"/>
                <a:gd name="T36" fmla="*/ 90 w 91"/>
                <a:gd name="T37" fmla="*/ 6 h 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1"/>
                <a:gd name="T58" fmla="*/ 0 h 15"/>
                <a:gd name="T59" fmla="*/ 91 w 91"/>
                <a:gd name="T60" fmla="*/ 15 h 1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1" h="15">
                  <a:moveTo>
                    <a:pt x="0" y="14"/>
                  </a:moveTo>
                  <a:lnTo>
                    <a:pt x="4" y="12"/>
                  </a:lnTo>
                  <a:lnTo>
                    <a:pt x="8" y="10"/>
                  </a:lnTo>
                  <a:lnTo>
                    <a:pt x="12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2" y="4"/>
                  </a:lnTo>
                  <a:lnTo>
                    <a:pt x="38" y="2"/>
                  </a:lnTo>
                  <a:lnTo>
                    <a:pt x="42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6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46" name="Freeform 22"/>
            <p:cNvSpPr>
              <a:spLocks/>
            </p:cNvSpPr>
            <p:nvPr/>
          </p:nvSpPr>
          <p:spPr bwMode="auto">
            <a:xfrm>
              <a:off x="995" y="1932"/>
              <a:ext cx="332" cy="716"/>
            </a:xfrm>
            <a:custGeom>
              <a:avLst/>
              <a:gdLst>
                <a:gd name="T0" fmla="*/ 217 w 332"/>
                <a:gd name="T1" fmla="*/ 215 h 716"/>
                <a:gd name="T2" fmla="*/ 213 w 332"/>
                <a:gd name="T3" fmla="*/ 221 h 716"/>
                <a:gd name="T4" fmla="*/ 243 w 332"/>
                <a:gd name="T5" fmla="*/ 147 h 716"/>
                <a:gd name="T6" fmla="*/ 275 w 332"/>
                <a:gd name="T7" fmla="*/ 113 h 716"/>
                <a:gd name="T8" fmla="*/ 331 w 332"/>
                <a:gd name="T9" fmla="*/ 101 h 716"/>
                <a:gd name="T10" fmla="*/ 297 w 332"/>
                <a:gd name="T11" fmla="*/ 39 h 716"/>
                <a:gd name="T12" fmla="*/ 246 w 332"/>
                <a:gd name="T13" fmla="*/ 0 h 716"/>
                <a:gd name="T14" fmla="*/ 224 w 332"/>
                <a:gd name="T15" fmla="*/ 0 h 716"/>
                <a:gd name="T16" fmla="*/ 203 w 332"/>
                <a:gd name="T17" fmla="*/ 0 h 716"/>
                <a:gd name="T18" fmla="*/ 182 w 332"/>
                <a:gd name="T19" fmla="*/ 11 h 716"/>
                <a:gd name="T20" fmla="*/ 160 w 332"/>
                <a:gd name="T21" fmla="*/ 22 h 716"/>
                <a:gd name="T22" fmla="*/ 139 w 332"/>
                <a:gd name="T23" fmla="*/ 32 h 716"/>
                <a:gd name="T24" fmla="*/ 107 w 332"/>
                <a:gd name="T25" fmla="*/ 54 h 716"/>
                <a:gd name="T26" fmla="*/ 86 w 332"/>
                <a:gd name="T27" fmla="*/ 64 h 716"/>
                <a:gd name="T28" fmla="*/ 75 w 332"/>
                <a:gd name="T29" fmla="*/ 86 h 716"/>
                <a:gd name="T30" fmla="*/ 64 w 332"/>
                <a:gd name="T31" fmla="*/ 107 h 716"/>
                <a:gd name="T32" fmla="*/ 54 w 332"/>
                <a:gd name="T33" fmla="*/ 128 h 716"/>
                <a:gd name="T34" fmla="*/ 43 w 332"/>
                <a:gd name="T35" fmla="*/ 150 h 716"/>
                <a:gd name="T36" fmla="*/ 32 w 332"/>
                <a:gd name="T37" fmla="*/ 171 h 716"/>
                <a:gd name="T38" fmla="*/ 32 w 332"/>
                <a:gd name="T39" fmla="*/ 192 h 716"/>
                <a:gd name="T40" fmla="*/ 32 w 332"/>
                <a:gd name="T41" fmla="*/ 214 h 716"/>
                <a:gd name="T42" fmla="*/ 22 w 332"/>
                <a:gd name="T43" fmla="*/ 246 h 716"/>
                <a:gd name="T44" fmla="*/ 22 w 332"/>
                <a:gd name="T45" fmla="*/ 288 h 716"/>
                <a:gd name="T46" fmla="*/ 22 w 332"/>
                <a:gd name="T47" fmla="*/ 310 h 716"/>
                <a:gd name="T48" fmla="*/ 22 w 332"/>
                <a:gd name="T49" fmla="*/ 342 h 716"/>
                <a:gd name="T50" fmla="*/ 11 w 332"/>
                <a:gd name="T51" fmla="*/ 374 h 716"/>
                <a:gd name="T52" fmla="*/ 11 w 332"/>
                <a:gd name="T53" fmla="*/ 416 h 716"/>
                <a:gd name="T54" fmla="*/ 11 w 332"/>
                <a:gd name="T55" fmla="*/ 448 h 716"/>
                <a:gd name="T56" fmla="*/ 0 w 332"/>
                <a:gd name="T57" fmla="*/ 480 h 716"/>
                <a:gd name="T58" fmla="*/ 0 w 332"/>
                <a:gd name="T59" fmla="*/ 502 h 716"/>
                <a:gd name="T60" fmla="*/ 0 w 332"/>
                <a:gd name="T61" fmla="*/ 534 h 716"/>
                <a:gd name="T62" fmla="*/ 0 w 332"/>
                <a:gd name="T63" fmla="*/ 555 h 716"/>
                <a:gd name="T64" fmla="*/ 0 w 332"/>
                <a:gd name="T65" fmla="*/ 576 h 716"/>
                <a:gd name="T66" fmla="*/ 0 w 332"/>
                <a:gd name="T67" fmla="*/ 598 h 716"/>
                <a:gd name="T68" fmla="*/ 0 w 332"/>
                <a:gd name="T69" fmla="*/ 630 h 716"/>
                <a:gd name="T70" fmla="*/ 0 w 332"/>
                <a:gd name="T71" fmla="*/ 651 h 716"/>
                <a:gd name="T72" fmla="*/ 0 w 332"/>
                <a:gd name="T73" fmla="*/ 672 h 716"/>
                <a:gd name="T74" fmla="*/ 0 w 332"/>
                <a:gd name="T75" fmla="*/ 694 h 716"/>
                <a:gd name="T76" fmla="*/ 0 w 332"/>
                <a:gd name="T77" fmla="*/ 715 h 716"/>
                <a:gd name="T78" fmla="*/ 0 w 332"/>
                <a:gd name="T79" fmla="*/ 694 h 716"/>
                <a:gd name="T80" fmla="*/ 11 w 332"/>
                <a:gd name="T81" fmla="*/ 672 h 716"/>
                <a:gd name="T82" fmla="*/ 22 w 332"/>
                <a:gd name="T83" fmla="*/ 651 h 716"/>
                <a:gd name="T84" fmla="*/ 22 w 332"/>
                <a:gd name="T85" fmla="*/ 630 h 716"/>
                <a:gd name="T86" fmla="*/ 32 w 332"/>
                <a:gd name="T87" fmla="*/ 608 h 716"/>
                <a:gd name="T88" fmla="*/ 43 w 332"/>
                <a:gd name="T89" fmla="*/ 587 h 716"/>
                <a:gd name="T90" fmla="*/ 54 w 332"/>
                <a:gd name="T91" fmla="*/ 566 h 716"/>
                <a:gd name="T92" fmla="*/ 75 w 332"/>
                <a:gd name="T93" fmla="*/ 544 h 716"/>
                <a:gd name="T94" fmla="*/ 96 w 332"/>
                <a:gd name="T95" fmla="*/ 523 h 716"/>
                <a:gd name="T96" fmla="*/ 139 w 332"/>
                <a:gd name="T97" fmla="*/ 355 h 716"/>
                <a:gd name="T98" fmla="*/ 217 w 332"/>
                <a:gd name="T99" fmla="*/ 215 h 71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32"/>
                <a:gd name="T151" fmla="*/ 0 h 716"/>
                <a:gd name="T152" fmla="*/ 332 w 332"/>
                <a:gd name="T153" fmla="*/ 716 h 71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32" h="716">
                  <a:moveTo>
                    <a:pt x="217" y="215"/>
                  </a:moveTo>
                  <a:lnTo>
                    <a:pt x="213" y="221"/>
                  </a:lnTo>
                  <a:lnTo>
                    <a:pt x="243" y="147"/>
                  </a:lnTo>
                  <a:lnTo>
                    <a:pt x="275" y="113"/>
                  </a:lnTo>
                  <a:lnTo>
                    <a:pt x="331" y="101"/>
                  </a:lnTo>
                  <a:lnTo>
                    <a:pt x="297" y="39"/>
                  </a:lnTo>
                  <a:lnTo>
                    <a:pt x="246" y="0"/>
                  </a:lnTo>
                  <a:lnTo>
                    <a:pt x="224" y="0"/>
                  </a:lnTo>
                  <a:lnTo>
                    <a:pt x="203" y="0"/>
                  </a:lnTo>
                  <a:lnTo>
                    <a:pt x="182" y="11"/>
                  </a:lnTo>
                  <a:lnTo>
                    <a:pt x="160" y="22"/>
                  </a:lnTo>
                  <a:lnTo>
                    <a:pt x="139" y="32"/>
                  </a:lnTo>
                  <a:lnTo>
                    <a:pt x="107" y="54"/>
                  </a:lnTo>
                  <a:lnTo>
                    <a:pt x="86" y="64"/>
                  </a:lnTo>
                  <a:lnTo>
                    <a:pt x="75" y="86"/>
                  </a:lnTo>
                  <a:lnTo>
                    <a:pt x="64" y="107"/>
                  </a:lnTo>
                  <a:lnTo>
                    <a:pt x="54" y="128"/>
                  </a:lnTo>
                  <a:lnTo>
                    <a:pt x="43" y="150"/>
                  </a:lnTo>
                  <a:lnTo>
                    <a:pt x="32" y="171"/>
                  </a:lnTo>
                  <a:lnTo>
                    <a:pt x="32" y="192"/>
                  </a:lnTo>
                  <a:lnTo>
                    <a:pt x="32" y="214"/>
                  </a:lnTo>
                  <a:lnTo>
                    <a:pt x="22" y="246"/>
                  </a:lnTo>
                  <a:lnTo>
                    <a:pt x="22" y="288"/>
                  </a:lnTo>
                  <a:lnTo>
                    <a:pt x="22" y="310"/>
                  </a:lnTo>
                  <a:lnTo>
                    <a:pt x="22" y="342"/>
                  </a:lnTo>
                  <a:lnTo>
                    <a:pt x="11" y="374"/>
                  </a:lnTo>
                  <a:lnTo>
                    <a:pt x="11" y="416"/>
                  </a:lnTo>
                  <a:lnTo>
                    <a:pt x="11" y="448"/>
                  </a:lnTo>
                  <a:lnTo>
                    <a:pt x="0" y="480"/>
                  </a:lnTo>
                  <a:lnTo>
                    <a:pt x="0" y="502"/>
                  </a:lnTo>
                  <a:lnTo>
                    <a:pt x="0" y="534"/>
                  </a:lnTo>
                  <a:lnTo>
                    <a:pt x="0" y="555"/>
                  </a:lnTo>
                  <a:lnTo>
                    <a:pt x="0" y="576"/>
                  </a:lnTo>
                  <a:lnTo>
                    <a:pt x="0" y="598"/>
                  </a:lnTo>
                  <a:lnTo>
                    <a:pt x="0" y="630"/>
                  </a:lnTo>
                  <a:lnTo>
                    <a:pt x="0" y="651"/>
                  </a:lnTo>
                  <a:lnTo>
                    <a:pt x="0" y="672"/>
                  </a:lnTo>
                  <a:lnTo>
                    <a:pt x="0" y="694"/>
                  </a:lnTo>
                  <a:lnTo>
                    <a:pt x="0" y="715"/>
                  </a:lnTo>
                  <a:lnTo>
                    <a:pt x="0" y="694"/>
                  </a:lnTo>
                  <a:lnTo>
                    <a:pt x="11" y="672"/>
                  </a:lnTo>
                  <a:lnTo>
                    <a:pt x="22" y="651"/>
                  </a:lnTo>
                  <a:lnTo>
                    <a:pt x="22" y="630"/>
                  </a:lnTo>
                  <a:lnTo>
                    <a:pt x="32" y="608"/>
                  </a:lnTo>
                  <a:lnTo>
                    <a:pt x="43" y="587"/>
                  </a:lnTo>
                  <a:lnTo>
                    <a:pt x="54" y="566"/>
                  </a:lnTo>
                  <a:lnTo>
                    <a:pt x="75" y="544"/>
                  </a:lnTo>
                  <a:lnTo>
                    <a:pt x="96" y="523"/>
                  </a:lnTo>
                  <a:lnTo>
                    <a:pt x="139" y="355"/>
                  </a:lnTo>
                  <a:lnTo>
                    <a:pt x="217" y="215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  <p:sp>
          <p:nvSpPr>
            <p:cNvPr id="22547" name="Freeform 23"/>
            <p:cNvSpPr>
              <a:spLocks/>
            </p:cNvSpPr>
            <p:nvPr/>
          </p:nvSpPr>
          <p:spPr bwMode="auto">
            <a:xfrm>
              <a:off x="1220" y="1909"/>
              <a:ext cx="321" cy="129"/>
            </a:xfrm>
            <a:custGeom>
              <a:avLst/>
              <a:gdLst>
                <a:gd name="T0" fmla="*/ 0 w 321"/>
                <a:gd name="T1" fmla="*/ 47 h 129"/>
                <a:gd name="T2" fmla="*/ 37 w 321"/>
                <a:gd name="T3" fmla="*/ 23 h 129"/>
                <a:gd name="T4" fmla="*/ 74 w 321"/>
                <a:gd name="T5" fmla="*/ 12 h 129"/>
                <a:gd name="T6" fmla="*/ 113 w 321"/>
                <a:gd name="T7" fmla="*/ 12 h 129"/>
                <a:gd name="T8" fmla="*/ 150 w 321"/>
                <a:gd name="T9" fmla="*/ 0 h 129"/>
                <a:gd name="T10" fmla="*/ 187 w 321"/>
                <a:gd name="T11" fmla="*/ 12 h 129"/>
                <a:gd name="T12" fmla="*/ 226 w 321"/>
                <a:gd name="T13" fmla="*/ 23 h 129"/>
                <a:gd name="T14" fmla="*/ 263 w 321"/>
                <a:gd name="T15" fmla="*/ 23 h 129"/>
                <a:gd name="T16" fmla="*/ 301 w 321"/>
                <a:gd name="T17" fmla="*/ 35 h 129"/>
                <a:gd name="T18" fmla="*/ 320 w 321"/>
                <a:gd name="T19" fmla="*/ 58 h 129"/>
                <a:gd name="T20" fmla="*/ 320 w 321"/>
                <a:gd name="T21" fmla="*/ 82 h 129"/>
                <a:gd name="T22" fmla="*/ 283 w 321"/>
                <a:gd name="T23" fmla="*/ 93 h 129"/>
                <a:gd name="T24" fmla="*/ 263 w 321"/>
                <a:gd name="T25" fmla="*/ 117 h 129"/>
                <a:gd name="T26" fmla="*/ 226 w 321"/>
                <a:gd name="T27" fmla="*/ 117 h 129"/>
                <a:gd name="T28" fmla="*/ 187 w 321"/>
                <a:gd name="T29" fmla="*/ 128 h 129"/>
                <a:gd name="T30" fmla="*/ 150 w 321"/>
                <a:gd name="T31" fmla="*/ 128 h 129"/>
                <a:gd name="T32" fmla="*/ 113 w 321"/>
                <a:gd name="T33" fmla="*/ 128 h 129"/>
                <a:gd name="T34" fmla="*/ 94 w 321"/>
                <a:gd name="T35" fmla="*/ 105 h 129"/>
                <a:gd name="T36" fmla="*/ 74 w 321"/>
                <a:gd name="T37" fmla="*/ 82 h 129"/>
                <a:gd name="T38" fmla="*/ 57 w 321"/>
                <a:gd name="T39" fmla="*/ 58 h 129"/>
                <a:gd name="T40" fmla="*/ 18 w 321"/>
                <a:gd name="T41" fmla="*/ 58 h 129"/>
                <a:gd name="T42" fmla="*/ 0 w 321"/>
                <a:gd name="T43" fmla="*/ 47 h 12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1"/>
                <a:gd name="T67" fmla="*/ 0 h 129"/>
                <a:gd name="T68" fmla="*/ 321 w 321"/>
                <a:gd name="T69" fmla="*/ 129 h 12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1" h="129">
                  <a:moveTo>
                    <a:pt x="0" y="47"/>
                  </a:moveTo>
                  <a:lnTo>
                    <a:pt x="37" y="23"/>
                  </a:lnTo>
                  <a:lnTo>
                    <a:pt x="74" y="12"/>
                  </a:lnTo>
                  <a:lnTo>
                    <a:pt x="113" y="12"/>
                  </a:lnTo>
                  <a:lnTo>
                    <a:pt x="150" y="0"/>
                  </a:lnTo>
                  <a:lnTo>
                    <a:pt x="187" y="12"/>
                  </a:lnTo>
                  <a:lnTo>
                    <a:pt x="226" y="23"/>
                  </a:lnTo>
                  <a:lnTo>
                    <a:pt x="263" y="23"/>
                  </a:lnTo>
                  <a:lnTo>
                    <a:pt x="301" y="35"/>
                  </a:lnTo>
                  <a:lnTo>
                    <a:pt x="320" y="58"/>
                  </a:lnTo>
                  <a:lnTo>
                    <a:pt x="320" y="82"/>
                  </a:lnTo>
                  <a:lnTo>
                    <a:pt x="283" y="93"/>
                  </a:lnTo>
                  <a:lnTo>
                    <a:pt x="263" y="117"/>
                  </a:lnTo>
                  <a:lnTo>
                    <a:pt x="226" y="117"/>
                  </a:lnTo>
                  <a:lnTo>
                    <a:pt x="187" y="128"/>
                  </a:lnTo>
                  <a:lnTo>
                    <a:pt x="150" y="128"/>
                  </a:lnTo>
                  <a:lnTo>
                    <a:pt x="113" y="128"/>
                  </a:lnTo>
                  <a:lnTo>
                    <a:pt x="94" y="105"/>
                  </a:lnTo>
                  <a:lnTo>
                    <a:pt x="74" y="82"/>
                  </a:lnTo>
                  <a:lnTo>
                    <a:pt x="57" y="58"/>
                  </a:lnTo>
                  <a:lnTo>
                    <a:pt x="18" y="58"/>
                  </a:lnTo>
                  <a:lnTo>
                    <a:pt x="0" y="47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  <a:ea typeface="MS PGothic" charset="0"/>
                <a:cs typeface="Arial"/>
              </a:endParaRPr>
            </a:p>
          </p:txBody>
        </p:sp>
      </p:grpSp>
      <p:sp>
        <p:nvSpPr>
          <p:cNvPr id="47108" name="Text Box 24"/>
          <p:cNvSpPr txBox="1">
            <a:spLocks noChangeArrowheads="1"/>
          </p:cNvSpPr>
          <p:nvPr/>
        </p:nvSpPr>
        <p:spPr bwMode="auto">
          <a:xfrm>
            <a:off x="5545138" y="-441325"/>
            <a:ext cx="99123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altLang="en-US" sz="2400">
              <a:latin typeface="Comic Sans MS" panose="030F0702030302020204" pitchFamily="66" charset="0"/>
            </a:endParaRPr>
          </a:p>
          <a:p>
            <a:endParaRPr lang="en-US" altLang="en-US" sz="2400">
              <a:latin typeface="Comic Sans MS" panose="030F0702030302020204" pitchFamily="66" charset="0"/>
            </a:endParaRPr>
          </a:p>
        </p:txBody>
      </p:sp>
      <p:sp>
        <p:nvSpPr>
          <p:cNvPr id="47109" name="Line 27"/>
          <p:cNvSpPr>
            <a:spLocks noChangeShapeType="1"/>
          </p:cNvSpPr>
          <p:nvPr/>
        </p:nvSpPr>
        <p:spPr bwMode="auto">
          <a:xfrm>
            <a:off x="7326312" y="3688502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Text Box 28"/>
          <p:cNvSpPr txBox="1">
            <a:spLocks noChangeArrowheads="1"/>
          </p:cNvSpPr>
          <p:nvPr/>
        </p:nvSpPr>
        <p:spPr bwMode="auto">
          <a:xfrm>
            <a:off x="8064310" y="2825717"/>
            <a:ext cx="15367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00279F"/>
                </a:solidFill>
              </a:rPr>
              <a:t>Output </a:t>
            </a:r>
          </a:p>
          <a:p>
            <a:r>
              <a:rPr lang="en-US" altLang="en-US" sz="2400" dirty="0">
                <a:solidFill>
                  <a:srgbClr val="00279F"/>
                </a:solidFill>
              </a:rPr>
              <a:t>Solution y</a:t>
            </a:r>
          </a:p>
          <a:p>
            <a:r>
              <a:rPr lang="en-US" altLang="en-US" sz="2400" dirty="0">
                <a:solidFill>
                  <a:srgbClr val="00279F"/>
                </a:solidFill>
              </a:rPr>
              <a:t>or rejects</a:t>
            </a:r>
          </a:p>
        </p:txBody>
      </p:sp>
      <p:sp>
        <p:nvSpPr>
          <p:cNvPr id="47111" name="Title 1"/>
          <p:cNvSpPr txBox="1">
            <a:spLocks/>
          </p:cNvSpPr>
          <p:nvPr/>
        </p:nvSpPr>
        <p:spPr bwMode="auto">
          <a:xfrm>
            <a:off x="163512" y="183075"/>
            <a:ext cx="95758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altLang="en-US" sz="4000" dirty="0">
                <a:solidFill>
                  <a:schemeClr val="bg1"/>
                </a:solidFill>
              </a:rPr>
              <a:t>Pseudo Deterministic </a:t>
            </a:r>
            <a:endParaRPr lang="en-US" altLang="en-US" sz="4000" dirty="0" smtClean="0">
              <a:solidFill>
                <a:schemeClr val="bg1"/>
              </a:solidFill>
            </a:endParaRPr>
          </a:p>
          <a:p>
            <a:r>
              <a:rPr lang="en-US" altLang="en-US" sz="4000" dirty="0" smtClean="0">
                <a:solidFill>
                  <a:schemeClr val="bg1"/>
                </a:solidFill>
              </a:rPr>
              <a:t>Interactive Proofs </a:t>
            </a:r>
            <a:endParaRPr lang="en-US" altLang="en-US" sz="4000" dirty="0">
              <a:solidFill>
                <a:schemeClr val="bg1"/>
              </a:solidFill>
            </a:endParaRPr>
          </a:p>
        </p:txBody>
      </p:sp>
      <p:sp>
        <p:nvSpPr>
          <p:cNvPr id="47113" name="Rectangle 3"/>
          <p:cNvSpPr>
            <a:spLocks noChangeArrowheads="1"/>
          </p:cNvSpPr>
          <p:nvPr/>
        </p:nvSpPr>
        <p:spPr bwMode="auto">
          <a:xfrm>
            <a:off x="3125788" y="2819400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altLang="en-US" sz="2400">
              <a:cs typeface="Arial" panose="020B0604020202020204" pitchFamily="34" charset="0"/>
            </a:endParaRPr>
          </a:p>
        </p:txBody>
      </p:sp>
      <p:sp>
        <p:nvSpPr>
          <p:cNvPr id="47114" name="Text Box 23"/>
          <p:cNvSpPr txBox="1">
            <a:spLocks noChangeArrowheads="1"/>
          </p:cNvSpPr>
          <p:nvPr/>
        </p:nvSpPr>
        <p:spPr bwMode="auto">
          <a:xfrm>
            <a:off x="3577430" y="2065619"/>
            <a:ext cx="1196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00279F"/>
                </a:solidFill>
              </a:rPr>
              <a:t>Input: x</a:t>
            </a:r>
          </a:p>
        </p:txBody>
      </p:sp>
      <p:sp>
        <p:nvSpPr>
          <p:cNvPr id="47115" name="Line 24"/>
          <p:cNvSpPr>
            <a:spLocks noChangeShapeType="1"/>
          </p:cNvSpPr>
          <p:nvPr/>
        </p:nvSpPr>
        <p:spPr bwMode="auto">
          <a:xfrm>
            <a:off x="3108325" y="3284862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Line 25"/>
          <p:cNvSpPr>
            <a:spLocks noChangeShapeType="1"/>
          </p:cNvSpPr>
          <p:nvPr/>
        </p:nvSpPr>
        <p:spPr bwMode="auto">
          <a:xfrm flipH="1">
            <a:off x="3041650" y="3541867"/>
            <a:ext cx="218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Line 26"/>
          <p:cNvSpPr>
            <a:spLocks noChangeShapeType="1"/>
          </p:cNvSpPr>
          <p:nvPr/>
        </p:nvSpPr>
        <p:spPr bwMode="auto">
          <a:xfrm>
            <a:off x="3041650" y="3783483"/>
            <a:ext cx="2268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468312" y="2065619"/>
            <a:ext cx="9372600" cy="2065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  <a:ea typeface="ＭＳ Ｐゴシック" charset="0"/>
              <a:cs typeface="Droid Sans Fallb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502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24713" y="5164138"/>
            <a:ext cx="2352675" cy="3937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hangingPunct="1"/>
            <a:fld id="{D02EE645-CEF2-4403-9E40-197F1D99A4BC}" type="slidenum">
              <a:rPr lang="en-US" altLang="en-US" sz="1400"/>
              <a:pPr hangingPunct="1"/>
              <a:t>8</a:t>
            </a:fld>
            <a:endParaRPr lang="en-US" altLang="en-US" sz="140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7312" y="701675"/>
            <a:ext cx="9074150" cy="944562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cs typeface="Arial" panose="020B0604020202020204" pitchFamily="34" charset="0"/>
              </a:rPr>
              <a:t>Application: Generating parameters 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for cryptographic systems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/>
            </a:r>
            <a:br>
              <a:rPr lang="en-US" altLang="en-US" dirty="0" smtClean="0">
                <a:cs typeface="Arial" panose="020B0604020202020204" pitchFamily="34" charset="0"/>
              </a:rPr>
            </a:br>
            <a:endParaRPr lang="en-US" altLang="en-US" dirty="0" smtClean="0">
              <a:cs typeface="Arial" panose="020B0604020202020204" pitchFamily="34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39712" y="1422400"/>
            <a:ext cx="9074150" cy="3741738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cs typeface="Arial" panose="020B0604020202020204" pitchFamily="34" charset="0"/>
              </a:rPr>
              <a:t>Central authority (NIST) wants to choose a common cryptographic parameter on size n, but is untrusted</a:t>
            </a:r>
            <a:endParaRPr lang="en-US" altLang="en-US" sz="2800" dirty="0">
              <a:cs typeface="Arial" panose="020B0604020202020204" pitchFamily="34" charset="0"/>
            </a:endParaRPr>
          </a:p>
          <a:p>
            <a:pPr marL="609600" indent="-609600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cs typeface="Arial" panose="020B0604020202020204" pitchFamily="34" charset="0"/>
              </a:rPr>
              <a:t>Use pseudo-deterministic interactive proofs to verify that NIST generated a canonical cryptographic parameter </a:t>
            </a:r>
          </a:p>
          <a:p>
            <a:pPr marL="609600" indent="-609600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en-US" sz="2800" dirty="0" smtClean="0">
              <a:cs typeface="Arial" panose="020B0604020202020204" pitchFamily="34" charset="0"/>
            </a:endParaRPr>
          </a:p>
          <a:p>
            <a:pPr marL="609600" indent="-609600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solidFill>
                  <a:srgbClr val="FF0000"/>
                </a:solidFill>
                <a:cs typeface="Arial" panose="020B0604020202020204" pitchFamily="34" charset="0"/>
              </a:rPr>
              <a:t>Example:</a:t>
            </a:r>
            <a:r>
              <a:rPr lang="en-US" altLang="en-US" sz="2800" dirty="0" smtClean="0">
                <a:solidFill>
                  <a:schemeClr val="tx1"/>
                </a:solidFill>
                <a:cs typeface="Arial" panose="020B0604020202020204" pitchFamily="34" charset="0"/>
              </a:rPr>
              <a:t> NIST </a:t>
            </a:r>
            <a:r>
              <a:rPr lang="en-US" altLang="en-US" sz="2800" dirty="0" smtClean="0">
                <a:cs typeface="Arial" panose="020B0604020202020204" pitchFamily="34" charset="0"/>
              </a:rPr>
              <a:t>picks prime p, generator g</a:t>
            </a:r>
          </a:p>
        </p:txBody>
      </p:sp>
    </p:spTree>
    <p:extLst>
      <p:ext uri="{BB962C8B-B14F-4D97-AF65-F5344CB8AC3E}">
        <p14:creationId xmlns:p14="http://schemas.microsoft.com/office/powerpoint/2010/main" val="23186270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This is different than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68312" y="1844675"/>
            <a:ext cx="9070975" cy="3286125"/>
          </a:xfrm>
        </p:spPr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altLang="en-US" b="1" dirty="0" smtClean="0"/>
              <a:t>Unique-SAT</a:t>
            </a:r>
            <a:r>
              <a:rPr lang="en-US" altLang="en-US" dirty="0" smtClean="0"/>
              <a:t>: In Valiant-</a:t>
            </a:r>
            <a:r>
              <a:rPr lang="en-US" altLang="en-US" dirty="0" err="1" smtClean="0"/>
              <a:t>Vazirani</a:t>
            </a:r>
            <a:r>
              <a:rPr lang="en-US" altLang="en-US" dirty="0" smtClean="0"/>
              <a:t> [VV], a number of instances are generated, one of which has a unique solution with high probability</a:t>
            </a:r>
          </a:p>
          <a:p>
            <a:pPr marL="457200" indent="-457200">
              <a:buFont typeface="Arial"/>
              <a:buChar char="•"/>
            </a:pPr>
            <a:endParaRPr lang="en-US" alt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b="1" dirty="0" smtClean="0"/>
              <a:t>Single Valued NP functions</a:t>
            </a:r>
            <a:r>
              <a:rPr lang="en-US" altLang="en-US" dirty="0" smtClean="0"/>
              <a:t>: Examined by </a:t>
            </a:r>
            <a:r>
              <a:rPr lang="en-US" altLang="en-US" dirty="0" err="1" smtClean="0"/>
              <a:t>Hemaspaandra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Naik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Ogihara</a:t>
            </a:r>
            <a:r>
              <a:rPr lang="en-US" altLang="en-US" dirty="0" smtClean="0"/>
              <a:t>, and Selman [HNOS] </a:t>
            </a:r>
            <a:r>
              <a:rPr lang="en-US" altLang="en-US" dirty="0"/>
              <a:t> </a:t>
            </a:r>
            <a:r>
              <a:rPr lang="en-US" altLang="en-US" dirty="0" smtClean="0"/>
              <a:t>is a deterministic version of pseudo-deterministic interactive proofs</a:t>
            </a:r>
          </a:p>
        </p:txBody>
      </p:sp>
    </p:spTree>
    <p:extLst>
      <p:ext uri="{BB962C8B-B14F-4D97-AF65-F5344CB8AC3E}">
        <p14:creationId xmlns:p14="http://schemas.microsoft.com/office/powerpoint/2010/main" val="208733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Droid Sans Fallback"/>
      </a:majorFont>
      <a:minorFont>
        <a:latin typeface="Arial"/>
        <a:ea typeface="ＭＳ Ｐゴシック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ＭＳ Ｐゴシック" charset="0"/>
            <a:cs typeface="Droid Sans Fallback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ＭＳ Ｐゴシック" charset="0"/>
            <a:cs typeface="Droid Sans Fallback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9771</TotalTime>
  <Words>1347</Words>
  <Application>Microsoft Office PowerPoint</Application>
  <PresentationFormat>Custom</PresentationFormat>
  <Paragraphs>169</Paragraphs>
  <Slides>21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MS PGothic</vt:lpstr>
      <vt:lpstr>MS PGothic</vt:lpstr>
      <vt:lpstr>Arial</vt:lpstr>
      <vt:lpstr>Cambria Math</vt:lpstr>
      <vt:lpstr>Comic Sans MS</vt:lpstr>
      <vt:lpstr>DejaVu Sans</vt:lpstr>
      <vt:lpstr>Droid Sans Fallback</vt:lpstr>
      <vt:lpstr>Symbol</vt:lpstr>
      <vt:lpstr>Times New Roman</vt:lpstr>
      <vt:lpstr>Wingdings</vt:lpstr>
      <vt:lpstr>Office Theme</vt:lpstr>
      <vt:lpstr>Pseudo-deterministic Proofs</vt:lpstr>
      <vt:lpstr>Pseudo-determinism[GG11] </vt:lpstr>
      <vt:lpstr>Search problems</vt:lpstr>
      <vt:lpstr>Examples in Prior Work</vt:lpstr>
      <vt:lpstr>Subsequent Work</vt:lpstr>
      <vt:lpstr>Today: Pseudo-deterministic Interactive Proofs</vt:lpstr>
      <vt:lpstr>PowerPoint Presentation</vt:lpstr>
      <vt:lpstr>Application: Generating parameters  for cryptographic systems  </vt:lpstr>
      <vt:lpstr>This is different than</vt:lpstr>
      <vt:lpstr>Easy: The Unbounded-round Case</vt:lpstr>
      <vt:lpstr>Pseudo-deterministic AM</vt:lpstr>
      <vt:lpstr>PsdMA (bounded rounds)</vt:lpstr>
      <vt:lpstr>Our Main Results: the bounded case </vt:lpstr>
      <vt:lpstr>Pseudo-deterministic graph isomorphism</vt:lpstr>
      <vt:lpstr>On input G0=(V,E), G1=(U,E’)</vt:lpstr>
      <vt:lpstr>The Main Theorem</vt:lpstr>
      <vt:lpstr>The Main Theorem: part 1</vt:lpstr>
      <vt:lpstr>Proof of the Main Theorem: Part 2</vt:lpstr>
      <vt:lpstr>Subexponential psdMA for search-BPP</vt:lpstr>
      <vt:lpstr>Subexponential psdMA for search-BPP</vt:lpstr>
      <vt:lpstr>Open Problems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Bright Blue</dc:title>
  <dc:creator>dhiraj</dc:creator>
  <cp:lastModifiedBy>Windows User</cp:lastModifiedBy>
  <cp:revision>50</cp:revision>
  <cp:lastPrinted>1601-01-01T00:00:00Z</cp:lastPrinted>
  <dcterms:created xsi:type="dcterms:W3CDTF">2017-12-22T20:17:23Z</dcterms:created>
  <dcterms:modified xsi:type="dcterms:W3CDTF">2018-07-25T19:01:50Z</dcterms:modified>
</cp:coreProperties>
</file>